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8" r:id="rId2"/>
    <p:sldId id="260" r:id="rId3"/>
    <p:sldId id="274" r:id="rId4"/>
    <p:sldId id="263" r:id="rId5"/>
    <p:sldId id="269" r:id="rId6"/>
    <p:sldId id="275" r:id="rId7"/>
    <p:sldId id="265" r:id="rId8"/>
    <p:sldId id="270" r:id="rId9"/>
    <p:sldId id="271" r:id="rId10"/>
    <p:sldId id="273" r:id="rId11"/>
    <p:sldId id="276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4"/>
    <p:restoredTop sz="94705"/>
  </p:normalViewPr>
  <p:slideViewPr>
    <p:cSldViewPr snapToGrid="0" snapToObjects="1">
      <p:cViewPr varScale="1">
        <p:scale>
          <a:sx n="113" d="100"/>
          <a:sy n="113" d="100"/>
        </p:scale>
        <p:origin x="14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B0506-D561-4A4E-A7A3-7723DB880823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55313-34ED-4154-A5E8-C86A1EA8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55313-34ED-4154-A5E8-C86A1EA8BFF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63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-2" y="6350510"/>
            <a:ext cx="12192000" cy="7749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innerShdw blurRad="63500" dist="635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-2" y="326677"/>
            <a:ext cx="12192000" cy="7749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innerShdw blurRad="63500" dist="635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85980"/>
            <a:ext cx="12192000" cy="7749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innerShdw blurRad="63500" dist="635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491207"/>
            <a:ext cx="12192000" cy="7749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innerShdw blurRad="63500" dist="635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直角三角形 21"/>
          <p:cNvSpPr/>
          <p:nvPr userDrawn="1"/>
        </p:nvSpPr>
        <p:spPr>
          <a:xfrm>
            <a:off x="0" y="5594728"/>
            <a:ext cx="1301858" cy="1301858"/>
          </a:xfrm>
          <a:prstGeom prst="rt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635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10890140" y="0"/>
            <a:ext cx="1301858" cy="1301858"/>
          </a:xfrm>
          <a:prstGeom prst="rt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635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直角三角形 23"/>
          <p:cNvSpPr/>
          <p:nvPr userDrawn="1"/>
        </p:nvSpPr>
        <p:spPr>
          <a:xfrm rot="16200000">
            <a:off x="10890142" y="5556142"/>
            <a:ext cx="1301858" cy="1301858"/>
          </a:xfrm>
          <a:prstGeom prst="rt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635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直角三角形 24"/>
          <p:cNvSpPr/>
          <p:nvPr userDrawn="1"/>
        </p:nvSpPr>
        <p:spPr>
          <a:xfrm rot="5400000">
            <a:off x="0" y="0"/>
            <a:ext cx="1301858" cy="1301858"/>
          </a:xfrm>
          <a:prstGeom prst="rt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635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0800000">
            <a:off x="0" y="-45204"/>
            <a:ext cx="6922575" cy="690320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innerShdw blurRad="63500" dist="635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innerShdw blurRad="63500" dist="635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185980"/>
            <a:ext cx="12192000" cy="7749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491207"/>
            <a:ext cx="12192000" cy="7749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Century Gothic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设计师原创</a:t>
            </a: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dirty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8515" y="2193871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工作报告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4324906" y="4394405"/>
            <a:ext cx="3294202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学校名称：西安电子科技大学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报告人：谢昌辉</a:t>
            </a:r>
          </a:p>
        </p:txBody>
      </p:sp>
      <p:sp>
        <p:nvSpPr>
          <p:cNvPr id="8" name="框架 7"/>
          <p:cNvSpPr/>
          <p:nvPr/>
        </p:nvSpPr>
        <p:spPr>
          <a:xfrm>
            <a:off x="4055532" y="2085013"/>
            <a:ext cx="4004733" cy="1325711"/>
          </a:xfrm>
          <a:prstGeom prst="frame">
            <a:avLst>
              <a:gd name="adj1" fmla="val 5486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381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30854" y="489701"/>
            <a:ext cx="3074405" cy="1035532"/>
            <a:chOff x="1139205" y="908154"/>
            <a:chExt cx="3074405" cy="1035532"/>
          </a:xfrm>
        </p:grpSpPr>
        <p:sp>
          <p:nvSpPr>
            <p:cNvPr id="3" name="圆角矩形 2"/>
            <p:cNvSpPr/>
            <p:nvPr/>
          </p:nvSpPr>
          <p:spPr>
            <a:xfrm>
              <a:off x="1139205" y="908154"/>
              <a:ext cx="1035532" cy="1035532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innerShdw blurRad="63500" dist="381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en-US" altLang="zh-CN" sz="5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2</a:t>
              </a:r>
              <a:endParaRPr kumimoji="1" lang="zh-CN" alt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624145" y="1049514"/>
              <a:ext cx="1140056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8965"/>
              <a:r>
                <a:rPr kumimoji="1" lang="zh-CN" altLang="en-US" sz="1865" b="1" i="0" u="none" strike="noStrike" kern="0" cap="none" spc="0" normalizeH="0" baseline="0" noProof="0" dirty="0">
                  <a:ln>
                    <a:noFill/>
                  </a:ln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uLnTx/>
                  <a:uFillTx/>
                  <a:ea typeface="微软雅黑" panose="020B0503020204020204" charset="-122"/>
                </a:rPr>
                <a:t>时序建模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74737" y="1428849"/>
              <a:ext cx="2038873" cy="330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08965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35" b="0" i="0" u="none" strike="noStrike" kern="0" cap="none" spc="0" normalizeH="0" baseline="0" noProof="0" dirty="0">
                  <a:ln>
                    <a:noFill/>
                  </a:ln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uLnTx/>
                  <a:uFillTx/>
                  <a:ea typeface="微软雅黑" panose="020B0503020204020204" charset="-122"/>
                </a:rPr>
                <a:t>SCI</a:t>
              </a:r>
              <a:r>
                <a:rPr kumimoji="0" lang="zh-CN" altLang="en-US" sz="1335" b="0" i="0" u="none" strike="noStrike" kern="0" cap="none" spc="0" normalizeH="0" baseline="0" noProof="0" dirty="0">
                  <a:ln>
                    <a:noFill/>
                  </a:ln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uLnTx/>
                  <a:uFillTx/>
                  <a:ea typeface="微软雅黑" panose="020B0503020204020204" charset="-122"/>
                </a:rPr>
                <a:t>大数据论文数量预测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57ACEA2-B46C-4E31-A529-4EBD70B00556}"/>
              </a:ext>
            </a:extLst>
          </p:cNvPr>
          <p:cNvSpPr/>
          <p:nvPr/>
        </p:nvSpPr>
        <p:spPr>
          <a:xfrm>
            <a:off x="1366386" y="1861694"/>
            <a:ext cx="1283681" cy="60443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预测结果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1C2BF3-55D1-4D95-B60A-B8100B363FE6}"/>
              </a:ext>
            </a:extLst>
          </p:cNvPr>
          <p:cNvSpPr txBox="1"/>
          <p:nvPr/>
        </p:nvSpPr>
        <p:spPr>
          <a:xfrm>
            <a:off x="2179320" y="5824744"/>
            <a:ext cx="3640667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0" cap="none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stretch>
                    <a:fillRect/>
                  </a:stretch>
                </a:blipFill>
                <a:uLnTx/>
                <a:uFillTx/>
                <a:ea typeface="微软雅黑" panose="020B0503020204020204" charset="-122"/>
              </a:rPr>
              <a:t>结果图中</a:t>
            </a:r>
            <a:r>
              <a:rPr lang="zh-CN" altLang="en-US" sz="1335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红色为预测结果</a:t>
            </a:r>
            <a:r>
              <a:rPr kumimoji="0" lang="zh-CN" altLang="en-US" sz="1335" b="0" i="0" u="none" strike="noStrike" kern="0" cap="none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stretch>
                    <a:fillRect/>
                  </a:stretch>
                </a:blipFill>
                <a:uLnTx/>
                <a:uFillTx/>
                <a:ea typeface="微软雅黑" panose="020B0503020204020204" charset="-122"/>
              </a:rPr>
              <a:t>，</a:t>
            </a:r>
            <a:r>
              <a:rPr lang="zh-CN" altLang="en-US" sz="1335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蓝色为真实值</a:t>
            </a:r>
            <a:endParaRPr kumimoji="0" lang="zh-CN" altLang="en-US" sz="1335" b="0" i="0" u="none" strike="noStrike" kern="0" cap="none" spc="0" normalizeH="0" baseline="0" noProof="0" dirty="0">
              <a:ln>
                <a:noFill/>
              </a:ln>
              <a:blipFill dpi="0" rotWithShape="1">
                <a:blip r:embed="rId2"/>
                <a:srcRect/>
                <a:stretch>
                  <a:fillRect/>
                </a:stretch>
              </a:blipFill>
              <a:uLnTx/>
              <a:uFillTx/>
              <a:ea typeface="微软雅黑" panose="020B050302020402020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1E59DCE-5CFD-477C-BB7B-1F0D89232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987" y="2646475"/>
            <a:ext cx="4763585" cy="32011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C897470-AA1A-48FF-A9FD-CB69AD42D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654" y="2414811"/>
            <a:ext cx="4522246" cy="32797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6A9DE2F-8930-4C36-847B-F723785B7A1E}"/>
              </a:ext>
            </a:extLst>
          </p:cNvPr>
          <p:cNvSpPr txBox="1"/>
          <p:nvPr/>
        </p:nvSpPr>
        <p:spPr>
          <a:xfrm>
            <a:off x="7310443" y="5824744"/>
            <a:ext cx="3640667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335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图为将预测结果转化为每一年份论文数量结果</a:t>
            </a:r>
            <a:endParaRPr kumimoji="0" lang="zh-CN" altLang="en-US" sz="1335" b="0" i="0" u="none" strike="noStrike" kern="0" cap="none" spc="0" normalizeH="0" baseline="0" noProof="0" dirty="0">
              <a:ln>
                <a:noFill/>
              </a:ln>
              <a:blipFill dpi="0" rotWithShape="1">
                <a:blip r:embed="rId2"/>
                <a:srcRect/>
                <a:stretch>
                  <a:fillRect/>
                </a:stretch>
              </a:blipFill>
              <a:uLnTx/>
              <a:uFillTx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70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30854" y="489701"/>
            <a:ext cx="3074405" cy="1035532"/>
            <a:chOff x="1139205" y="908154"/>
            <a:chExt cx="3074405" cy="1035532"/>
          </a:xfrm>
        </p:grpSpPr>
        <p:sp>
          <p:nvSpPr>
            <p:cNvPr id="3" name="圆角矩形 2"/>
            <p:cNvSpPr/>
            <p:nvPr/>
          </p:nvSpPr>
          <p:spPr>
            <a:xfrm>
              <a:off x="1139205" y="908154"/>
              <a:ext cx="1035532" cy="1035532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innerShdw blurRad="63500" dist="381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en-US" altLang="zh-CN" sz="5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2</a:t>
              </a:r>
              <a:endParaRPr kumimoji="1" lang="zh-CN" alt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624145" y="1049514"/>
              <a:ext cx="1140056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8965"/>
              <a:r>
                <a:rPr kumimoji="1" lang="zh-CN" altLang="en-US" sz="1865" b="1" i="0" u="none" strike="noStrike" kern="0" cap="none" spc="0" normalizeH="0" baseline="0" noProof="0" dirty="0">
                  <a:ln>
                    <a:noFill/>
                  </a:ln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uLnTx/>
                  <a:uFillTx/>
                  <a:ea typeface="微软雅黑" panose="020B0503020204020204" charset="-122"/>
                </a:rPr>
                <a:t>时序建模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74737" y="1428849"/>
              <a:ext cx="2038873" cy="330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08965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35" b="0" i="0" u="none" strike="noStrike" kern="0" cap="none" spc="0" normalizeH="0" baseline="0" noProof="0" dirty="0">
                  <a:ln>
                    <a:noFill/>
                  </a:ln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uLnTx/>
                  <a:uFillTx/>
                  <a:ea typeface="微软雅黑" panose="020B0503020204020204" charset="-122"/>
                </a:rPr>
                <a:t>SCI</a:t>
              </a:r>
              <a:r>
                <a:rPr kumimoji="0" lang="zh-CN" altLang="en-US" sz="1335" b="0" i="0" u="none" strike="noStrike" kern="0" cap="none" spc="0" normalizeH="0" baseline="0" noProof="0" dirty="0">
                  <a:ln>
                    <a:noFill/>
                  </a:ln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uLnTx/>
                  <a:uFillTx/>
                  <a:ea typeface="微软雅黑" panose="020B0503020204020204" charset="-122"/>
                </a:rPr>
                <a:t>大数据论文数量预测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57ACEA2-B46C-4E31-A529-4EBD70B00556}"/>
              </a:ext>
            </a:extLst>
          </p:cNvPr>
          <p:cNvSpPr/>
          <p:nvPr/>
        </p:nvSpPr>
        <p:spPr>
          <a:xfrm>
            <a:off x="1366386" y="1846454"/>
            <a:ext cx="1283681" cy="60443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误差分析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EFA8731-986A-4A57-870F-B87B45A7F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466" y="2646475"/>
            <a:ext cx="4763585" cy="320112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D6123D3-3D6A-4D1E-B06F-E9F1AD6278D0}"/>
              </a:ext>
            </a:extLst>
          </p:cNvPr>
          <p:cNvSpPr txBox="1"/>
          <p:nvPr/>
        </p:nvSpPr>
        <p:spPr>
          <a:xfrm>
            <a:off x="857250" y="5876768"/>
            <a:ext cx="5187950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335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   图为训练年份预测论文数量和年份论文数量统计数量的相对误差</a:t>
            </a:r>
            <a:endParaRPr kumimoji="0" lang="zh-CN" altLang="en-US" sz="1335" b="0" i="0" u="none" strike="noStrike" kern="0" cap="none" spc="0" normalizeH="0" baseline="0" noProof="0" dirty="0">
              <a:ln>
                <a:noFill/>
              </a:ln>
              <a:blipFill dpi="0" rotWithShape="1">
                <a:blip r:embed="rId3"/>
                <a:srcRect/>
                <a:stretch>
                  <a:fillRect/>
                </a:stretch>
              </a:blipFill>
              <a:uLnTx/>
              <a:uFillTx/>
              <a:ea typeface="微软雅黑" panose="020B050302020402020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E91211-EFBF-4EC2-9444-8933BC50D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053" y="2562152"/>
            <a:ext cx="4263166" cy="30918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AFCF95F-EE92-4E92-9828-582F81CEF7B8}"/>
              </a:ext>
            </a:extLst>
          </p:cNvPr>
          <p:cNvSpPr txBox="1"/>
          <p:nvPr/>
        </p:nvSpPr>
        <p:spPr>
          <a:xfrm>
            <a:off x="6713600" y="5876768"/>
            <a:ext cx="4735450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335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 图为包含</a:t>
            </a:r>
            <a:r>
              <a:rPr lang="en-US" altLang="zh-CN" sz="1335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2017</a:t>
            </a:r>
            <a:r>
              <a:rPr lang="zh-CN" altLang="en-US" sz="1335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年预测论文数量和年份论文统计数量值比较</a:t>
            </a:r>
            <a:endParaRPr kumimoji="0" lang="zh-CN" altLang="en-US" sz="1335" b="0" i="0" u="none" strike="noStrike" kern="0" cap="none" spc="0" normalizeH="0" baseline="0" noProof="0" dirty="0">
              <a:ln>
                <a:noFill/>
              </a:ln>
              <a:blipFill dpi="0" rotWithShape="1">
                <a:blip r:embed="rId3"/>
                <a:srcRect/>
                <a:stretch>
                  <a:fillRect/>
                </a:stretch>
              </a:blipFill>
              <a:uLnTx/>
              <a:uFillTx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52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44705" y="2875002"/>
            <a:ext cx="54782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600" b="1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</a:t>
            </a:r>
            <a:r>
              <a:rPr kumimoji="1" lang="zh-CN" altLang="en-US" sz="6600" b="1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6600" b="1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</a:t>
            </a:r>
            <a:endParaRPr kumimoji="1" lang="zh-CN" altLang="en-US" sz="6600" b="1" dirty="0">
              <a:blipFill>
                <a:blip r:embed="rId2"/>
                <a:stretch>
                  <a:fillRect/>
                </a:stretch>
              </a:blipFill>
              <a:effectLst>
                <a:innerShdw blurRad="63500" dist="38100" dir="162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框架 7"/>
          <p:cNvSpPr/>
          <p:nvPr/>
        </p:nvSpPr>
        <p:spPr>
          <a:xfrm>
            <a:off x="3445359" y="2766144"/>
            <a:ext cx="6010824" cy="1325711"/>
          </a:xfrm>
          <a:prstGeom prst="frame">
            <a:avLst>
              <a:gd name="adj1" fmla="val 5486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381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30854" y="489701"/>
            <a:ext cx="3066857" cy="1035532"/>
            <a:chOff x="1139205" y="908154"/>
            <a:chExt cx="3066857" cy="1035532"/>
          </a:xfrm>
        </p:grpSpPr>
        <p:sp>
          <p:nvSpPr>
            <p:cNvPr id="3" name="圆角矩形 2"/>
            <p:cNvSpPr/>
            <p:nvPr/>
          </p:nvSpPr>
          <p:spPr>
            <a:xfrm>
              <a:off x="1139205" y="908154"/>
              <a:ext cx="1035532" cy="1035532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innerShdw blurRad="63500" dist="381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en-US" altLang="zh-CN" sz="5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1</a:t>
              </a:r>
              <a:endParaRPr kumimoji="1" lang="zh-CN" alt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174737" y="110187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608965">
                <a:defRPr/>
              </a:pPr>
              <a:r>
                <a:rPr kumimoji="1" lang="zh-CN" altLang="en-US" sz="3600" b="1" kern="0" dirty="0"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ea typeface="微软雅黑" panose="020B0503020204020204" charset="-122"/>
                </a:rPr>
                <a:t>异常检测</a:t>
              </a:r>
              <a:endParaRPr kumimoji="1" lang="zh-CN" altLang="en-US" sz="3600" b="1" i="0" u="none" strike="noStrike" kern="0" cap="none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stretch>
                    <a:fillRect/>
                  </a:stretch>
                </a:blipFill>
                <a:uLnTx/>
                <a:uFillTx/>
                <a:ea typeface="微软雅黑" panose="020B050302020402020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8256136" y="5310097"/>
            <a:ext cx="3387386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首先建立一个数据模型，异常是那些同模型不能完美拟合的对象；如果模型是簇的集合，则异常是不显著属于任何簇的对象；若模型是回归模型，异常时相对远离预测值的对象</a:t>
            </a:r>
          </a:p>
        </p:txBody>
      </p:sp>
      <p:sp>
        <p:nvSpPr>
          <p:cNvPr id="22" name="矩形 21"/>
          <p:cNvSpPr/>
          <p:nvPr/>
        </p:nvSpPr>
        <p:spPr>
          <a:xfrm>
            <a:off x="8297160" y="1891215"/>
            <a:ext cx="3387386" cy="102919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异常是在数据集中与众不同的数据，使人怀疑其并非为随机误差所致而是由完全不同的机制而产生。异常检测的最终目标是根据异常产生准确和及时的警报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B9C43F5-2CA6-48DA-8F4E-779CC6E21B4E}"/>
              </a:ext>
            </a:extLst>
          </p:cNvPr>
          <p:cNvSpPr/>
          <p:nvPr/>
        </p:nvSpPr>
        <p:spPr>
          <a:xfrm>
            <a:off x="114601" y="2004548"/>
            <a:ext cx="1650391" cy="150932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数据挖掘是从现有的信息</a:t>
            </a:r>
            <a:r>
              <a:rPr lang="en-US" altLang="zh-CN" sz="12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(existing information)</a:t>
            </a:r>
            <a:r>
              <a:rPr lang="zh-CN" altLang="en-US" sz="12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中提取数据的模式</a:t>
            </a:r>
            <a:r>
              <a:rPr lang="en-US" altLang="zh-CN" sz="12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(pattern)</a:t>
            </a:r>
            <a:r>
              <a:rPr lang="zh-CN" altLang="en-US" sz="12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和模型</a:t>
            </a:r>
            <a:r>
              <a:rPr lang="en-US" altLang="zh-CN" sz="12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(model)</a:t>
            </a:r>
            <a:r>
              <a:rPr lang="zh-CN" altLang="en-US" sz="12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，即精选出最重要的信息。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FAD0844-9867-48FF-8F8A-46AD7BEC0757}"/>
              </a:ext>
            </a:extLst>
          </p:cNvPr>
          <p:cNvGrpSpPr/>
          <p:nvPr/>
        </p:nvGrpSpPr>
        <p:grpSpPr>
          <a:xfrm>
            <a:off x="1626481" y="2001252"/>
            <a:ext cx="6852492" cy="4056213"/>
            <a:chOff x="1626481" y="2001252"/>
            <a:chExt cx="6852492" cy="405621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E3F6359-9A10-430C-B437-BD5F59EB2102}"/>
                </a:ext>
              </a:extLst>
            </p:cNvPr>
            <p:cNvSpPr/>
            <p:nvPr/>
          </p:nvSpPr>
          <p:spPr>
            <a:xfrm>
              <a:off x="1626481" y="2001252"/>
              <a:ext cx="6852492" cy="405621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81229" y="3099894"/>
              <a:ext cx="1107996" cy="41646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accent3">
                      <a:lumMod val="20000"/>
                      <a:lumOff val="80000"/>
                    </a:schemeClr>
                  </a:solidFill>
                  <a:ea typeface="微软雅黑" panose="020B0503020204020204" charset="-122"/>
                </a:rPr>
                <a:t>数据挖掘</a:t>
              </a:r>
              <a:endParaRPr lang="en-US" altLang="zh-CN" b="1" kern="0" dirty="0">
                <a:solidFill>
                  <a:schemeClr val="accent3">
                    <a:lumMod val="20000"/>
                    <a:lumOff val="80000"/>
                  </a:schemeClr>
                </a:solidFill>
                <a:ea typeface="微软雅黑" panose="020B0503020204020204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6E3CD12-ED2A-4A9D-AE3D-797770EC899A}"/>
                </a:ext>
              </a:extLst>
            </p:cNvPr>
            <p:cNvSpPr/>
            <p:nvPr/>
          </p:nvSpPr>
          <p:spPr>
            <a:xfrm>
              <a:off x="3686712" y="3099894"/>
              <a:ext cx="4707935" cy="253666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98729" y="3771616"/>
              <a:ext cx="1107996" cy="41646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accent3">
                      <a:lumMod val="20000"/>
                      <a:lumOff val="80000"/>
                    </a:schemeClr>
                  </a:solidFill>
                  <a:ea typeface="微软雅黑" panose="020B0503020204020204" charset="-122"/>
                </a:rPr>
                <a:t>异常检测</a:t>
              </a:r>
              <a:endParaRPr lang="en-US" altLang="zh-CN" b="1" kern="0" dirty="0">
                <a:solidFill>
                  <a:schemeClr val="accent3">
                    <a:lumMod val="20000"/>
                    <a:lumOff val="80000"/>
                  </a:schemeClr>
                </a:solidFill>
                <a:ea typeface="微软雅黑" panose="020B0503020204020204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43EF47D-E533-49AA-9CAD-603C6D826321}"/>
                </a:ext>
              </a:extLst>
            </p:cNvPr>
            <p:cNvSpPr/>
            <p:nvPr/>
          </p:nvSpPr>
          <p:spPr>
            <a:xfrm>
              <a:off x="6109510" y="4086296"/>
              <a:ext cx="2187650" cy="114813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262064" y="4465478"/>
              <a:ext cx="1800493" cy="41646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txBody>
            <a:bodyPr wrap="squar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accent3">
                      <a:lumMod val="20000"/>
                      <a:lumOff val="80000"/>
                    </a:schemeClr>
                  </a:solidFill>
                  <a:ea typeface="微软雅黑" panose="020B0503020204020204" charset="-122"/>
                </a:rPr>
                <a:t>基于模型的技术</a:t>
              </a:r>
              <a:endParaRPr lang="en-US" altLang="zh-CN" b="1" kern="0" dirty="0">
                <a:solidFill>
                  <a:schemeClr val="accent3">
                    <a:lumMod val="20000"/>
                    <a:lumOff val="80000"/>
                  </a:schemeClr>
                </a:solidFill>
                <a:ea typeface="微软雅黑" panose="020B0503020204020204" charset="-122"/>
              </a:endParaRPr>
            </a:p>
          </p:txBody>
        </p:sp>
      </p:grp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274C2D42-0F9E-4F87-86BE-947B21E3C0C6}"/>
              </a:ext>
            </a:extLst>
          </p:cNvPr>
          <p:cNvCxnSpPr>
            <a:cxnSpLocks/>
            <a:stCxn id="29" idx="0"/>
            <a:endCxn id="22" idx="1"/>
          </p:cNvCxnSpPr>
          <p:nvPr/>
        </p:nvCxnSpPr>
        <p:spPr>
          <a:xfrm rot="5400000" flipH="1" flipV="1">
            <a:off x="6821879" y="1624613"/>
            <a:ext cx="694082" cy="225648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D923F913-8FE7-4135-98E7-6D511075486C}"/>
              </a:ext>
            </a:extLst>
          </p:cNvPr>
          <p:cNvCxnSpPr>
            <a:cxnSpLocks/>
            <a:stCxn id="5" idx="2"/>
            <a:endCxn id="20" idx="2"/>
          </p:cNvCxnSpPr>
          <p:nvPr/>
        </p:nvCxnSpPr>
        <p:spPr>
          <a:xfrm rot="10800000">
            <a:off x="939797" y="3513873"/>
            <a:ext cx="686684" cy="51548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18CB6882-9234-4197-B35F-AFC3649E9EF9}"/>
              </a:ext>
            </a:extLst>
          </p:cNvPr>
          <p:cNvCxnSpPr>
            <a:cxnSpLocks/>
            <a:stCxn id="35" idx="4"/>
            <a:endCxn id="17" idx="1"/>
          </p:cNvCxnSpPr>
          <p:nvPr/>
        </p:nvCxnSpPr>
        <p:spPr>
          <a:xfrm rot="16200000" flipH="1">
            <a:off x="7428752" y="5009011"/>
            <a:ext cx="601966" cy="105280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>
            <a:extLst>
              <a:ext uri="{FF2B5EF4-FFF2-40B4-BE49-F238E27FC236}">
                <a16:creationId xmlns:a16="http://schemas.microsoft.com/office/drawing/2014/main" id="{E2F86A93-6B1A-498B-A5F4-E22F06E5EFF6}"/>
              </a:ext>
            </a:extLst>
          </p:cNvPr>
          <p:cNvGrpSpPr/>
          <p:nvPr/>
        </p:nvGrpSpPr>
        <p:grpSpPr>
          <a:xfrm>
            <a:off x="330854" y="489701"/>
            <a:ext cx="3158701" cy="1035532"/>
            <a:chOff x="1139205" y="908154"/>
            <a:chExt cx="3158701" cy="1035532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88A98D87-9AE0-448B-82EF-A0670444B036}"/>
                </a:ext>
              </a:extLst>
            </p:cNvPr>
            <p:cNvSpPr/>
            <p:nvPr/>
          </p:nvSpPr>
          <p:spPr>
            <a:xfrm>
              <a:off x="1139205" y="908154"/>
              <a:ext cx="1035532" cy="1035532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innerShdw blurRad="63500" dist="381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en-US" altLang="zh-CN" sz="5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1</a:t>
              </a:r>
              <a:endParaRPr kumimoji="1" lang="zh-CN" alt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B1415DC-7ECD-407F-A54F-211BB176FECD}"/>
                </a:ext>
              </a:extLst>
            </p:cNvPr>
            <p:cNvSpPr txBox="1"/>
            <p:nvPr/>
          </p:nvSpPr>
          <p:spPr>
            <a:xfrm>
              <a:off x="2266581" y="96361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608965">
                <a:defRPr/>
              </a:pPr>
              <a:r>
                <a:rPr kumimoji="1" lang="zh-CN" altLang="en-US" sz="3600" b="1" kern="0" dirty="0"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ea typeface="微软雅黑" panose="020B0503020204020204" charset="-122"/>
                </a:rPr>
                <a:t>异常检测</a:t>
              </a:r>
              <a:endParaRPr kumimoji="1" lang="zh-CN" altLang="en-US" sz="3600" b="1" i="0" u="none" strike="noStrike" kern="0" cap="none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stretch>
                    <a:fillRect/>
                  </a:stretch>
                </a:blipFill>
                <a:uLnTx/>
                <a:uFillTx/>
                <a:ea typeface="微软雅黑" panose="020B0503020204020204" charset="-122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55E247DE-FD0D-46F5-825D-5B4E0FDB9BE0}"/>
              </a:ext>
            </a:extLst>
          </p:cNvPr>
          <p:cNvSpPr/>
          <p:nvPr/>
        </p:nvSpPr>
        <p:spPr>
          <a:xfrm>
            <a:off x="1458230" y="1120502"/>
            <a:ext cx="2215014" cy="45345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数据挖掘系统原型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C83917E-CD0F-4465-B3D6-88E31A378F18}"/>
              </a:ext>
            </a:extLst>
          </p:cNvPr>
          <p:cNvGrpSpPr/>
          <p:nvPr/>
        </p:nvGrpSpPr>
        <p:grpSpPr>
          <a:xfrm>
            <a:off x="1101982" y="2060053"/>
            <a:ext cx="9701952" cy="3452974"/>
            <a:chOff x="1068931" y="2038019"/>
            <a:chExt cx="9701952" cy="3452974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9949E9B-DA65-43C3-BD1B-B29428FDC4E9}"/>
                </a:ext>
              </a:extLst>
            </p:cNvPr>
            <p:cNvGrpSpPr/>
            <p:nvPr/>
          </p:nvGrpSpPr>
          <p:grpSpPr>
            <a:xfrm>
              <a:off x="1068931" y="2038019"/>
              <a:ext cx="9701952" cy="2590319"/>
              <a:chOff x="463003" y="2280393"/>
              <a:chExt cx="9701952" cy="2590319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3E04272F-708E-4C19-877F-6B2555C1D987}"/>
                  </a:ext>
                </a:extLst>
              </p:cNvPr>
              <p:cNvGrpSpPr/>
              <p:nvPr/>
            </p:nvGrpSpPr>
            <p:grpSpPr>
              <a:xfrm>
                <a:off x="463003" y="2280393"/>
                <a:ext cx="9701952" cy="2590319"/>
                <a:chOff x="463003" y="2280393"/>
                <a:chExt cx="9701952" cy="2590319"/>
              </a:xfrm>
            </p:grpSpPr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53741D69-EE5E-494F-BD41-62B814E665A3}"/>
                    </a:ext>
                  </a:extLst>
                </p:cNvPr>
                <p:cNvGrpSpPr/>
                <p:nvPr/>
              </p:nvGrpSpPr>
              <p:grpSpPr>
                <a:xfrm>
                  <a:off x="463003" y="2280393"/>
                  <a:ext cx="9701952" cy="2590319"/>
                  <a:chOff x="463003" y="2280393"/>
                  <a:chExt cx="9701952" cy="2590319"/>
                </a:xfrm>
              </p:grpSpPr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3F8AE968-1D65-4B2C-A462-F3E80488C588}"/>
                      </a:ext>
                    </a:extLst>
                  </p:cNvPr>
                  <p:cNvGrpSpPr/>
                  <p:nvPr/>
                </p:nvGrpSpPr>
                <p:grpSpPr>
                  <a:xfrm>
                    <a:off x="463003" y="2280393"/>
                    <a:ext cx="9701952" cy="1905918"/>
                    <a:chOff x="-528515" y="2100577"/>
                    <a:chExt cx="9701952" cy="1905918"/>
                  </a:xfrm>
                </p:grpSpPr>
                <p:sp>
                  <p:nvSpPr>
                    <p:cNvPr id="19" name="箭头: 右 18">
                      <a:extLst>
                        <a:ext uri="{FF2B5EF4-FFF2-40B4-BE49-F238E27FC236}">
                          <a16:creationId xmlns:a16="http://schemas.microsoft.com/office/drawing/2014/main" id="{F01CC682-A996-4C5B-BC77-F56BF9A9EF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9015" y="2804807"/>
                      <a:ext cx="239995" cy="633470"/>
                    </a:xfrm>
                    <a:prstGeom prst="rightArrow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3" name="组合 22">
                      <a:extLst>
                        <a:ext uri="{FF2B5EF4-FFF2-40B4-BE49-F238E27FC236}">
                          <a16:creationId xmlns:a16="http://schemas.microsoft.com/office/drawing/2014/main" id="{42DAA826-9A61-4823-A239-0170B72E31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28515" y="2100577"/>
                      <a:ext cx="9701952" cy="1905918"/>
                      <a:chOff x="-504026" y="2149302"/>
                      <a:chExt cx="9701952" cy="1905918"/>
                    </a:xfrm>
                  </p:grpSpPr>
                  <p:grpSp>
                    <p:nvGrpSpPr>
                      <p:cNvPr id="15" name="组合 14">
                        <a:extLst>
                          <a:ext uri="{FF2B5EF4-FFF2-40B4-BE49-F238E27FC236}">
                            <a16:creationId xmlns:a16="http://schemas.microsoft.com/office/drawing/2014/main" id="{8166A4C2-7ECE-4BE0-9062-D7F5745BB5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504026" y="2149302"/>
                        <a:ext cx="4736960" cy="1901261"/>
                        <a:chOff x="-484114" y="2149302"/>
                        <a:chExt cx="4653821" cy="1901261"/>
                      </a:xfrm>
                    </p:grpSpPr>
                    <p:sp>
                      <p:nvSpPr>
                        <p:cNvPr id="6" name="立方体 5">
                          <a:extLst>
                            <a:ext uri="{FF2B5EF4-FFF2-40B4-BE49-F238E27FC236}">
                              <a16:creationId xmlns:a16="http://schemas.microsoft.com/office/drawing/2014/main" id="{571F2723-2CFF-44AE-BEDF-2CB1ADFDC1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63444" y="2149302"/>
                          <a:ext cx="3006263" cy="1894901"/>
                        </a:xfrm>
                        <a:prstGeom prst="cube">
                          <a:avLst>
                            <a:gd name="adj" fmla="val 6395"/>
                          </a:avLst>
                        </a:pr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矩形 6">
                          <a:extLst>
                            <a:ext uri="{FF2B5EF4-FFF2-40B4-BE49-F238E27FC236}">
                              <a16:creationId xmlns:a16="http://schemas.microsoft.com/office/drawing/2014/main" id="{6864F469-A630-4996-B9CB-628B624B6F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06529" y="2497349"/>
                          <a:ext cx="2449424" cy="126694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" name="立方体 7">
                          <a:extLst>
                            <a:ext uri="{FF2B5EF4-FFF2-40B4-BE49-F238E27FC236}">
                              <a16:creationId xmlns:a16="http://schemas.microsoft.com/office/drawing/2014/main" id="{AC647AF6-8D53-4271-91A5-72B2BE2358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484114" y="2155662"/>
                          <a:ext cx="1424851" cy="1894901"/>
                        </a:xfrm>
                        <a:prstGeom prst="cube">
                          <a:avLst>
                            <a:gd name="adj" fmla="val 6395"/>
                          </a:avLst>
                        </a:pr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" name="矩形 8">
                          <a:extLst>
                            <a:ext uri="{FF2B5EF4-FFF2-40B4-BE49-F238E27FC236}">
                              <a16:creationId xmlns:a16="http://schemas.microsoft.com/office/drawing/2014/main" id="{EBE45D8C-02EE-4628-B99F-2067AD2077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237503" y="2497349"/>
                          <a:ext cx="874171" cy="126694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1A83404B-FB6F-4010-8620-C55DEB5E56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12327" y="2608628"/>
                          <a:ext cx="453563" cy="10423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  <a:scene3d>
                            <a:camera prst="orthographicFront"/>
                            <a:lightRig rig="soft" dir="t">
                              <a:rot lat="0" lon="0" rev="15600000"/>
                            </a:lightRig>
                          </a:scene3d>
                          <a:sp3d extrusionH="57150" prstMaterial="softEdge">
                            <a:bevelT w="25400" h="38100"/>
                          </a:sp3d>
                        </a:bodyPr>
                        <a:lstStyle/>
                        <a:p>
                          <a:pPr algn="dist"/>
                          <a:r>
                            <a:rPr lang="zh-CN" altLang="en-US" b="1" dirty="0">
                              <a:ln/>
                              <a:solidFill>
                                <a:schemeClr val="accent4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需求调研</a:t>
                          </a:r>
                        </a:p>
                      </p:txBody>
                    </p:sp>
                    <p:sp>
                      <p:nvSpPr>
                        <p:cNvPr id="14" name="箭头: 右 13">
                          <a:extLst>
                            <a:ext uri="{FF2B5EF4-FFF2-40B4-BE49-F238E27FC236}">
                              <a16:creationId xmlns:a16="http://schemas.microsoft.com/office/drawing/2014/main" id="{D139B09C-DF58-4B1E-ACFE-E35D3EADA6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0737" y="2815824"/>
                          <a:ext cx="235783" cy="633470"/>
                        </a:xfrm>
                        <a:prstGeom prst="rightArrow">
                          <a:avLst/>
                        </a:pr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7" name="文本框 16">
                        <a:extLst>
                          <a:ext uri="{FF2B5EF4-FFF2-40B4-BE49-F238E27FC236}">
                            <a16:creationId xmlns:a16="http://schemas.microsoft.com/office/drawing/2014/main" id="{507771F9-D848-4CD3-8E07-B7357C86F6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61335" y="2836014"/>
                        <a:ext cx="2552240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  <a:scene3d>
                          <a:camera prst="orthographicFront"/>
                          <a:lightRig rig="soft" dir="t">
                            <a:rot lat="0" lon="0" rev="15600000"/>
                          </a:lightRig>
                        </a:scene3d>
                        <a:sp3d extrusionH="57150" prstMaterial="softEdge">
                          <a:bevelT w="25400" h="38100"/>
                        </a:sp3d>
                      </a:bodyPr>
                      <a:lstStyle/>
                      <a:p>
                        <a:pPr algn="ctr"/>
                        <a:r>
                          <a:rPr lang="zh-CN" altLang="en-US" b="1" dirty="0">
                            <a:ln/>
                            <a:solidFill>
                              <a:schemeClr val="accent4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数据准备</a:t>
                        </a:r>
                        <a:endParaRPr lang="en-US" altLang="zh-CN" b="1" dirty="0">
                          <a:ln/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  <a:p>
                        <a:r>
                          <a:rPr lang="en-US" altLang="zh-CN" b="1" dirty="0">
                            <a:ln/>
                            <a:solidFill>
                              <a:schemeClr val="accent4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DATA PREPARATION</a:t>
                        </a:r>
                        <a:endParaRPr lang="zh-CN" altLang="en-US" b="1" dirty="0">
                          <a:ln/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0" name="立方体 19">
                        <a:extLst>
                          <a:ext uri="{FF2B5EF4-FFF2-40B4-BE49-F238E27FC236}">
                            <a16:creationId xmlns:a16="http://schemas.microsoft.com/office/drawing/2014/main" id="{163E424F-AAEB-4CE1-826F-F2D9B714CD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47622" y="2160319"/>
                        <a:ext cx="1450304" cy="1894901"/>
                      </a:xfrm>
                      <a:prstGeom prst="cube">
                        <a:avLst>
                          <a:gd name="adj" fmla="val 6395"/>
                        </a:avLst>
                      </a:pr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矩形 20">
                        <a:extLst>
                          <a:ext uri="{FF2B5EF4-FFF2-40B4-BE49-F238E27FC236}">
                            <a16:creationId xmlns:a16="http://schemas.microsoft.com/office/drawing/2014/main" id="{96E1DD0A-9815-444E-818B-ADE1C8688B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87617" y="2502006"/>
                        <a:ext cx="889787" cy="126694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文本框 21">
                        <a:extLst>
                          <a:ext uri="{FF2B5EF4-FFF2-40B4-BE49-F238E27FC236}">
                            <a16:creationId xmlns:a16="http://schemas.microsoft.com/office/drawing/2014/main" id="{A09FF90B-393B-41E5-B4CA-7EC64C72D5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05800" y="2613285"/>
                        <a:ext cx="461665" cy="10423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  <a:scene3d>
                          <a:camera prst="orthographicFront"/>
                          <a:lightRig rig="soft" dir="t">
                            <a:rot lat="0" lon="0" rev="15600000"/>
                          </a:lightRig>
                        </a:scene3d>
                        <a:sp3d extrusionH="57150" prstMaterial="softEdge">
                          <a:bevelT w="25400" h="38100"/>
                        </a:sp3d>
                      </a:bodyPr>
                      <a:lstStyle/>
                      <a:p>
                        <a:pPr algn="dist"/>
                        <a:r>
                          <a:rPr lang="zh-CN" altLang="en-US" b="1" dirty="0">
                            <a:ln/>
                            <a:solidFill>
                              <a:schemeClr val="accent4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测试评审</a:t>
                        </a:r>
                      </a:p>
                    </p:txBody>
                  </p:sp>
                </p:grpSp>
              </p:grpSp>
              <p:sp>
                <p:nvSpPr>
                  <p:cNvPr id="31" name="箭头: 下 30">
                    <a:extLst>
                      <a:ext uri="{FF2B5EF4-FFF2-40B4-BE49-F238E27FC236}">
                        <a16:creationId xmlns:a16="http://schemas.microsoft.com/office/drawing/2014/main" id="{C0CB22BA-31DE-4BF7-A379-A6457FB41A3B}"/>
                      </a:ext>
                    </a:extLst>
                  </p:cNvPr>
                  <p:cNvSpPr/>
                  <p:nvPr/>
                </p:nvSpPr>
                <p:spPr>
                  <a:xfrm>
                    <a:off x="3340984" y="4170638"/>
                    <a:ext cx="524642" cy="700074"/>
                  </a:xfrm>
                  <a:prstGeom prst="downArrow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箭头: 下 31">
                    <a:extLst>
                      <a:ext uri="{FF2B5EF4-FFF2-40B4-BE49-F238E27FC236}">
                        <a16:creationId xmlns:a16="http://schemas.microsoft.com/office/drawing/2014/main" id="{D6B76EF7-79F0-4A3E-8653-0B70717789A9}"/>
                      </a:ext>
                    </a:extLst>
                  </p:cNvPr>
                  <p:cNvSpPr/>
                  <p:nvPr/>
                </p:nvSpPr>
                <p:spPr>
                  <a:xfrm>
                    <a:off x="6679652" y="4137423"/>
                    <a:ext cx="524642" cy="733289"/>
                  </a:xfrm>
                  <a:prstGeom prst="downArrow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3618E336-1FB4-4CFF-BBE8-3250EA520958}"/>
                    </a:ext>
                  </a:extLst>
                </p:cNvPr>
                <p:cNvGrpSpPr/>
                <p:nvPr/>
              </p:nvGrpSpPr>
              <p:grpSpPr>
                <a:xfrm>
                  <a:off x="5421190" y="2284819"/>
                  <a:ext cx="3059969" cy="1894901"/>
                  <a:chOff x="5432207" y="2284819"/>
                  <a:chExt cx="3059969" cy="1894901"/>
                </a:xfrm>
              </p:grpSpPr>
              <p:sp>
                <p:nvSpPr>
                  <p:cNvPr id="25" name="立方体 24">
                    <a:extLst>
                      <a:ext uri="{FF2B5EF4-FFF2-40B4-BE49-F238E27FC236}">
                        <a16:creationId xmlns:a16="http://schemas.microsoft.com/office/drawing/2014/main" id="{1FFC56E5-570C-4559-9AF2-242C331A6298}"/>
                      </a:ext>
                    </a:extLst>
                  </p:cNvPr>
                  <p:cNvSpPr/>
                  <p:nvPr/>
                </p:nvSpPr>
                <p:spPr>
                  <a:xfrm>
                    <a:off x="5432207" y="2284819"/>
                    <a:ext cx="3059969" cy="1894901"/>
                  </a:xfrm>
                  <a:prstGeom prst="cube">
                    <a:avLst>
                      <a:gd name="adj" fmla="val 6395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EBBF8519-60AC-44D9-96D1-DF73A2A7F164}"/>
                      </a:ext>
                    </a:extLst>
                  </p:cNvPr>
                  <p:cNvSpPr/>
                  <p:nvPr/>
                </p:nvSpPr>
                <p:spPr>
                  <a:xfrm>
                    <a:off x="5772213" y="2654900"/>
                    <a:ext cx="2361556" cy="126694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1AA10EC1-ADFE-482B-A1D5-8546EF2EFABE}"/>
                      </a:ext>
                    </a:extLst>
                  </p:cNvPr>
                  <p:cNvSpPr txBox="1"/>
                  <p:nvPr/>
                </p:nvSpPr>
                <p:spPr>
                  <a:xfrm>
                    <a:off x="5772213" y="2958941"/>
                    <a:ext cx="236155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orthographicFront"/>
                      <a:lightRig rig="soft" dir="t">
                        <a:rot lat="0" lon="0" rev="15600000"/>
                      </a:lightRig>
                    </a:scene3d>
                    <a:sp3d extrusionH="57150" prstMaterial="softEdge">
                      <a:bevelT w="25400" h="38100"/>
                    </a:sp3d>
                  </a:bodyPr>
                  <a:lstStyle/>
                  <a:p>
                    <a:r>
                      <a:rPr lang="zh-CN" altLang="en-US" b="1" dirty="0">
                        <a:ln/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      数据挖掘</a:t>
                    </a:r>
                    <a:endParaRPr lang="en-US" altLang="zh-CN" b="1" dirty="0">
                      <a:ln/>
                      <a:solidFill>
                        <a:schemeClr val="accent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r>
                      <a:rPr lang="en-US" altLang="zh-CN" b="1" dirty="0">
                        <a:ln/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MODEL  BUILDING</a:t>
                    </a:r>
                    <a:endParaRPr lang="zh-CN" altLang="en-US" b="1" dirty="0">
                      <a:ln/>
                      <a:solidFill>
                        <a:schemeClr val="accent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28" name="箭头: 右 27">
                <a:extLst>
                  <a:ext uri="{FF2B5EF4-FFF2-40B4-BE49-F238E27FC236}">
                    <a16:creationId xmlns:a16="http://schemas.microsoft.com/office/drawing/2014/main" id="{C2D901DA-57FC-4095-9F53-EC855C960183}"/>
                  </a:ext>
                </a:extLst>
              </p:cNvPr>
              <p:cNvSpPr/>
              <p:nvPr/>
            </p:nvSpPr>
            <p:spPr>
              <a:xfrm>
                <a:off x="5204830" y="2989139"/>
                <a:ext cx="239995" cy="633470"/>
              </a:xfrm>
              <a:prstGeom prst="right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立方体 32">
              <a:extLst>
                <a:ext uri="{FF2B5EF4-FFF2-40B4-BE49-F238E27FC236}">
                  <a16:creationId xmlns:a16="http://schemas.microsoft.com/office/drawing/2014/main" id="{26DA2D77-8081-4E7B-B027-A3362F0177F2}"/>
                </a:ext>
              </a:extLst>
            </p:cNvPr>
            <p:cNvSpPr/>
            <p:nvPr/>
          </p:nvSpPr>
          <p:spPr>
            <a:xfrm>
              <a:off x="3496069" y="4606304"/>
              <a:ext cx="1421369" cy="884689"/>
            </a:xfrm>
            <a:prstGeom prst="cube">
              <a:avLst>
                <a:gd name="adj" fmla="val 639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立方体 35">
              <a:extLst>
                <a:ext uri="{FF2B5EF4-FFF2-40B4-BE49-F238E27FC236}">
                  <a16:creationId xmlns:a16="http://schemas.microsoft.com/office/drawing/2014/main" id="{7546860F-476E-49B1-A3BF-FA6B12F04B4A}"/>
                </a:ext>
              </a:extLst>
            </p:cNvPr>
            <p:cNvSpPr/>
            <p:nvPr/>
          </p:nvSpPr>
          <p:spPr>
            <a:xfrm>
              <a:off x="6835400" y="4606303"/>
              <a:ext cx="1421369" cy="884689"/>
            </a:xfrm>
            <a:prstGeom prst="cube">
              <a:avLst>
                <a:gd name="adj" fmla="val 639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776AFAA-BFA8-4A50-9CE1-D71A7F4F7818}"/>
                </a:ext>
              </a:extLst>
            </p:cNvPr>
            <p:cNvSpPr/>
            <p:nvPr/>
          </p:nvSpPr>
          <p:spPr>
            <a:xfrm>
              <a:off x="3673243" y="4768863"/>
              <a:ext cx="1041975" cy="5816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EFD5739-BFA0-4E5D-9AF0-11B2DDEA9A57}"/>
                </a:ext>
              </a:extLst>
            </p:cNvPr>
            <p:cNvSpPr/>
            <p:nvPr/>
          </p:nvSpPr>
          <p:spPr>
            <a:xfrm>
              <a:off x="6999371" y="4768863"/>
              <a:ext cx="1052992" cy="5816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5A2141E-EA6F-4506-9FC3-EDA555B7C2E9}"/>
                </a:ext>
              </a:extLst>
            </p:cNvPr>
            <p:cNvSpPr txBox="1"/>
            <p:nvPr/>
          </p:nvSpPr>
          <p:spPr>
            <a:xfrm>
              <a:off x="3463570" y="4941516"/>
              <a:ext cx="1450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1200" b="1" dirty="0">
                  <a:ln/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时间序列</a:t>
              </a:r>
              <a:endParaRPr lang="en-US" altLang="zh-CN" sz="1200" b="1" dirty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3EC22CB-2394-49E7-AC8E-BF331D878460}"/>
                </a:ext>
              </a:extLst>
            </p:cNvPr>
            <p:cNvSpPr txBox="1"/>
            <p:nvPr/>
          </p:nvSpPr>
          <p:spPr>
            <a:xfrm>
              <a:off x="6713387" y="4845267"/>
              <a:ext cx="1587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1200" b="1" dirty="0">
                  <a:ln/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基于模型的</a:t>
              </a:r>
              <a:endParaRPr lang="en-US" altLang="zh-CN" sz="1200" b="1" dirty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b="1" dirty="0">
                  <a:ln/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异常检测</a:t>
              </a:r>
              <a:endParaRPr lang="en-US" altLang="zh-CN" sz="1200" b="1" dirty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843406FA-B732-4DF7-A7FC-989EFE7502FE}"/>
                </a:ext>
              </a:extLst>
            </p:cNvPr>
            <p:cNvSpPr/>
            <p:nvPr/>
          </p:nvSpPr>
          <p:spPr>
            <a:xfrm>
              <a:off x="4917437" y="4803275"/>
              <a:ext cx="1928979" cy="540177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箭头: 直角上 28">
              <a:extLst>
                <a:ext uri="{FF2B5EF4-FFF2-40B4-BE49-F238E27FC236}">
                  <a16:creationId xmlns:a16="http://schemas.microsoft.com/office/drawing/2014/main" id="{B896E6E3-1288-476D-BA21-54C9DCFF6356}"/>
                </a:ext>
              </a:extLst>
            </p:cNvPr>
            <p:cNvSpPr/>
            <p:nvPr/>
          </p:nvSpPr>
          <p:spPr>
            <a:xfrm>
              <a:off x="8251635" y="3884031"/>
              <a:ext cx="2082898" cy="1334483"/>
            </a:xfrm>
            <a:prstGeom prst="bentUpArrow">
              <a:avLst>
                <a:gd name="adj1" fmla="val 20872"/>
                <a:gd name="adj2" fmla="val 25000"/>
                <a:gd name="adj3" fmla="val 2665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箭头: 下 42">
            <a:extLst>
              <a:ext uri="{FF2B5EF4-FFF2-40B4-BE49-F238E27FC236}">
                <a16:creationId xmlns:a16="http://schemas.microsoft.com/office/drawing/2014/main" id="{09874B51-C2D6-46C9-8AF5-DCB6A84C0293}"/>
              </a:ext>
            </a:extLst>
          </p:cNvPr>
          <p:cNvSpPr/>
          <p:nvPr/>
        </p:nvSpPr>
        <p:spPr>
          <a:xfrm>
            <a:off x="1562095" y="3965971"/>
            <a:ext cx="524642" cy="70007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立方体 43">
            <a:extLst>
              <a:ext uri="{FF2B5EF4-FFF2-40B4-BE49-F238E27FC236}">
                <a16:creationId xmlns:a16="http://schemas.microsoft.com/office/drawing/2014/main" id="{1766D266-56F8-4643-9E2B-D82EAE1467A6}"/>
              </a:ext>
            </a:extLst>
          </p:cNvPr>
          <p:cNvSpPr/>
          <p:nvPr/>
        </p:nvSpPr>
        <p:spPr>
          <a:xfrm>
            <a:off x="1141367" y="4615116"/>
            <a:ext cx="1421369" cy="884689"/>
          </a:xfrm>
          <a:prstGeom prst="cube">
            <a:avLst>
              <a:gd name="adj" fmla="val 6395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91BF9D7-BB86-4360-A405-C0DFB3D7756D}"/>
              </a:ext>
            </a:extLst>
          </p:cNvPr>
          <p:cNvSpPr/>
          <p:nvPr/>
        </p:nvSpPr>
        <p:spPr>
          <a:xfrm>
            <a:off x="1307525" y="4777675"/>
            <a:ext cx="1052992" cy="5816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CBD8A23-BA24-46F8-A4DD-F2700A544908}"/>
              </a:ext>
            </a:extLst>
          </p:cNvPr>
          <p:cNvSpPr txBox="1"/>
          <p:nvPr/>
        </p:nvSpPr>
        <p:spPr>
          <a:xfrm>
            <a:off x="1130902" y="4851175"/>
            <a:ext cx="145030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1200" b="1" dirty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医学、网络、</a:t>
            </a:r>
            <a:endParaRPr lang="en-US" altLang="zh-CN" sz="1200" b="1" dirty="0">
              <a:ln/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税务等领域</a:t>
            </a:r>
            <a:endParaRPr lang="en-US" altLang="zh-CN" sz="1200" b="1" dirty="0">
              <a:ln/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56647FD0-B8BE-4D4E-8572-9D96DA862ED1}"/>
              </a:ext>
            </a:extLst>
          </p:cNvPr>
          <p:cNvSpPr/>
          <p:nvPr/>
        </p:nvSpPr>
        <p:spPr>
          <a:xfrm>
            <a:off x="2562736" y="4812087"/>
            <a:ext cx="979588" cy="54017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58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1">
            <a:extLst>
              <a:ext uri="{FF2B5EF4-FFF2-40B4-BE49-F238E27FC236}">
                <a16:creationId xmlns:a16="http://schemas.microsoft.com/office/drawing/2014/main" id="{6289A531-A3FA-4B6B-862C-DD6657EF2FB2}"/>
              </a:ext>
            </a:extLst>
          </p:cNvPr>
          <p:cNvGrpSpPr/>
          <p:nvPr/>
        </p:nvGrpSpPr>
        <p:grpSpPr>
          <a:xfrm>
            <a:off x="330854" y="489701"/>
            <a:ext cx="3158701" cy="1035532"/>
            <a:chOff x="1139205" y="908154"/>
            <a:chExt cx="3158701" cy="1035532"/>
          </a:xfrm>
        </p:grpSpPr>
        <p:sp>
          <p:nvSpPr>
            <p:cNvPr id="11" name="圆角矩形 2">
              <a:extLst>
                <a:ext uri="{FF2B5EF4-FFF2-40B4-BE49-F238E27FC236}">
                  <a16:creationId xmlns:a16="http://schemas.microsoft.com/office/drawing/2014/main" id="{FFC68611-C797-42C7-8B68-B140DAE8DDC5}"/>
                </a:ext>
              </a:extLst>
            </p:cNvPr>
            <p:cNvSpPr/>
            <p:nvPr/>
          </p:nvSpPr>
          <p:spPr>
            <a:xfrm>
              <a:off x="1139205" y="908154"/>
              <a:ext cx="1035532" cy="1035532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innerShdw blurRad="63500" dist="381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en-US" altLang="zh-CN" sz="5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1</a:t>
              </a:r>
              <a:endParaRPr kumimoji="1" lang="zh-CN" alt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660D22-4D70-4280-882F-18B03D01FFFF}"/>
                </a:ext>
              </a:extLst>
            </p:cNvPr>
            <p:cNvSpPr txBox="1"/>
            <p:nvPr/>
          </p:nvSpPr>
          <p:spPr>
            <a:xfrm>
              <a:off x="2266581" y="939639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608965">
                <a:defRPr/>
              </a:pPr>
              <a:r>
                <a:rPr kumimoji="1" lang="zh-CN" altLang="en-US" sz="3600" b="1" kern="0" dirty="0"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ea typeface="微软雅黑" panose="020B0503020204020204" charset="-122"/>
                </a:rPr>
                <a:t>异常检测</a:t>
              </a:r>
              <a:endParaRPr kumimoji="1" lang="zh-CN" altLang="en-US" sz="3600" b="1" i="0" u="none" strike="noStrike" kern="0" cap="none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stretch>
                    <a:fillRect/>
                  </a:stretch>
                </a:blipFill>
                <a:uLnTx/>
                <a:uFillTx/>
                <a:ea typeface="微软雅黑" panose="020B0503020204020204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8EAE271-351E-4718-ADEA-7D51BBEBCF79}"/>
              </a:ext>
            </a:extLst>
          </p:cNvPr>
          <p:cNvSpPr/>
          <p:nvPr/>
        </p:nvSpPr>
        <p:spPr>
          <a:xfrm>
            <a:off x="1882851" y="1746491"/>
            <a:ext cx="7053737" cy="125367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        时间序列就是一系列按照时间先后顺序记录的各个观测数据。时间序列具有两个特点：</a:t>
            </a:r>
            <a:endParaRPr lang="en-US" altLang="zh-CN" sz="2000" dirty="0">
              <a:blipFill>
                <a:blip r:embed="rId2"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20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		      </a:t>
            </a:r>
            <a:r>
              <a:rPr lang="zh-CN" altLang="en-US" sz="20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时间属性                         序列属性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1FF1A1-481F-4127-B463-39F664EB3266}"/>
              </a:ext>
            </a:extLst>
          </p:cNvPr>
          <p:cNvSpPr/>
          <p:nvPr/>
        </p:nvSpPr>
        <p:spPr>
          <a:xfrm>
            <a:off x="1458230" y="1120502"/>
            <a:ext cx="2215014" cy="45345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时间序列异常检测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E18BBB-C7B3-4F29-AC83-F847A4A97FDD}"/>
              </a:ext>
            </a:extLst>
          </p:cNvPr>
          <p:cNvSpPr/>
          <p:nvPr/>
        </p:nvSpPr>
        <p:spPr>
          <a:xfrm>
            <a:off x="1823583" y="3272798"/>
            <a:ext cx="7053737" cy="2454005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0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时间序列的异常检测的应用前景十分广泛，例如在医学领域，对并人进行心电图观测时，要求能检测出心脏的异常跳动，以便医生及时发现病情。此外，时间序列的异常检测研究还广泛应用于发动机状态监测、网络入侵监测、反洗钱侦测、网络舆情监控、信用卡反欺诈、股市分析、不正当税务行为监测、重大建设项目稽查以及自然灾害分析等领域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">
            <a:extLst>
              <a:ext uri="{FF2B5EF4-FFF2-40B4-BE49-F238E27FC236}">
                <a16:creationId xmlns:a16="http://schemas.microsoft.com/office/drawing/2014/main" id="{F8BE5DEE-BDE0-4373-86F1-B45CEAD1C3AF}"/>
              </a:ext>
            </a:extLst>
          </p:cNvPr>
          <p:cNvGrpSpPr/>
          <p:nvPr/>
        </p:nvGrpSpPr>
        <p:grpSpPr>
          <a:xfrm>
            <a:off x="330854" y="489701"/>
            <a:ext cx="3158701" cy="1035532"/>
            <a:chOff x="1139205" y="908154"/>
            <a:chExt cx="3158701" cy="1035532"/>
          </a:xfrm>
        </p:grpSpPr>
        <p:sp>
          <p:nvSpPr>
            <p:cNvPr id="9" name="圆角矩形 2">
              <a:extLst>
                <a:ext uri="{FF2B5EF4-FFF2-40B4-BE49-F238E27FC236}">
                  <a16:creationId xmlns:a16="http://schemas.microsoft.com/office/drawing/2014/main" id="{F9A74596-FBCB-4746-B213-CB57A25D9BAA}"/>
                </a:ext>
              </a:extLst>
            </p:cNvPr>
            <p:cNvSpPr/>
            <p:nvPr/>
          </p:nvSpPr>
          <p:spPr>
            <a:xfrm>
              <a:off x="1139205" y="908154"/>
              <a:ext cx="1035532" cy="1035532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innerShdw blurRad="63500" dist="381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en-US" altLang="zh-CN" sz="5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1</a:t>
              </a:r>
              <a:endParaRPr kumimoji="1" lang="zh-CN" alt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4E8E377-F40D-48CA-8156-B174013D91C8}"/>
                </a:ext>
              </a:extLst>
            </p:cNvPr>
            <p:cNvSpPr txBox="1"/>
            <p:nvPr/>
          </p:nvSpPr>
          <p:spPr>
            <a:xfrm>
              <a:off x="2266581" y="939639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608965">
                <a:defRPr/>
              </a:pPr>
              <a:r>
                <a:rPr kumimoji="1" lang="zh-CN" altLang="en-US" sz="3600" b="1" kern="0" dirty="0"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ea typeface="微软雅黑" panose="020B0503020204020204" charset="-122"/>
                </a:rPr>
                <a:t>异常检测</a:t>
              </a:r>
              <a:endParaRPr kumimoji="1" lang="zh-CN" altLang="en-US" sz="3600" b="1" i="0" u="none" strike="noStrike" kern="0" cap="none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stretch>
                    <a:fillRect/>
                  </a:stretch>
                </a:blipFill>
                <a:uLnTx/>
                <a:uFillTx/>
                <a:ea typeface="微软雅黑" panose="020B0503020204020204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1113D1C4-8C16-47D0-B0DA-9711D8BCCA15}"/>
              </a:ext>
            </a:extLst>
          </p:cNvPr>
          <p:cNvSpPr/>
          <p:nvPr/>
        </p:nvSpPr>
        <p:spPr>
          <a:xfrm>
            <a:off x="1458230" y="1120502"/>
            <a:ext cx="2215014" cy="308995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基于模型的时间序列异常检测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6D73047-7AB2-4DCE-94D4-328DECE62255}"/>
              </a:ext>
            </a:extLst>
          </p:cNvPr>
          <p:cNvSpPr/>
          <p:nvPr/>
        </p:nvSpPr>
        <p:spPr>
          <a:xfrm>
            <a:off x="5067761" y="1593267"/>
            <a:ext cx="1651000" cy="65916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数据挖掘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D1AD846-DC91-4D5A-810E-BA1DB92BE32C}"/>
              </a:ext>
            </a:extLst>
          </p:cNvPr>
          <p:cNvSpPr/>
          <p:nvPr/>
        </p:nvSpPr>
        <p:spPr>
          <a:xfrm>
            <a:off x="2594352" y="2848379"/>
            <a:ext cx="1651000" cy="65916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机器学习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A4D1360-67EC-4C83-9D56-B50CB78E6CD6}"/>
              </a:ext>
            </a:extLst>
          </p:cNvPr>
          <p:cNvSpPr/>
          <p:nvPr/>
        </p:nvSpPr>
        <p:spPr>
          <a:xfrm>
            <a:off x="5064288" y="2848379"/>
            <a:ext cx="1651000" cy="65916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异常检测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A6965D3-9C87-469C-87E0-905D30F2B6A0}"/>
              </a:ext>
            </a:extLst>
          </p:cNvPr>
          <p:cNvSpPr/>
          <p:nvPr/>
        </p:nvSpPr>
        <p:spPr>
          <a:xfrm>
            <a:off x="2605368" y="4130116"/>
            <a:ext cx="1651000" cy="65916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神经网路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0DB16FA-22EF-4E3C-981F-A9424D3BA30E}"/>
              </a:ext>
            </a:extLst>
          </p:cNvPr>
          <p:cNvSpPr/>
          <p:nvPr/>
        </p:nvSpPr>
        <p:spPr>
          <a:xfrm>
            <a:off x="5064288" y="4130108"/>
            <a:ext cx="1651000" cy="65916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基于模型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F459D-6546-49FA-A78C-10B7C0F0FB0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5889788" y="2252434"/>
            <a:ext cx="3473" cy="59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B9737B0-27AB-4636-83BC-DB742A223769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3419852" y="3507546"/>
            <a:ext cx="11016" cy="62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2663738-BCE2-4809-A264-CDE7AE518563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889788" y="3507546"/>
            <a:ext cx="0" cy="62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AB7D6F4-24A2-4693-A4A6-AA9B0A9E54CE}"/>
              </a:ext>
            </a:extLst>
          </p:cNvPr>
          <p:cNvSpPr txBox="1"/>
          <p:nvPr/>
        </p:nvSpPr>
        <p:spPr>
          <a:xfrm>
            <a:off x="5078649" y="2390976"/>
            <a:ext cx="98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重要分支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0D58E0F-2913-412B-97B8-5159E8BC319B}"/>
              </a:ext>
            </a:extLst>
          </p:cNvPr>
          <p:cNvSpPr txBox="1"/>
          <p:nvPr/>
        </p:nvSpPr>
        <p:spPr>
          <a:xfrm>
            <a:off x="2610103" y="3654342"/>
            <a:ext cx="95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当下流行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547FAE5-AC1E-4432-B27D-6AEC64E92B39}"/>
              </a:ext>
            </a:extLst>
          </p:cNvPr>
          <p:cNvSpPr txBox="1"/>
          <p:nvPr/>
        </p:nvSpPr>
        <p:spPr>
          <a:xfrm>
            <a:off x="5064288" y="3665359"/>
            <a:ext cx="95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检测方法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7A0FF9A-9AAB-497D-AA42-9E758D581615}"/>
              </a:ext>
            </a:extLst>
          </p:cNvPr>
          <p:cNvSpPr txBox="1"/>
          <p:nvPr/>
        </p:nvSpPr>
        <p:spPr>
          <a:xfrm>
            <a:off x="4233657" y="4181182"/>
            <a:ext cx="95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建模方法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577CD6D-EC70-4D9E-801A-28242423F226}"/>
              </a:ext>
            </a:extLst>
          </p:cNvPr>
          <p:cNvSpPr/>
          <p:nvPr/>
        </p:nvSpPr>
        <p:spPr>
          <a:xfrm>
            <a:off x="5078649" y="5374993"/>
            <a:ext cx="1651000" cy="65916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LSTM</a:t>
            </a:r>
            <a:endParaRPr kumimoji="1" lang="zh-CN" altLang="en-US" sz="2400" b="1" kern="0" dirty="0">
              <a:blipFill dpi="0" rotWithShape="1">
                <a:blip r:embed="rId2"/>
                <a:srcRect/>
                <a:stretch>
                  <a:fillRect/>
                </a:stretch>
              </a:blipFill>
              <a:ea typeface="微软雅黑" panose="020B0503020204020204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2BF6228-6FD2-419D-B5E7-4D4B64F12722}"/>
              </a:ext>
            </a:extLst>
          </p:cNvPr>
          <p:cNvCxnSpPr>
            <a:cxnSpLocks/>
            <a:stCxn id="17" idx="2"/>
            <a:endCxn id="42" idx="0"/>
          </p:cNvCxnSpPr>
          <p:nvPr/>
        </p:nvCxnSpPr>
        <p:spPr>
          <a:xfrm>
            <a:off x="5889788" y="4789275"/>
            <a:ext cx="14361" cy="58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CAD2AFC-D814-4BCE-B598-88F426BE3C2B}"/>
              </a:ext>
            </a:extLst>
          </p:cNvPr>
          <p:cNvSpPr txBox="1"/>
          <p:nvPr/>
        </p:nvSpPr>
        <p:spPr>
          <a:xfrm>
            <a:off x="5062715" y="4922998"/>
            <a:ext cx="998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时序建模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D646ED8-FC5F-4B21-9F51-4666D00ABB0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256368" y="4459692"/>
            <a:ext cx="807920" cy="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27FFFB7-BF04-49F3-84B0-7C52064C8C2A}"/>
              </a:ext>
            </a:extLst>
          </p:cNvPr>
          <p:cNvSpPr/>
          <p:nvPr/>
        </p:nvSpPr>
        <p:spPr>
          <a:xfrm>
            <a:off x="7522097" y="4126324"/>
            <a:ext cx="1651000" cy="65916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时间序列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97043CF-9D0B-4022-BCEF-4F97BCEA3A4E}"/>
              </a:ext>
            </a:extLst>
          </p:cNvPr>
          <p:cNvCxnSpPr>
            <a:cxnSpLocks/>
            <a:stCxn id="29" idx="1"/>
            <a:endCxn id="17" idx="3"/>
          </p:cNvCxnSpPr>
          <p:nvPr/>
        </p:nvCxnSpPr>
        <p:spPr>
          <a:xfrm flipH="1">
            <a:off x="6715288" y="4455908"/>
            <a:ext cx="806809" cy="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FC3129A-E6CD-4C10-9643-377584ABFE67}"/>
              </a:ext>
            </a:extLst>
          </p:cNvPr>
          <p:cNvSpPr txBox="1"/>
          <p:nvPr/>
        </p:nvSpPr>
        <p:spPr>
          <a:xfrm>
            <a:off x="6699602" y="4157310"/>
            <a:ext cx="95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数据准备</a:t>
            </a:r>
          </a:p>
        </p:txBody>
      </p:sp>
    </p:spTree>
    <p:extLst>
      <p:ext uri="{BB962C8B-B14F-4D97-AF65-F5344CB8AC3E}">
        <p14:creationId xmlns:p14="http://schemas.microsoft.com/office/powerpoint/2010/main" val="263867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33609B02-B37B-4EE7-8134-A6BF6197682A}"/>
              </a:ext>
            </a:extLst>
          </p:cNvPr>
          <p:cNvGrpSpPr/>
          <p:nvPr/>
        </p:nvGrpSpPr>
        <p:grpSpPr>
          <a:xfrm>
            <a:off x="644089" y="1039651"/>
            <a:ext cx="11547911" cy="5027694"/>
            <a:chOff x="20809" y="674412"/>
            <a:chExt cx="11547911" cy="5027694"/>
          </a:xfrm>
        </p:grpSpPr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CC0DBA87-AF56-4697-A038-0D2799ACDFCF}"/>
                </a:ext>
              </a:extLst>
            </p:cNvPr>
            <p:cNvGrpSpPr/>
            <p:nvPr/>
          </p:nvGrpSpPr>
          <p:grpSpPr>
            <a:xfrm>
              <a:off x="20809" y="674412"/>
              <a:ext cx="11547911" cy="4923686"/>
              <a:chOff x="20809" y="674412"/>
              <a:chExt cx="11547911" cy="4923686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9C0EE80F-2ED0-4148-A007-CBB95D9F8565}"/>
                  </a:ext>
                </a:extLst>
              </p:cNvPr>
              <p:cNvGrpSpPr/>
              <p:nvPr/>
            </p:nvGrpSpPr>
            <p:grpSpPr>
              <a:xfrm>
                <a:off x="20809" y="1943561"/>
                <a:ext cx="11547911" cy="3654537"/>
                <a:chOff x="20809" y="1923825"/>
                <a:chExt cx="11547911" cy="3654537"/>
              </a:xfrm>
            </p:grpSpPr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5BD3C8D8-8969-4699-82C7-73571F5956D8}"/>
                    </a:ext>
                  </a:extLst>
                </p:cNvPr>
                <p:cNvGrpSpPr/>
                <p:nvPr/>
              </p:nvGrpSpPr>
              <p:grpSpPr>
                <a:xfrm>
                  <a:off x="20809" y="1927799"/>
                  <a:ext cx="5795791" cy="3634801"/>
                  <a:chOff x="1595609" y="583895"/>
                  <a:chExt cx="8449937" cy="5317474"/>
                </a:xfrm>
                <a:scene3d>
                  <a:camera prst="isometricOffAxis2Right"/>
                  <a:lightRig rig="threePt" dir="t"/>
                </a:scene3d>
              </p:grpSpPr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815EF7FE-81CE-40E4-AFE4-1A24421ACC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16765" y="3242632"/>
                    <a:ext cx="1" cy="21244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1B9748BA-4FFB-433F-9939-1E7183993C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81610" y="3242632"/>
                    <a:ext cx="1735155" cy="21244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" name="组合 34">
                    <a:extLst>
                      <a:ext uri="{FF2B5EF4-FFF2-40B4-BE49-F238E27FC236}">
                        <a16:creationId xmlns:a16="http://schemas.microsoft.com/office/drawing/2014/main" id="{65B68D73-453C-4A1B-863A-7DA2C370DBB7}"/>
                      </a:ext>
                    </a:extLst>
                  </p:cNvPr>
                  <p:cNvGrpSpPr/>
                  <p:nvPr/>
                </p:nvGrpSpPr>
                <p:grpSpPr>
                  <a:xfrm>
                    <a:off x="2151961" y="583895"/>
                    <a:ext cx="7893585" cy="3193055"/>
                    <a:chOff x="2151961" y="583895"/>
                    <a:chExt cx="7893585" cy="3193055"/>
                  </a:xfrm>
                </p:grpSpPr>
                <p:grpSp>
                  <p:nvGrpSpPr>
                    <p:cNvPr id="33" name="组合 32">
                      <a:extLst>
                        <a:ext uri="{FF2B5EF4-FFF2-40B4-BE49-F238E27FC236}">
                          <a16:creationId xmlns:a16="http://schemas.microsoft.com/office/drawing/2014/main" id="{5B1316E5-0223-4DEC-B7A8-A2EDAA4A55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1609" y="583895"/>
                      <a:ext cx="5607585" cy="2658737"/>
                      <a:chOff x="3881609" y="583895"/>
                      <a:chExt cx="5607585" cy="2658737"/>
                    </a:xfrm>
                  </p:grpSpPr>
                  <p:cxnSp>
                    <p:nvCxnSpPr>
                      <p:cNvPr id="29" name="直接连接符 28">
                        <a:extLst>
                          <a:ext uri="{FF2B5EF4-FFF2-40B4-BE49-F238E27FC236}">
                            <a16:creationId xmlns:a16="http://schemas.microsoft.com/office/drawing/2014/main" id="{AB9E6B0F-63BB-4843-B20D-379ABC5C3B0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5616766" y="1118213"/>
                        <a:ext cx="3872428" cy="2124419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直接连接符 26">
                        <a:extLst>
                          <a:ext uri="{FF2B5EF4-FFF2-40B4-BE49-F238E27FC236}">
                            <a16:creationId xmlns:a16="http://schemas.microsoft.com/office/drawing/2014/main" id="{ED5B8F46-BADE-441A-89E8-DA8A5DDEC53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616766" y="1118213"/>
                        <a:ext cx="0" cy="2124419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直接连接符 24">
                        <a:extLst>
                          <a:ext uri="{FF2B5EF4-FFF2-40B4-BE49-F238E27FC236}">
                            <a16:creationId xmlns:a16="http://schemas.microsoft.com/office/drawing/2014/main" id="{928C0557-B2E9-4134-A59B-915E1C7DF71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881609" y="1118213"/>
                        <a:ext cx="1735157" cy="2124419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" name="椭圆 30">
                        <a:extLst>
                          <a:ext uri="{FF2B5EF4-FFF2-40B4-BE49-F238E27FC236}">
                            <a16:creationId xmlns:a16="http://schemas.microsoft.com/office/drawing/2014/main" id="{67F8EAD0-5DD1-4B9F-A923-4BBBADFAC7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60413" y="583895"/>
                        <a:ext cx="1112704" cy="1068636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3" name="组合 22">
                      <a:extLst>
                        <a:ext uri="{FF2B5EF4-FFF2-40B4-BE49-F238E27FC236}">
                          <a16:creationId xmlns:a16="http://schemas.microsoft.com/office/drawing/2014/main" id="{960639DA-C7AE-40F9-AF23-811AFEC3FA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51961" y="1118213"/>
                      <a:ext cx="7893585" cy="2658737"/>
                      <a:chOff x="2074843" y="1118213"/>
                      <a:chExt cx="7893585" cy="2658737"/>
                    </a:xfrm>
                  </p:grpSpPr>
                  <p:cxnSp>
                    <p:nvCxnSpPr>
                      <p:cNvPr id="22" name="直接连接符 21">
                        <a:extLst>
                          <a:ext uri="{FF2B5EF4-FFF2-40B4-BE49-F238E27FC236}">
                            <a16:creationId xmlns:a16="http://schemas.microsoft.com/office/drawing/2014/main" id="{6876C341-C7D8-422A-9714-5F1D5B6CC51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2074843" y="1118213"/>
                        <a:ext cx="3464805" cy="2124419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椭圆 6">
                        <a:extLst>
                          <a:ext uri="{FF2B5EF4-FFF2-40B4-BE49-F238E27FC236}">
                            <a16:creationId xmlns:a16="http://schemas.microsoft.com/office/drawing/2014/main" id="{9A8C2C84-02B1-43DD-95D3-F6E75853BA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55724" y="2708314"/>
                        <a:ext cx="1112704" cy="1068636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9" name="直接连接符 18">
                        <a:extLst>
                          <a:ext uri="{FF2B5EF4-FFF2-40B4-BE49-F238E27FC236}">
                            <a16:creationId xmlns:a16="http://schemas.microsoft.com/office/drawing/2014/main" id="{E3DC8D60-7AD7-4387-9EC3-78A707B03E6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539648" y="3242632"/>
                        <a:ext cx="3872428" cy="0"/>
                      </a:xfrm>
                      <a:prstGeom prst="line">
                        <a:avLst/>
                      </a:prstGeom>
                      <a:ln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" name="椭圆 5">
                        <a:extLst>
                          <a:ext uri="{FF2B5EF4-FFF2-40B4-BE49-F238E27FC236}">
                            <a16:creationId xmlns:a16="http://schemas.microsoft.com/office/drawing/2014/main" id="{0E27D482-8EEC-444C-87E4-6C705EF581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83296" y="2708314"/>
                        <a:ext cx="1112704" cy="1068636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4" name="直接连接符 13">
                        <a:extLst>
                          <a:ext uri="{FF2B5EF4-FFF2-40B4-BE49-F238E27FC236}">
                            <a16:creationId xmlns:a16="http://schemas.microsoft.com/office/drawing/2014/main" id="{8E7736D8-25F5-411C-A025-BF61B3AB0A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70592" y="3242632"/>
                        <a:ext cx="1669056" cy="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" name="椭圆 4">
                        <a:extLst>
                          <a:ext uri="{FF2B5EF4-FFF2-40B4-BE49-F238E27FC236}">
                            <a16:creationId xmlns:a16="http://schemas.microsoft.com/office/drawing/2014/main" id="{E2759D01-F55C-4508-9A12-1998490C57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4240" y="2708314"/>
                        <a:ext cx="1112704" cy="1068636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0" name="直接连接符 9">
                        <a:extLst>
                          <a:ext uri="{FF2B5EF4-FFF2-40B4-BE49-F238E27FC236}">
                            <a16:creationId xmlns:a16="http://schemas.microsoft.com/office/drawing/2014/main" id="{4A175600-5247-4F0C-B480-476BC5A2375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074843" y="3242632"/>
                        <a:ext cx="1729648" cy="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0" name="直接连接符 49">
                    <a:extLst>
                      <a:ext uri="{FF2B5EF4-FFF2-40B4-BE49-F238E27FC236}">
                        <a16:creationId xmlns:a16="http://schemas.microsoft.com/office/drawing/2014/main" id="{BDFC5337-D64D-4EB3-8434-82C26E65BD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611257" y="3242632"/>
                    <a:ext cx="3877937" cy="21244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F7575DB0-A3E8-4ABD-9872-3B5CB1CFAB36}"/>
                      </a:ext>
                    </a:extLst>
                  </p:cNvPr>
                  <p:cNvSpPr/>
                  <p:nvPr/>
                </p:nvSpPr>
                <p:spPr>
                  <a:xfrm>
                    <a:off x="5060414" y="4832733"/>
                    <a:ext cx="1112704" cy="1068636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7" name="直接连接符 36">
                    <a:extLst>
                      <a:ext uri="{FF2B5EF4-FFF2-40B4-BE49-F238E27FC236}">
                        <a16:creationId xmlns:a16="http://schemas.microsoft.com/office/drawing/2014/main" id="{B9BD7636-39BD-4084-8806-9FA703A81C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51961" y="3242632"/>
                    <a:ext cx="3464804" cy="21244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DEACE389-C425-4604-9BF7-EA47AA834108}"/>
                      </a:ext>
                    </a:extLst>
                  </p:cNvPr>
                  <p:cNvSpPr/>
                  <p:nvPr/>
                </p:nvSpPr>
                <p:spPr>
                  <a:xfrm>
                    <a:off x="1595609" y="2708314"/>
                    <a:ext cx="1112704" cy="1068636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9" name="直接箭头连接符 98">
                  <a:extLst>
                    <a:ext uri="{FF2B5EF4-FFF2-40B4-BE49-F238E27FC236}">
                      <a16:creationId xmlns:a16="http://schemas.microsoft.com/office/drawing/2014/main" id="{41989470-2CA4-4F39-B783-6C0300060B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76719" y="3742598"/>
                  <a:ext cx="2074748" cy="260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D9CF7703-6ABE-4722-9A73-7BA3696D5F6B}"/>
                    </a:ext>
                  </a:extLst>
                </p:cNvPr>
                <p:cNvGrpSpPr/>
                <p:nvPr/>
              </p:nvGrpSpPr>
              <p:grpSpPr>
                <a:xfrm>
                  <a:off x="2113518" y="1943561"/>
                  <a:ext cx="5795791" cy="3634801"/>
                  <a:chOff x="1595609" y="583895"/>
                  <a:chExt cx="8449937" cy="5317474"/>
                </a:xfrm>
                <a:scene3d>
                  <a:camera prst="isometricOffAxis2Right"/>
                  <a:lightRig rig="threePt" dir="t"/>
                </a:scene3d>
              </p:grpSpPr>
              <p:cxnSp>
                <p:nvCxnSpPr>
                  <p:cNvPr id="56" name="直接连接符 55">
                    <a:extLst>
                      <a:ext uri="{FF2B5EF4-FFF2-40B4-BE49-F238E27FC236}">
                        <a16:creationId xmlns:a16="http://schemas.microsoft.com/office/drawing/2014/main" id="{9B553946-1608-42D7-9639-43A68ADFF9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16765" y="3242632"/>
                    <a:ext cx="1" cy="21244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>
                    <a:extLst>
                      <a:ext uri="{FF2B5EF4-FFF2-40B4-BE49-F238E27FC236}">
                        <a16:creationId xmlns:a16="http://schemas.microsoft.com/office/drawing/2014/main" id="{669C82D0-D59D-4384-B88A-2ADA1B03BE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81610" y="3242632"/>
                    <a:ext cx="1735155" cy="21244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31F9BF5E-D610-40CF-99D5-B716B929C1A6}"/>
                      </a:ext>
                    </a:extLst>
                  </p:cNvPr>
                  <p:cNvGrpSpPr/>
                  <p:nvPr/>
                </p:nvGrpSpPr>
                <p:grpSpPr>
                  <a:xfrm>
                    <a:off x="2151961" y="583895"/>
                    <a:ext cx="7893585" cy="3193055"/>
                    <a:chOff x="2151961" y="583895"/>
                    <a:chExt cx="7893585" cy="3193055"/>
                  </a:xfrm>
                </p:grpSpPr>
                <p:grpSp>
                  <p:nvGrpSpPr>
                    <p:cNvPr id="63" name="组合 62">
                      <a:extLst>
                        <a:ext uri="{FF2B5EF4-FFF2-40B4-BE49-F238E27FC236}">
                          <a16:creationId xmlns:a16="http://schemas.microsoft.com/office/drawing/2014/main" id="{BAF6E48E-99DC-436C-8EF0-A76D06E2C4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1609" y="583895"/>
                      <a:ext cx="5607585" cy="2658737"/>
                      <a:chOff x="3881609" y="583895"/>
                      <a:chExt cx="5607585" cy="2658737"/>
                    </a:xfrm>
                  </p:grpSpPr>
                  <p:cxnSp>
                    <p:nvCxnSpPr>
                      <p:cNvPr id="72" name="直接连接符 71">
                        <a:extLst>
                          <a:ext uri="{FF2B5EF4-FFF2-40B4-BE49-F238E27FC236}">
                            <a16:creationId xmlns:a16="http://schemas.microsoft.com/office/drawing/2014/main" id="{956BAFBB-D92B-4929-B4B9-E689933672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5616766" y="1118213"/>
                        <a:ext cx="3872428" cy="2124419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直接连接符 72">
                        <a:extLst>
                          <a:ext uri="{FF2B5EF4-FFF2-40B4-BE49-F238E27FC236}">
                            <a16:creationId xmlns:a16="http://schemas.microsoft.com/office/drawing/2014/main" id="{869A17D9-E32E-4314-83EE-0D08A3B9462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616766" y="1118213"/>
                        <a:ext cx="0" cy="2124419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直接连接符 73">
                        <a:extLst>
                          <a:ext uri="{FF2B5EF4-FFF2-40B4-BE49-F238E27FC236}">
                            <a16:creationId xmlns:a16="http://schemas.microsoft.com/office/drawing/2014/main" id="{2A25C62E-1039-45FB-A80F-76E745277D0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881609" y="1118213"/>
                        <a:ext cx="1735157" cy="2124419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5" name="椭圆 74">
                        <a:extLst>
                          <a:ext uri="{FF2B5EF4-FFF2-40B4-BE49-F238E27FC236}">
                            <a16:creationId xmlns:a16="http://schemas.microsoft.com/office/drawing/2014/main" id="{AE0E996C-892D-4AED-94E5-7FF8505291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60413" y="583895"/>
                        <a:ext cx="1112704" cy="1068636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" name="组合 63">
                      <a:extLst>
                        <a:ext uri="{FF2B5EF4-FFF2-40B4-BE49-F238E27FC236}">
                          <a16:creationId xmlns:a16="http://schemas.microsoft.com/office/drawing/2014/main" id="{AEB931D5-5BB1-46DB-A824-A404FD73B8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51961" y="1118213"/>
                      <a:ext cx="7893585" cy="2658737"/>
                      <a:chOff x="2074843" y="1118213"/>
                      <a:chExt cx="7893585" cy="2658737"/>
                    </a:xfrm>
                  </p:grpSpPr>
                  <p:cxnSp>
                    <p:nvCxnSpPr>
                      <p:cNvPr id="65" name="直接连接符 64">
                        <a:extLst>
                          <a:ext uri="{FF2B5EF4-FFF2-40B4-BE49-F238E27FC236}">
                            <a16:creationId xmlns:a16="http://schemas.microsoft.com/office/drawing/2014/main" id="{8EB8E562-5236-4AE6-AE7F-6EDB760D872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2074843" y="1118213"/>
                        <a:ext cx="3464805" cy="2124419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6" name="椭圆 65">
                        <a:extLst>
                          <a:ext uri="{FF2B5EF4-FFF2-40B4-BE49-F238E27FC236}">
                            <a16:creationId xmlns:a16="http://schemas.microsoft.com/office/drawing/2014/main" id="{42A026F0-AEDD-4F2A-8CC4-5C1D664F29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55724" y="2708314"/>
                        <a:ext cx="1112704" cy="1068636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67" name="直接连接符 66">
                        <a:extLst>
                          <a:ext uri="{FF2B5EF4-FFF2-40B4-BE49-F238E27FC236}">
                            <a16:creationId xmlns:a16="http://schemas.microsoft.com/office/drawing/2014/main" id="{C4B8E8C1-F52D-4DEE-8779-858C21E855E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539648" y="3242632"/>
                        <a:ext cx="3872428" cy="0"/>
                      </a:xfrm>
                      <a:prstGeom prst="line">
                        <a:avLst/>
                      </a:prstGeom>
                      <a:ln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8" name="椭圆 67">
                        <a:extLst>
                          <a:ext uri="{FF2B5EF4-FFF2-40B4-BE49-F238E27FC236}">
                            <a16:creationId xmlns:a16="http://schemas.microsoft.com/office/drawing/2014/main" id="{E3D9D887-D0A2-4F75-8B63-695BD209FB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83296" y="2708314"/>
                        <a:ext cx="1112704" cy="1068636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69" name="直接连接符 68">
                        <a:extLst>
                          <a:ext uri="{FF2B5EF4-FFF2-40B4-BE49-F238E27FC236}">
                            <a16:creationId xmlns:a16="http://schemas.microsoft.com/office/drawing/2014/main" id="{DA80ED3D-EC01-4AA0-A078-077E2017C5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70592" y="3242632"/>
                        <a:ext cx="1669056" cy="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0" name="椭圆 69">
                        <a:extLst>
                          <a:ext uri="{FF2B5EF4-FFF2-40B4-BE49-F238E27FC236}">
                            <a16:creationId xmlns:a16="http://schemas.microsoft.com/office/drawing/2014/main" id="{DEA9866D-DB45-4ED7-8C6C-61A5F85F94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4240" y="2708314"/>
                        <a:ext cx="1112704" cy="1068636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71" name="直接连接符 70">
                        <a:extLst>
                          <a:ext uri="{FF2B5EF4-FFF2-40B4-BE49-F238E27FC236}">
                            <a16:creationId xmlns:a16="http://schemas.microsoft.com/office/drawing/2014/main" id="{97511DC3-93A5-4EDB-BDDA-2FEEC77C7F9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074843" y="3242632"/>
                        <a:ext cx="1729648" cy="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9" name="直接连接符 58">
                    <a:extLst>
                      <a:ext uri="{FF2B5EF4-FFF2-40B4-BE49-F238E27FC236}">
                        <a16:creationId xmlns:a16="http://schemas.microsoft.com/office/drawing/2014/main" id="{C6DC092D-066A-43F1-AD45-2F675355C1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611257" y="3242632"/>
                    <a:ext cx="3877937" cy="21244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6FAED421-4180-4FC4-BC7B-5862355848CC}"/>
                      </a:ext>
                    </a:extLst>
                  </p:cNvPr>
                  <p:cNvSpPr/>
                  <p:nvPr/>
                </p:nvSpPr>
                <p:spPr>
                  <a:xfrm>
                    <a:off x="5060414" y="4832733"/>
                    <a:ext cx="1112704" cy="1068636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1" name="直接连接符 60">
                    <a:extLst>
                      <a:ext uri="{FF2B5EF4-FFF2-40B4-BE49-F238E27FC236}">
                        <a16:creationId xmlns:a16="http://schemas.microsoft.com/office/drawing/2014/main" id="{6D6E6D11-B9DC-4DD6-8293-796418F303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51961" y="3242632"/>
                    <a:ext cx="3464804" cy="21244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椭圆 61">
                    <a:extLst>
                      <a:ext uri="{FF2B5EF4-FFF2-40B4-BE49-F238E27FC236}">
                        <a16:creationId xmlns:a16="http://schemas.microsoft.com/office/drawing/2014/main" id="{3FC93EF4-1F2D-49DD-94FF-FAA4C134A0B8}"/>
                      </a:ext>
                    </a:extLst>
                  </p:cNvPr>
                  <p:cNvSpPr/>
                  <p:nvPr/>
                </p:nvSpPr>
                <p:spPr>
                  <a:xfrm>
                    <a:off x="1595609" y="2708314"/>
                    <a:ext cx="1112704" cy="1068636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7" name="直接箭头连接符 106">
                  <a:extLst>
                    <a:ext uri="{FF2B5EF4-FFF2-40B4-BE49-F238E27FC236}">
                      <a16:creationId xmlns:a16="http://schemas.microsoft.com/office/drawing/2014/main" id="{E0DD9566-724E-4144-8389-566A0593B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1467" y="3742598"/>
                  <a:ext cx="3637417" cy="24028"/>
                </a:xfrm>
                <a:prstGeom prst="straightConnector1">
                  <a:avLst/>
                </a:prstGeom>
                <a:ln w="38100"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0" name="组合 109">
                  <a:extLst>
                    <a:ext uri="{FF2B5EF4-FFF2-40B4-BE49-F238E27FC236}">
                      <a16:creationId xmlns:a16="http://schemas.microsoft.com/office/drawing/2014/main" id="{4709C4DC-6400-4CDA-9C6E-DB1A441AC845}"/>
                    </a:ext>
                  </a:extLst>
                </p:cNvPr>
                <p:cNvGrpSpPr/>
                <p:nvPr/>
              </p:nvGrpSpPr>
              <p:grpSpPr>
                <a:xfrm>
                  <a:off x="5772929" y="1923825"/>
                  <a:ext cx="5795791" cy="3634801"/>
                  <a:chOff x="1595609" y="583895"/>
                  <a:chExt cx="8449937" cy="5317474"/>
                </a:xfrm>
                <a:scene3d>
                  <a:camera prst="isometricOffAxis2Right"/>
                  <a:lightRig rig="threePt" dir="t"/>
                </a:scene3d>
              </p:grpSpPr>
              <p:cxnSp>
                <p:nvCxnSpPr>
                  <p:cNvPr id="111" name="直接连接符 110">
                    <a:extLst>
                      <a:ext uri="{FF2B5EF4-FFF2-40B4-BE49-F238E27FC236}">
                        <a16:creationId xmlns:a16="http://schemas.microsoft.com/office/drawing/2014/main" id="{47DC604A-689D-4473-AF6A-3A8281BC99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16765" y="3242632"/>
                    <a:ext cx="1" cy="21244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连接符 111">
                    <a:extLst>
                      <a:ext uri="{FF2B5EF4-FFF2-40B4-BE49-F238E27FC236}">
                        <a16:creationId xmlns:a16="http://schemas.microsoft.com/office/drawing/2014/main" id="{D66C082D-4479-4330-A105-169359546E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81610" y="3242632"/>
                    <a:ext cx="1735155" cy="21244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3" name="组合 112">
                    <a:extLst>
                      <a:ext uri="{FF2B5EF4-FFF2-40B4-BE49-F238E27FC236}">
                        <a16:creationId xmlns:a16="http://schemas.microsoft.com/office/drawing/2014/main" id="{C52D1ABD-FCD5-41C9-9577-72E9BC1053E4}"/>
                      </a:ext>
                    </a:extLst>
                  </p:cNvPr>
                  <p:cNvGrpSpPr/>
                  <p:nvPr/>
                </p:nvGrpSpPr>
                <p:grpSpPr>
                  <a:xfrm>
                    <a:off x="2151961" y="583895"/>
                    <a:ext cx="7893585" cy="3193055"/>
                    <a:chOff x="2151961" y="583895"/>
                    <a:chExt cx="7893585" cy="3193055"/>
                  </a:xfrm>
                </p:grpSpPr>
                <p:grpSp>
                  <p:nvGrpSpPr>
                    <p:cNvPr id="118" name="组合 117">
                      <a:extLst>
                        <a:ext uri="{FF2B5EF4-FFF2-40B4-BE49-F238E27FC236}">
                          <a16:creationId xmlns:a16="http://schemas.microsoft.com/office/drawing/2014/main" id="{F5BFE836-587D-41F1-BBC8-322A8C092B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1609" y="583895"/>
                      <a:ext cx="5607585" cy="2658737"/>
                      <a:chOff x="3881609" y="583895"/>
                      <a:chExt cx="5607585" cy="2658737"/>
                    </a:xfrm>
                  </p:grpSpPr>
                  <p:cxnSp>
                    <p:nvCxnSpPr>
                      <p:cNvPr id="127" name="直接连接符 126">
                        <a:extLst>
                          <a:ext uri="{FF2B5EF4-FFF2-40B4-BE49-F238E27FC236}">
                            <a16:creationId xmlns:a16="http://schemas.microsoft.com/office/drawing/2014/main" id="{EA003DFB-7CFA-4A0D-BE63-77345B017F9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5616766" y="1118213"/>
                        <a:ext cx="3872428" cy="2124419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直接连接符 127">
                        <a:extLst>
                          <a:ext uri="{FF2B5EF4-FFF2-40B4-BE49-F238E27FC236}">
                            <a16:creationId xmlns:a16="http://schemas.microsoft.com/office/drawing/2014/main" id="{B459C51C-7093-455D-B004-8AF9FDFFCD4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616766" y="1118213"/>
                        <a:ext cx="0" cy="2124419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直接连接符 128">
                        <a:extLst>
                          <a:ext uri="{FF2B5EF4-FFF2-40B4-BE49-F238E27FC236}">
                            <a16:creationId xmlns:a16="http://schemas.microsoft.com/office/drawing/2014/main" id="{7542158D-C52D-46CE-B965-419CE9D674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881609" y="1118213"/>
                        <a:ext cx="1735157" cy="2124419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0" name="椭圆 129">
                        <a:extLst>
                          <a:ext uri="{FF2B5EF4-FFF2-40B4-BE49-F238E27FC236}">
                            <a16:creationId xmlns:a16="http://schemas.microsoft.com/office/drawing/2014/main" id="{F0C70049-59EF-47EC-AEA1-2CE205CB9F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60413" y="583895"/>
                        <a:ext cx="1112704" cy="1068636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9" name="组合 118">
                      <a:extLst>
                        <a:ext uri="{FF2B5EF4-FFF2-40B4-BE49-F238E27FC236}">
                          <a16:creationId xmlns:a16="http://schemas.microsoft.com/office/drawing/2014/main" id="{E5CB037E-DE11-4084-A773-14404787E4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51961" y="1118213"/>
                      <a:ext cx="7893585" cy="2658737"/>
                      <a:chOff x="2074843" y="1118213"/>
                      <a:chExt cx="7893585" cy="2658737"/>
                    </a:xfrm>
                  </p:grpSpPr>
                  <p:cxnSp>
                    <p:nvCxnSpPr>
                      <p:cNvPr id="120" name="直接连接符 119">
                        <a:extLst>
                          <a:ext uri="{FF2B5EF4-FFF2-40B4-BE49-F238E27FC236}">
                            <a16:creationId xmlns:a16="http://schemas.microsoft.com/office/drawing/2014/main" id="{C3FF13AE-DAE2-4F88-85CF-90E07BC3A21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2074843" y="1118213"/>
                        <a:ext cx="3464805" cy="2124419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1" name="椭圆 120">
                        <a:extLst>
                          <a:ext uri="{FF2B5EF4-FFF2-40B4-BE49-F238E27FC236}">
                            <a16:creationId xmlns:a16="http://schemas.microsoft.com/office/drawing/2014/main" id="{DBB4ABEF-8C11-43FB-8B37-DAD0128D7E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55724" y="2708314"/>
                        <a:ext cx="1112704" cy="1068636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22" name="直接连接符 121">
                        <a:extLst>
                          <a:ext uri="{FF2B5EF4-FFF2-40B4-BE49-F238E27FC236}">
                            <a16:creationId xmlns:a16="http://schemas.microsoft.com/office/drawing/2014/main" id="{C81336D6-5C7D-4E57-BB6A-46AA860C6A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539648" y="3242632"/>
                        <a:ext cx="3872428" cy="0"/>
                      </a:xfrm>
                      <a:prstGeom prst="line">
                        <a:avLst/>
                      </a:prstGeom>
                      <a:ln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3" name="椭圆 122">
                        <a:extLst>
                          <a:ext uri="{FF2B5EF4-FFF2-40B4-BE49-F238E27FC236}">
                            <a16:creationId xmlns:a16="http://schemas.microsoft.com/office/drawing/2014/main" id="{AFA3C7F5-19B6-4C40-A18C-A6E489F02C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83296" y="2708314"/>
                        <a:ext cx="1112704" cy="1068636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24" name="直接连接符 123">
                        <a:extLst>
                          <a:ext uri="{FF2B5EF4-FFF2-40B4-BE49-F238E27FC236}">
                            <a16:creationId xmlns:a16="http://schemas.microsoft.com/office/drawing/2014/main" id="{DF2E01D3-1CEF-4ED9-BCFB-6625ED996AF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70592" y="3242632"/>
                        <a:ext cx="1669056" cy="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5" name="椭圆 124">
                        <a:extLst>
                          <a:ext uri="{FF2B5EF4-FFF2-40B4-BE49-F238E27FC236}">
                            <a16:creationId xmlns:a16="http://schemas.microsoft.com/office/drawing/2014/main" id="{BCAB2BD9-78B6-4E0E-97DC-A10ABD617E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4240" y="2708314"/>
                        <a:ext cx="1112704" cy="1068636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26" name="直接连接符 125">
                        <a:extLst>
                          <a:ext uri="{FF2B5EF4-FFF2-40B4-BE49-F238E27FC236}">
                            <a16:creationId xmlns:a16="http://schemas.microsoft.com/office/drawing/2014/main" id="{3CAC3547-D8A3-4588-B663-C4800121CA1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074843" y="3242632"/>
                        <a:ext cx="1729648" cy="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14" name="直接连接符 113">
                    <a:extLst>
                      <a:ext uri="{FF2B5EF4-FFF2-40B4-BE49-F238E27FC236}">
                        <a16:creationId xmlns:a16="http://schemas.microsoft.com/office/drawing/2014/main" id="{8BB54F57-A90B-47D8-AC4F-C45481F76E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611257" y="3242632"/>
                    <a:ext cx="3877937" cy="21244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椭圆 114">
                    <a:extLst>
                      <a:ext uri="{FF2B5EF4-FFF2-40B4-BE49-F238E27FC236}">
                        <a16:creationId xmlns:a16="http://schemas.microsoft.com/office/drawing/2014/main" id="{0D7CC5A6-DEFA-465B-97D2-0EB7821E99EB}"/>
                      </a:ext>
                    </a:extLst>
                  </p:cNvPr>
                  <p:cNvSpPr/>
                  <p:nvPr/>
                </p:nvSpPr>
                <p:spPr>
                  <a:xfrm>
                    <a:off x="5060414" y="4832733"/>
                    <a:ext cx="1112704" cy="1068636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6" name="直接连接符 115">
                    <a:extLst>
                      <a:ext uri="{FF2B5EF4-FFF2-40B4-BE49-F238E27FC236}">
                        <a16:creationId xmlns:a16="http://schemas.microsoft.com/office/drawing/2014/main" id="{6A7CAC3D-B39A-4DE8-8B76-82F3A27B67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51961" y="3242632"/>
                    <a:ext cx="3464804" cy="21244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椭圆 116">
                    <a:extLst>
                      <a:ext uri="{FF2B5EF4-FFF2-40B4-BE49-F238E27FC236}">
                        <a16:creationId xmlns:a16="http://schemas.microsoft.com/office/drawing/2014/main" id="{2699754A-D18A-4C73-B570-594D0DCE29B8}"/>
                      </a:ext>
                    </a:extLst>
                  </p:cNvPr>
                  <p:cNvSpPr/>
                  <p:nvPr/>
                </p:nvSpPr>
                <p:spPr>
                  <a:xfrm>
                    <a:off x="1595609" y="2708314"/>
                    <a:ext cx="1112704" cy="1068636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83F5B095-75F8-4D4E-BB35-246D2A89DF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0541" y="1039651"/>
                <a:ext cx="5690490" cy="1380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7C1F7F0D-3120-4DB5-B888-25F6DF32EF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1467" y="1039651"/>
                <a:ext cx="3575785" cy="1393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992AE73B-14BC-47FE-8BA8-C18A2D789E82}"/>
                  </a:ext>
                </a:extLst>
              </p:cNvPr>
              <p:cNvSpPr/>
              <p:nvPr/>
            </p:nvSpPr>
            <p:spPr>
              <a:xfrm>
                <a:off x="8207283" y="674412"/>
                <a:ext cx="763201" cy="7304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DDED2C00-429B-4AB8-BD85-D13735F27F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88884" y="1039651"/>
                <a:ext cx="15180" cy="13668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88812BD2-9936-45DE-9C94-3C7740FFB908}"/>
                    </a:ext>
                  </a:extLst>
                </p:cNvPr>
                <p:cNvSpPr txBox="1"/>
                <p:nvPr/>
              </p:nvSpPr>
              <p:spPr>
                <a:xfrm>
                  <a:off x="5863821" y="4871109"/>
                  <a:ext cx="1644237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600" b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zh-CN" altLang="en-US" sz="36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accent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endParaRPr lang="zh-CN" altLang="en-US" dirty="0"/>
                </a:p>
              </p:txBody>
            </p:sp>
          </mc:Choice>
          <mc:Fallback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88812BD2-9936-45DE-9C94-3C7740FFB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821" y="4871109"/>
                  <a:ext cx="1644237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7EBC4D8B-9131-4CA9-BEFF-F99977841914}"/>
                    </a:ext>
                  </a:extLst>
                </p:cNvPr>
                <p:cNvSpPr txBox="1"/>
                <p:nvPr/>
              </p:nvSpPr>
              <p:spPr>
                <a:xfrm>
                  <a:off x="6041631" y="2139361"/>
                  <a:ext cx="1644237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600" b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zh-CN" altLang="en-US" sz="36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accent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endParaRPr lang="zh-CN" altLang="en-US" dirty="0"/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7EBC4D8B-9131-4CA9-BEFF-F99977841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631" y="2139361"/>
                  <a:ext cx="1644237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0D0D4332-65CC-4B8C-80DA-05B2694CD6E1}"/>
                  </a:ext>
                </a:extLst>
              </p:cNvPr>
              <p:cNvSpPr/>
              <p:nvPr/>
            </p:nvSpPr>
            <p:spPr>
              <a:xfrm>
                <a:off x="3224395" y="5920633"/>
                <a:ext cx="484006" cy="383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0D0D4332-65CC-4B8C-80DA-05B2694CD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395" y="5920633"/>
                <a:ext cx="484006" cy="383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8BD83000-0F18-43A2-B4B5-A03D7F463556}"/>
                  </a:ext>
                </a:extLst>
              </p:cNvPr>
              <p:cNvSpPr/>
              <p:nvPr/>
            </p:nvSpPr>
            <p:spPr>
              <a:xfrm>
                <a:off x="5265971" y="5932907"/>
                <a:ext cx="484006" cy="383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8BD83000-0F18-43A2-B4B5-A03D7F463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971" y="5932907"/>
                <a:ext cx="484006" cy="383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AD5BA236-85E8-4599-9047-A61953DF3E9E}"/>
                  </a:ext>
                </a:extLst>
              </p:cNvPr>
              <p:cNvSpPr/>
              <p:nvPr/>
            </p:nvSpPr>
            <p:spPr>
              <a:xfrm>
                <a:off x="9026579" y="5920633"/>
                <a:ext cx="484006" cy="383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AD5BA236-85E8-4599-9047-A61953DF3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579" y="5920633"/>
                <a:ext cx="484006" cy="383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2D05AEC1-D6C2-4F28-9203-4942DE327B3C}"/>
                  </a:ext>
                </a:extLst>
              </p:cNvPr>
              <p:cNvSpPr/>
              <p:nvPr/>
            </p:nvSpPr>
            <p:spPr>
              <a:xfrm>
                <a:off x="2751117" y="2428300"/>
                <a:ext cx="76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2D05AEC1-D6C2-4F28-9203-4942DE327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17" y="2428300"/>
                <a:ext cx="763200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A742F25C-6513-478C-BFBF-32C05BA127C8}"/>
                  </a:ext>
                </a:extLst>
              </p:cNvPr>
              <p:cNvSpPr/>
              <p:nvPr/>
            </p:nvSpPr>
            <p:spPr>
              <a:xfrm>
                <a:off x="5016341" y="2398214"/>
                <a:ext cx="484006" cy="383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A742F25C-6513-478C-BFBF-32C05BA12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341" y="2398214"/>
                <a:ext cx="484006" cy="383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198B1FA8-CDDF-49C4-9C49-8F42A809B23A}"/>
                  </a:ext>
                </a:extLst>
              </p:cNvPr>
              <p:cNvSpPr/>
              <p:nvPr/>
            </p:nvSpPr>
            <p:spPr>
              <a:xfrm>
                <a:off x="8723583" y="2415204"/>
                <a:ext cx="484006" cy="383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198B1FA8-CDDF-49C4-9C49-8F42A809B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583" y="2415204"/>
                <a:ext cx="484006" cy="383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DE0025B5-1BAF-4AB0-85E6-5A0F547A4D2A}"/>
                  </a:ext>
                </a:extLst>
              </p:cNvPr>
              <p:cNvSpPr/>
              <p:nvPr/>
            </p:nvSpPr>
            <p:spPr>
              <a:xfrm>
                <a:off x="9054874" y="636524"/>
                <a:ext cx="484006" cy="383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DE0025B5-1BAF-4AB0-85E6-5A0F547A4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874" y="636524"/>
                <a:ext cx="484006" cy="383391"/>
              </a:xfrm>
              <a:prstGeom prst="rect">
                <a:avLst/>
              </a:prstGeom>
              <a:blipFill>
                <a:blip r:embed="rId10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5" name="组 1">
            <a:extLst>
              <a:ext uri="{FF2B5EF4-FFF2-40B4-BE49-F238E27FC236}">
                <a16:creationId xmlns:a16="http://schemas.microsoft.com/office/drawing/2014/main" id="{2623947C-8C00-42F6-9F0C-ADEEE696076C}"/>
              </a:ext>
            </a:extLst>
          </p:cNvPr>
          <p:cNvGrpSpPr/>
          <p:nvPr/>
        </p:nvGrpSpPr>
        <p:grpSpPr>
          <a:xfrm>
            <a:off x="330854" y="489701"/>
            <a:ext cx="2373891" cy="1035532"/>
            <a:chOff x="1139205" y="908154"/>
            <a:chExt cx="2373891" cy="1035532"/>
          </a:xfrm>
        </p:grpSpPr>
        <p:sp>
          <p:nvSpPr>
            <p:cNvPr id="156" name="圆角矩形 2">
              <a:extLst>
                <a:ext uri="{FF2B5EF4-FFF2-40B4-BE49-F238E27FC236}">
                  <a16:creationId xmlns:a16="http://schemas.microsoft.com/office/drawing/2014/main" id="{B6E4C93D-8C3C-44FC-9D06-669D51D72CB7}"/>
                </a:ext>
              </a:extLst>
            </p:cNvPr>
            <p:cNvSpPr/>
            <p:nvPr/>
          </p:nvSpPr>
          <p:spPr>
            <a:xfrm>
              <a:off x="1139205" y="908154"/>
              <a:ext cx="1035532" cy="1035532"/>
            </a:xfrm>
            <a:prstGeom prst="roundRect">
              <a:avLst/>
            </a:prstGeom>
            <a:blipFill>
              <a:blip r:embed="rId11"/>
              <a:stretch>
                <a:fillRect/>
              </a:stretch>
            </a:blipFill>
            <a:ln>
              <a:noFill/>
            </a:ln>
            <a:effectLst>
              <a:innerShdw blurRad="63500" dist="381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en-US" altLang="zh-CN" sz="5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1</a:t>
              </a:r>
              <a:endParaRPr kumimoji="1" lang="zh-CN" alt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0750FE71-DF7B-415B-87F4-2F15FAE86ECA}"/>
                </a:ext>
              </a:extLst>
            </p:cNvPr>
            <p:cNvSpPr txBox="1"/>
            <p:nvPr/>
          </p:nvSpPr>
          <p:spPr>
            <a:xfrm>
              <a:off x="2337703" y="1071548"/>
              <a:ext cx="1140056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8965"/>
              <a:r>
                <a:rPr kumimoji="1" lang="zh-CN" altLang="en-US" sz="1865" b="1" kern="0" dirty="0">
                  <a:blipFill dpi="0" rotWithShape="1">
                    <a:blip r:embed="rId11"/>
                    <a:srcRect/>
                    <a:stretch>
                      <a:fillRect/>
                    </a:stretch>
                  </a:blipFill>
                  <a:ea typeface="微软雅黑" panose="020B0503020204020204" charset="-122"/>
                </a:rPr>
                <a:t>异常检测</a:t>
              </a:r>
              <a:endParaRPr kumimoji="1" lang="zh-CN" altLang="en-US" sz="1865" b="1" i="0" u="none" strike="noStrike" kern="0" cap="none" spc="0" normalizeH="0" baseline="0" noProof="0" dirty="0">
                <a:ln>
                  <a:noFill/>
                </a:ln>
                <a:blipFill dpi="0" rotWithShape="1">
                  <a:blip r:embed="rId11"/>
                  <a:srcRect/>
                  <a:stretch>
                    <a:fillRect/>
                  </a:stretch>
                </a:blipFill>
                <a:uLnTx/>
                <a:uFillTx/>
                <a:ea typeface="微软雅黑" panose="020B0503020204020204" charset="-122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8238124E-B9E2-410E-B526-F1073228E3B1}"/>
                </a:ext>
              </a:extLst>
            </p:cNvPr>
            <p:cNvSpPr txBox="1"/>
            <p:nvPr/>
          </p:nvSpPr>
          <p:spPr>
            <a:xfrm>
              <a:off x="2373040" y="1450883"/>
              <a:ext cx="1140056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1400" dirty="0">
                  <a:blipFill>
                    <a:blip r:embed="rId11"/>
                    <a:stretch>
                      <a:fillRect/>
                    </a:stretch>
                  </a:blipFill>
                  <a:latin typeface="微软雅黑" panose="020B0503020204020204" charset="-122"/>
                  <a:ea typeface="微软雅黑" panose="020B0503020204020204" charset="-122"/>
                </a:rPr>
                <a:t>LSTM </a:t>
              </a:r>
              <a:r>
                <a:rPr lang="zh-CN" altLang="en-US" sz="1400" dirty="0">
                  <a:blipFill>
                    <a:blip r:embed="rId11"/>
                    <a:stretch>
                      <a:fillRect/>
                    </a:stretch>
                  </a:blipFill>
                  <a:latin typeface="微软雅黑" panose="020B0503020204020204" charset="-122"/>
                  <a:ea typeface="微软雅黑" panose="020B0503020204020204" charset="-122"/>
                </a:rPr>
                <a:t>模型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E4341EF4-840F-401D-94F2-C49532669A63}"/>
                  </a:ext>
                </a:extLst>
              </p:cNvPr>
              <p:cNvSpPr txBox="1"/>
              <p:nvPr/>
            </p:nvSpPr>
            <p:spPr>
              <a:xfrm>
                <a:off x="269468" y="3335597"/>
                <a:ext cx="2038873" cy="895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8965">
                  <a:lnSpc>
                    <a:spcPct val="130000"/>
                  </a:lnSpc>
                  <a:defRPr/>
                </a:pPr>
                <a:r>
                  <a:rPr kumimoji="0" lang="zh-CN" altLang="en-US" sz="1335" b="0" i="0" u="none" strike="noStrike" kern="0" cap="none" spc="0" normalizeH="0" baseline="0" noProof="0" dirty="0">
                    <a:ln>
                      <a:noFill/>
                    </a:ln>
                    <a:blipFill dpi="0" rotWithShape="1">
                      <a:blip r:embed="rId11"/>
                      <a:srcRect/>
                      <a:stretch>
                        <a:fillRect/>
                      </a:stretch>
                    </a:blipFill>
                    <a:uLnTx/>
                    <a:uFillTx/>
                    <a:ea typeface="微软雅黑" panose="020B0503020204020204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1335" kern="0" dirty="0">
                        <a:blipFill dpi="0" rotWithShape="1">
                          <a:blip r:embed="rId11"/>
                          <a:srcRect/>
                          <a:stretch>
                            <a:fillRect/>
                          </a:stretch>
                        </a:blip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{</m:t>
                    </m:r>
                    <m:sSub>
                      <m:sSubPr>
                        <m:ctrlPr>
                          <a:rPr lang="en-US" altLang="zh-CN" sz="1335" i="1" kern="0" dirty="0" smtClean="0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35" i="1" kern="0" dirty="0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335" i="1" kern="0" dirty="0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1</m:t>
                        </m:r>
                      </m:sub>
                    </m:sSub>
                    <m:r>
                      <a:rPr lang="en-US" altLang="zh-CN" sz="1335" b="0" i="1" kern="0" dirty="0" smtClean="0">
                        <a:blipFill dpi="0" rotWithShape="1">
                          <a:blip r:embed="rId11"/>
                          <a:srcRect/>
                          <a:stretch>
                            <a:fillRect/>
                          </a:stretch>
                        </a:blip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</m:t>
                    </m:r>
                    <m:sSub>
                      <m:sSubPr>
                        <m:ctrlPr>
                          <a:rPr lang="en-US" altLang="zh-CN" sz="1335" i="1" kern="0" dirty="0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35" i="1" kern="0" dirty="0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335" b="0" i="1" kern="0" dirty="0" smtClean="0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2</m:t>
                        </m:r>
                      </m:sub>
                    </m:sSub>
                    <m:r>
                      <a:rPr lang="en-US" altLang="zh-CN" sz="1335" b="0" i="1" kern="0" dirty="0" smtClean="0">
                        <a:blipFill dpi="0" rotWithShape="1">
                          <a:blip r:embed="rId11"/>
                          <a:srcRect/>
                          <a:stretch>
                            <a:fillRect/>
                          </a:stretch>
                        </a:blip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1335" i="1" kern="0" dirty="0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35" i="1" kern="0" dirty="0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335" b="0" i="1" kern="0" dirty="0" smtClean="0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𝑡</m:t>
                        </m:r>
                      </m:sub>
                    </m:sSub>
                    <m:r>
                      <a:rPr lang="en-US" altLang="zh-CN" sz="1335" i="1" kern="0" dirty="0">
                        <a:blipFill dpi="0" rotWithShape="1">
                          <a:blip r:embed="rId11"/>
                          <a:srcRect/>
                          <a:stretch>
                            <a:fillRect/>
                          </a:stretch>
                        </a:blip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}</m:t>
                    </m:r>
                    <m:r>
                      <a:rPr lang="zh-CN" altLang="en-US" sz="1335" i="1" kern="0" dirty="0" smtClean="0">
                        <a:blipFill dpi="0" rotWithShape="1">
                          <a:blip r:embed="rId11"/>
                          <a:srcRect/>
                          <a:stretch>
                            <a:fillRect/>
                          </a:stretch>
                        </a:blip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为</m:t>
                    </m:r>
                  </m:oMath>
                </a14:m>
                <a:r>
                  <a:rPr kumimoji="0" lang="zh-CN" altLang="en-US" sz="1335" b="0" i="0" u="none" strike="noStrike" kern="0" cap="none" spc="0" normalizeH="0" baseline="0" noProof="0" dirty="0">
                    <a:ln>
                      <a:noFill/>
                    </a:ln>
                    <a:blipFill dpi="0" rotWithShape="1">
                      <a:blip r:embed="rId11"/>
                      <a:srcRect/>
                      <a:stretch>
                        <a:fillRect/>
                      </a:stretch>
                    </a:blipFill>
                    <a:uLnTx/>
                    <a:uFillTx/>
                    <a:ea typeface="微软雅黑" panose="020B0503020204020204" charset="-122"/>
                  </a:rPr>
                  <a:t>选取时间步长</a:t>
                </a:r>
                <a:r>
                  <a:rPr kumimoji="0" lang="en-US" altLang="zh-CN" sz="1335" b="0" i="0" u="none" strike="noStrike" kern="0" cap="none" spc="0" normalizeH="0" baseline="0" noProof="0" dirty="0">
                    <a:ln>
                      <a:noFill/>
                    </a:ln>
                    <a:blipFill dpi="0" rotWithShape="1">
                      <a:blip r:embed="rId11"/>
                      <a:srcRect/>
                      <a:stretch>
                        <a:fillRect/>
                      </a:stretch>
                    </a:blipFill>
                    <a:uLnTx/>
                    <a:uFillTx/>
                    <a:ea typeface="微软雅黑" panose="020B0503020204020204" charset="-122"/>
                  </a:rPr>
                  <a:t>t</a:t>
                </a:r>
                <a:r>
                  <a:rPr kumimoji="0" lang="zh-CN" altLang="en-US" sz="1335" b="0" i="0" u="none" strike="noStrike" kern="0" cap="none" spc="0" normalizeH="0" baseline="0" noProof="0" dirty="0">
                    <a:ln>
                      <a:noFill/>
                    </a:ln>
                    <a:blipFill dpi="0" rotWithShape="1">
                      <a:blip r:embed="rId11"/>
                      <a:srcRect/>
                      <a:stretch>
                        <a:fillRect/>
                      </a:stretch>
                    </a:blipFill>
                    <a:uLnTx/>
                    <a:uFillTx/>
                    <a:ea typeface="微软雅黑" panose="020B0503020204020204" charset="-122"/>
                  </a:rPr>
                  <a:t>的输入数据，</a:t>
                </a:r>
                <a:endParaRPr kumimoji="0" lang="en-US" altLang="zh-CN" sz="1335" b="0" i="0" u="none" strike="noStrike" kern="0" cap="none" spc="0" normalizeH="0" baseline="0" noProof="0" dirty="0">
                  <a:ln>
                    <a:noFill/>
                  </a:ln>
                  <a:blipFill dpi="0" rotWithShape="1">
                    <a:blip r:embed="rId11"/>
                    <a:srcRect/>
                    <a:stretch>
                      <a:fillRect/>
                    </a:stretch>
                  </a:blipFill>
                  <a:uLnTx/>
                  <a:uFillTx/>
                  <a:ea typeface="微软雅黑" panose="020B0503020204020204" charset="-122"/>
                </a:endParaRPr>
              </a:p>
              <a:p>
                <a:pPr lvl="0" defTabSz="608965">
                  <a:lnSpc>
                    <a:spcPct val="130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335" b="0" i="1" u="none" strike="noStrike" kern="0" cap="none" spc="0" normalizeH="0" baseline="0" noProof="0" smtClean="0">
                            <a:ln>
                              <a:noFill/>
                            </a:ln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kumimoji="0" lang="en-US" altLang="zh-CN" sz="1335" b="0" i="1" u="none" strike="noStrike" kern="0" cap="none" spc="0" normalizeH="0" baseline="0" noProof="0" smtClean="0">
                            <a:ln>
                              <a:noFill/>
                            </a:ln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𝑌</m:t>
                        </m:r>
                      </m:e>
                      <m:sub>
                        <m:r>
                          <a:rPr kumimoji="0" lang="en-US" altLang="zh-CN" sz="1335" b="0" i="1" u="none" strike="noStrike" kern="0" cap="none" spc="0" normalizeH="0" baseline="0" noProof="0" smtClean="0">
                            <a:ln>
                              <a:noFill/>
                            </a:ln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𝑡</m:t>
                        </m:r>
                        <m:r>
                          <a:rPr kumimoji="0" lang="en-US" altLang="zh-CN" sz="1335" b="0" i="1" u="none" strike="noStrike" kern="0" cap="none" spc="0" normalizeH="0" baseline="0" noProof="0" smtClean="0">
                            <a:ln>
                              <a:noFill/>
                            </a:ln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0" lang="zh-CN" altLang="en-US" sz="1335" b="0" i="0" u="none" strike="noStrike" kern="0" cap="none" spc="0" normalizeH="0" baseline="0" noProof="0" dirty="0">
                    <a:ln>
                      <a:noFill/>
                    </a:ln>
                    <a:blipFill dpi="0" rotWithShape="1">
                      <a:blip r:embed="rId11"/>
                      <a:srcRect/>
                      <a:stretch>
                        <a:fillRect/>
                      </a:stretch>
                    </a:blipFill>
                    <a:uLnTx/>
                    <a:uFillTx/>
                    <a:ea typeface="微软雅黑" panose="020B0503020204020204" charset="-122"/>
                  </a:rPr>
                  <a:t>为</a:t>
                </a:r>
                <a:r>
                  <a:rPr kumimoji="0" lang="en-US" altLang="zh-CN" sz="1335" b="0" i="0" u="none" strike="noStrike" kern="0" cap="none" spc="0" normalizeH="0" baseline="0" noProof="0" dirty="0">
                    <a:ln>
                      <a:noFill/>
                    </a:ln>
                    <a:blipFill dpi="0" rotWithShape="1">
                      <a:blip r:embed="rId11"/>
                      <a:srcRect/>
                      <a:stretch>
                        <a:fillRect/>
                      </a:stretch>
                    </a:blipFill>
                    <a:uLnTx/>
                    <a:uFillTx/>
                    <a:ea typeface="微软雅黑" panose="020B0503020204020204" charset="-122"/>
                  </a:rPr>
                  <a:t>t+1</a:t>
                </a:r>
                <a:r>
                  <a:rPr kumimoji="0" lang="zh-CN" altLang="en-US" sz="1335" b="0" i="0" u="none" strike="noStrike" kern="0" cap="none" spc="0" normalizeH="0" baseline="0" noProof="0" dirty="0">
                    <a:ln>
                      <a:noFill/>
                    </a:ln>
                    <a:blipFill dpi="0" rotWithShape="1">
                      <a:blip r:embed="rId11"/>
                      <a:srcRect/>
                      <a:stretch>
                        <a:fillRect/>
                      </a:stretch>
                    </a:blipFill>
                    <a:uLnTx/>
                    <a:uFillTx/>
                    <a:ea typeface="微软雅黑" panose="020B0503020204020204" charset="-122"/>
                  </a:rPr>
                  <a:t>时刻的预测值</a:t>
                </a:r>
              </a:p>
            </p:txBody>
          </p:sp>
        </mc:Choice>
        <mc:Fallback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E4341EF4-840F-401D-94F2-C49532669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68" y="3335597"/>
                <a:ext cx="2038873" cy="8955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56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30854" y="489701"/>
            <a:ext cx="3074405" cy="1035532"/>
            <a:chOff x="1139205" y="908154"/>
            <a:chExt cx="3074405" cy="1035532"/>
          </a:xfrm>
        </p:grpSpPr>
        <p:sp>
          <p:nvSpPr>
            <p:cNvPr id="3" name="圆角矩形 2"/>
            <p:cNvSpPr/>
            <p:nvPr/>
          </p:nvSpPr>
          <p:spPr>
            <a:xfrm>
              <a:off x="1139205" y="908154"/>
              <a:ext cx="1035532" cy="1035532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innerShdw blurRad="63500" dist="381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en-US" altLang="zh-CN" sz="5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2</a:t>
              </a:r>
              <a:endParaRPr kumimoji="1" lang="zh-CN" alt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573343" y="1049514"/>
              <a:ext cx="1140056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8965"/>
              <a:r>
                <a:rPr kumimoji="1" lang="zh-CN" altLang="en-US" sz="1865" b="1" i="0" u="none" strike="noStrike" kern="0" cap="none" spc="0" normalizeH="0" baseline="0" noProof="0" dirty="0">
                  <a:ln>
                    <a:noFill/>
                  </a:ln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uLnTx/>
                  <a:uFillTx/>
                  <a:ea typeface="微软雅黑" panose="020B0503020204020204" charset="-122"/>
                </a:rPr>
                <a:t>时序建模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74737" y="1428849"/>
              <a:ext cx="2038873" cy="330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08965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35" b="0" i="0" u="none" strike="noStrike" kern="0" cap="none" spc="0" normalizeH="0" baseline="0" noProof="0" dirty="0">
                  <a:ln>
                    <a:noFill/>
                  </a:ln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uLnTx/>
                  <a:uFillTx/>
                  <a:ea typeface="微软雅黑" panose="020B0503020204020204" charset="-122"/>
                </a:rPr>
                <a:t>SCI</a:t>
              </a:r>
              <a:r>
                <a:rPr kumimoji="0" lang="zh-CN" altLang="en-US" sz="1335" b="0" i="0" u="none" strike="noStrike" kern="0" cap="none" spc="0" normalizeH="0" baseline="0" noProof="0" dirty="0">
                  <a:ln>
                    <a:noFill/>
                  </a:ln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uLnTx/>
                  <a:uFillTx/>
                  <a:ea typeface="微软雅黑" panose="020B0503020204020204" charset="-122"/>
                </a:rPr>
                <a:t>大数据论文数量预测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366386" y="1861694"/>
            <a:ext cx="1283681" cy="60443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统计数据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2545135-D88A-4C53-B36B-0DEE6282B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867" y="1964267"/>
            <a:ext cx="6527800" cy="44764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30854" y="489701"/>
            <a:ext cx="3074405" cy="1035532"/>
            <a:chOff x="1139205" y="908154"/>
            <a:chExt cx="3074405" cy="1035532"/>
          </a:xfrm>
        </p:grpSpPr>
        <p:sp>
          <p:nvSpPr>
            <p:cNvPr id="3" name="圆角矩形 2"/>
            <p:cNvSpPr/>
            <p:nvPr/>
          </p:nvSpPr>
          <p:spPr>
            <a:xfrm>
              <a:off x="1139205" y="908154"/>
              <a:ext cx="1035532" cy="1035532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innerShdw blurRad="63500" dist="381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en-US" altLang="zh-CN" sz="5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2</a:t>
              </a:r>
              <a:endParaRPr kumimoji="1" lang="zh-CN" alt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624145" y="1049514"/>
              <a:ext cx="1140056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8965"/>
              <a:r>
                <a:rPr kumimoji="1" lang="zh-CN" altLang="en-US" sz="1865" b="1" i="0" u="none" strike="noStrike" kern="0" cap="none" spc="0" normalizeH="0" baseline="0" noProof="0" dirty="0">
                  <a:ln>
                    <a:noFill/>
                  </a:ln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uLnTx/>
                  <a:uFillTx/>
                  <a:ea typeface="微软雅黑" panose="020B0503020204020204" charset="-122"/>
                </a:rPr>
                <a:t>时序建模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74737" y="1428849"/>
              <a:ext cx="2038873" cy="330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08965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35" b="0" i="0" u="none" strike="noStrike" kern="0" cap="none" spc="0" normalizeH="0" baseline="0" noProof="0" dirty="0">
                  <a:ln>
                    <a:noFill/>
                  </a:ln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uLnTx/>
                  <a:uFillTx/>
                  <a:ea typeface="微软雅黑" panose="020B0503020204020204" charset="-122"/>
                </a:rPr>
                <a:t>SCI</a:t>
              </a:r>
              <a:r>
                <a:rPr kumimoji="0" lang="zh-CN" altLang="en-US" sz="1335" b="0" i="0" u="none" strike="noStrike" kern="0" cap="none" spc="0" normalizeH="0" baseline="0" noProof="0" dirty="0">
                  <a:ln>
                    <a:noFill/>
                  </a:ln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uLnTx/>
                  <a:uFillTx/>
                  <a:ea typeface="微软雅黑" panose="020B0503020204020204" charset="-122"/>
                </a:rPr>
                <a:t>大数据论文数量预测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57ACEA2-B46C-4E31-A529-4EBD70B00556}"/>
              </a:ext>
            </a:extLst>
          </p:cNvPr>
          <p:cNvSpPr/>
          <p:nvPr/>
        </p:nvSpPr>
        <p:spPr>
          <a:xfrm>
            <a:off x="1366386" y="1861694"/>
            <a:ext cx="1283681" cy="60443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数据扩增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CA4D19-8B76-446B-9E1D-660EE657792C}"/>
              </a:ext>
            </a:extLst>
          </p:cNvPr>
          <p:cNvSpPr txBox="1"/>
          <p:nvPr/>
        </p:nvSpPr>
        <p:spPr>
          <a:xfrm>
            <a:off x="3080090" y="5683471"/>
            <a:ext cx="6512643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335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将每年度的</a:t>
            </a:r>
            <a:r>
              <a:rPr lang="en-US" altLang="zh-CN" sz="1335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SCI</a:t>
            </a:r>
            <a:r>
              <a:rPr lang="zh-CN" altLang="en-US" sz="1335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数据线性扩充成每天的增长数，将原来的</a:t>
            </a:r>
            <a:r>
              <a:rPr lang="en-US" altLang="zh-CN" sz="1335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24</a:t>
            </a:r>
            <a:r>
              <a:rPr lang="zh-CN" altLang="en-US" sz="1335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组数据扩容为</a:t>
            </a:r>
            <a:r>
              <a:rPr lang="en-US" altLang="zh-CN" sz="1335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8396</a:t>
            </a:r>
            <a:r>
              <a:rPr lang="zh-CN" altLang="en-US" sz="1335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组数据</a:t>
            </a:r>
            <a:endParaRPr kumimoji="0" lang="zh-CN" altLang="en-US" sz="1335" b="0" i="0" u="none" strike="noStrike" kern="0" cap="none" spc="0" normalizeH="0" baseline="0" noProof="0" dirty="0">
              <a:ln>
                <a:noFill/>
              </a:ln>
              <a:blipFill dpi="0" rotWithShape="1">
                <a:blip r:embed="rId2"/>
                <a:srcRect/>
                <a:stretch>
                  <a:fillRect/>
                </a:stretch>
              </a:blipFill>
              <a:uLnTx/>
              <a:uFillTx/>
              <a:ea typeface="微软雅黑" panose="020B050302020402020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CA713B3-90BC-4AAD-968D-27BEAC41C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584" y="2541609"/>
            <a:ext cx="4966832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9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30854" y="489701"/>
            <a:ext cx="3074405" cy="1035532"/>
            <a:chOff x="1139205" y="908154"/>
            <a:chExt cx="3074405" cy="1035532"/>
          </a:xfrm>
        </p:grpSpPr>
        <p:sp>
          <p:nvSpPr>
            <p:cNvPr id="3" name="圆角矩形 2"/>
            <p:cNvSpPr/>
            <p:nvPr/>
          </p:nvSpPr>
          <p:spPr>
            <a:xfrm>
              <a:off x="1139205" y="908154"/>
              <a:ext cx="1035532" cy="1035532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innerShdw blurRad="63500" dist="381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en-US" altLang="zh-CN" sz="5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2</a:t>
              </a:r>
              <a:endParaRPr kumimoji="1" lang="zh-CN" alt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624145" y="1049514"/>
              <a:ext cx="1140056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8965"/>
              <a:r>
                <a:rPr kumimoji="1" lang="zh-CN" altLang="en-US" sz="1865" b="1" i="0" u="none" strike="noStrike" kern="0" cap="none" spc="0" normalizeH="0" baseline="0" noProof="0" dirty="0">
                  <a:ln>
                    <a:noFill/>
                  </a:ln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uLnTx/>
                  <a:uFillTx/>
                  <a:ea typeface="微软雅黑" panose="020B0503020204020204" charset="-122"/>
                </a:rPr>
                <a:t>时序建模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74737" y="1428849"/>
              <a:ext cx="2038873" cy="330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08965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35" b="0" i="0" u="none" strike="noStrike" kern="0" cap="none" spc="0" normalizeH="0" baseline="0" noProof="0" dirty="0">
                  <a:ln>
                    <a:noFill/>
                  </a:ln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uLnTx/>
                  <a:uFillTx/>
                  <a:ea typeface="微软雅黑" panose="020B0503020204020204" charset="-122"/>
                </a:rPr>
                <a:t>SCI</a:t>
              </a:r>
              <a:r>
                <a:rPr kumimoji="0" lang="zh-CN" altLang="en-US" sz="1335" b="0" i="0" u="none" strike="noStrike" kern="0" cap="none" spc="0" normalizeH="0" baseline="0" noProof="0" dirty="0">
                  <a:ln>
                    <a:noFill/>
                  </a:ln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uLnTx/>
                  <a:uFillTx/>
                  <a:ea typeface="微软雅黑" panose="020B0503020204020204" charset="-122"/>
                </a:rPr>
                <a:t>大数据论文数量预测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57ACEA2-B46C-4E31-A529-4EBD70B00556}"/>
              </a:ext>
            </a:extLst>
          </p:cNvPr>
          <p:cNvSpPr/>
          <p:nvPr/>
        </p:nvSpPr>
        <p:spPr>
          <a:xfrm>
            <a:off x="1366386" y="1861694"/>
            <a:ext cx="1283681" cy="60443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数据处理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CA4D19-8B76-446B-9E1D-660EE657792C}"/>
              </a:ext>
            </a:extLst>
          </p:cNvPr>
          <p:cNvSpPr txBox="1"/>
          <p:nvPr/>
        </p:nvSpPr>
        <p:spPr>
          <a:xfrm>
            <a:off x="4973277" y="5671523"/>
            <a:ext cx="2245443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335" kern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对扩容后的数据进行归一化</a:t>
            </a:r>
            <a:endParaRPr kumimoji="0" lang="zh-CN" altLang="en-US" sz="1335" b="0" i="0" u="none" strike="noStrike" kern="0" cap="none" spc="0" normalizeH="0" baseline="0" noProof="0" dirty="0">
              <a:ln>
                <a:noFill/>
              </a:ln>
              <a:blipFill dpi="0" rotWithShape="1">
                <a:blip r:embed="rId2"/>
                <a:srcRect/>
                <a:stretch>
                  <a:fillRect/>
                </a:stretch>
              </a:blipFill>
              <a:uLnTx/>
              <a:uFillTx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56F12E-7EBE-4170-B638-BA9A4A64A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207" y="2482342"/>
            <a:ext cx="4763585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9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B169"/>
      </a:accent1>
      <a:accent2>
        <a:srgbClr val="F6EDD8"/>
      </a:accent2>
      <a:accent3>
        <a:srgbClr val="E2C99C"/>
      </a:accent3>
      <a:accent4>
        <a:srgbClr val="846249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1741</TotalTime>
  <Words>508</Words>
  <Application>Microsoft Office PowerPoint</Application>
  <PresentationFormat>宽屏</PresentationFormat>
  <Paragraphs>89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黑体</vt:lpstr>
      <vt:lpstr>宋体</vt:lpstr>
      <vt:lpstr>微软雅黑</vt:lpstr>
      <vt:lpstr>Arial</vt:lpstr>
      <vt:lpstr>Cambria Math</vt:lpstr>
      <vt:lpstr>Century Gothic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Xch</cp:lastModifiedBy>
  <cp:revision>101</cp:revision>
  <dcterms:created xsi:type="dcterms:W3CDTF">2015-08-18T02:51:00Z</dcterms:created>
  <dcterms:modified xsi:type="dcterms:W3CDTF">2018-08-03T08:20:57Z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2052-10.1.0.7400</vt:lpwstr>
  </property>
</Properties>
</file>