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31"/>
  </p:notesMasterIdLst>
  <p:handoutMasterIdLst>
    <p:handoutMasterId r:id="rId32"/>
  </p:handoutMasterIdLst>
  <p:sldIdLst>
    <p:sldId id="256" r:id="rId3"/>
    <p:sldId id="264" r:id="rId4"/>
    <p:sldId id="257" r:id="rId5"/>
    <p:sldId id="298" r:id="rId6"/>
    <p:sldId id="297" r:id="rId7"/>
    <p:sldId id="265" r:id="rId8"/>
    <p:sldId id="290" r:id="rId9"/>
    <p:sldId id="291" r:id="rId10"/>
    <p:sldId id="293" r:id="rId11"/>
    <p:sldId id="294" r:id="rId12"/>
    <p:sldId id="295" r:id="rId13"/>
    <p:sldId id="296" r:id="rId14"/>
    <p:sldId id="299" r:id="rId15"/>
    <p:sldId id="300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5" r:id="rId28"/>
    <p:sldId id="316" r:id="rId29"/>
    <p:sldId id="317" r:id="rId30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1D1CF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3692"/>
  </p:normalViewPr>
  <p:slideViewPr>
    <p:cSldViewPr snapToGrid="0" snapToObjects="1">
      <p:cViewPr varScale="1">
        <p:scale>
          <a:sx n="63" d="100"/>
          <a:sy n="63" d="100"/>
        </p:scale>
        <p:origin x="7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284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871BB-FC01-4CE3-958D-FFFE2B3CD5FF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4B60B-396C-407B-993E-117D11CD6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365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2017/7/6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58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 flipH="1">
            <a:off x="2300385" y="2042694"/>
            <a:ext cx="1975981" cy="441731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flipV="1">
            <a:off x="7918560" y="4382740"/>
            <a:ext cx="1975981" cy="441731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266" t="12948" r="2266" b="10678"/>
          <a:stretch/>
        </p:blipFill>
        <p:spPr>
          <a:xfrm>
            <a:off x="2970144" y="393700"/>
            <a:ext cx="6070600" cy="6070600"/>
          </a:xfrm>
          <a:prstGeom prst="ellipse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2297458" y="2484425"/>
            <a:ext cx="7597083" cy="1919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2970213" y="2776538"/>
            <a:ext cx="6003925" cy="13128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</a:lstStyle>
          <a:p>
            <a:pPr algn="ctr"/>
            <a:endParaRPr lang="en-US" altLang="zh-CN" sz="4800" b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3704299" y="4477968"/>
            <a:ext cx="4783401" cy="305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3704299" y="4789519"/>
            <a:ext cx="4783401" cy="305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50000" t="12948" r="2266" b="10678"/>
          <a:stretch/>
        </p:blipFill>
        <p:spPr>
          <a:xfrm>
            <a:off x="-1" y="1388533"/>
            <a:ext cx="2269067" cy="4538134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7728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r="31950" b="94516"/>
          <a:stretch/>
        </p:blipFill>
        <p:spPr>
          <a:xfrm>
            <a:off x="9000067" y="3429000"/>
            <a:ext cx="3191933" cy="3429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0517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85462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655614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334878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4041960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258358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3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326052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4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965206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300853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994026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687199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4380372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223891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6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91585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7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620539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8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4292938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32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009661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702834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39600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4089180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椭圆 249"/>
          <p:cNvSpPr/>
          <p:nvPr userDrawn="1"/>
        </p:nvSpPr>
        <p:spPr>
          <a:xfrm>
            <a:off x="6743053" y="4782353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196298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9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63992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0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344607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1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4017006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2" name="文本占位符 251"/>
          <p:cNvSpPr>
            <a:spLocks noGrp="1"/>
          </p:cNvSpPr>
          <p:nvPr>
            <p:ph type="body" sz="quarter" idx="15"/>
          </p:nvPr>
        </p:nvSpPr>
        <p:spPr>
          <a:xfrm>
            <a:off x="7280709" y="467580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8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1656429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349602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042775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3735948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椭圆 249"/>
          <p:cNvSpPr/>
          <p:nvPr userDrawn="1"/>
        </p:nvSpPr>
        <p:spPr>
          <a:xfrm>
            <a:off x="6743053" y="4429121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椭圆 250"/>
          <p:cNvSpPr/>
          <p:nvPr userDrawn="1"/>
        </p:nvSpPr>
        <p:spPr>
          <a:xfrm>
            <a:off x="6743053" y="5122293"/>
            <a:ext cx="211754" cy="2117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1610100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9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29955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0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298900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1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3678453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2" name="文本占位符 251"/>
          <p:cNvSpPr>
            <a:spLocks noGrp="1"/>
          </p:cNvSpPr>
          <p:nvPr>
            <p:ph type="body" sz="quarter" idx="15"/>
          </p:nvPr>
        </p:nvSpPr>
        <p:spPr>
          <a:xfrm>
            <a:off x="7280709" y="505735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3" name="文本占位符 251"/>
          <p:cNvSpPr>
            <a:spLocks noGrp="1"/>
          </p:cNvSpPr>
          <p:nvPr>
            <p:ph type="body" sz="quarter" idx="16"/>
          </p:nvPr>
        </p:nvSpPr>
        <p:spPr>
          <a:xfrm>
            <a:off x="7280709" y="436790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71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b="92817"/>
          <a:stretch/>
        </p:blipFill>
        <p:spPr>
          <a:xfrm>
            <a:off x="3208866" y="541868"/>
            <a:ext cx="5774268" cy="5774264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4385865" y="2980266"/>
            <a:ext cx="3420269" cy="89746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buNone/>
              <a:defRPr sz="6000" b="1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51718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­_1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266" t="29452" r="25122" b="10679"/>
          <a:stretch/>
        </p:blipFill>
        <p:spPr>
          <a:xfrm>
            <a:off x="9152467" y="-1"/>
            <a:ext cx="3039533" cy="3132667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547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r="50000" b="92817"/>
          <a:stretch/>
        </p:blipFill>
        <p:spPr>
          <a:xfrm>
            <a:off x="8970432" y="207434"/>
            <a:ext cx="3221568" cy="6443132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9912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92" r:id="rId3"/>
    <p:sldLayoutId id="2147483693" r:id="rId4"/>
    <p:sldLayoutId id="2147483694" r:id="rId5"/>
    <p:sldLayoutId id="2147483684" r:id="rId6"/>
    <p:sldLayoutId id="2147483662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8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三维环境的烟雾模拟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3D Smoke-Sim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Team: </a:t>
            </a:r>
            <a:r>
              <a:rPr lang="zh-CN" altLang="en-US" dirty="0">
                <a:latin typeface="+mn-lt"/>
                <a:cs typeface="+mn-ea"/>
                <a:sym typeface="+mn-lt"/>
              </a:rPr>
              <a:t>刘德欣 </a:t>
            </a:r>
            <a:r>
              <a:rPr lang="en-US" altLang="zh-CN" dirty="0">
                <a:latin typeface="+mn-lt"/>
                <a:cs typeface="+mn-ea"/>
                <a:sym typeface="+mn-lt"/>
              </a:rPr>
              <a:t>1500017704,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    </a:t>
            </a:r>
            <a:r>
              <a:rPr lang="zh-CN" altLang="en-US" dirty="0">
                <a:latin typeface="+mn-lt"/>
                <a:cs typeface="+mn-ea"/>
                <a:sym typeface="+mn-lt"/>
              </a:rPr>
              <a:t>张煌昭</a:t>
            </a:r>
            <a:r>
              <a:rPr lang="en-US" altLang="zh-CN" dirty="0">
                <a:latin typeface="+mn-lt"/>
                <a:cs typeface="+mn-ea"/>
                <a:sym typeface="+mn-lt"/>
              </a:rPr>
              <a:t> 1400017707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704298" y="5172236"/>
            <a:ext cx="4783401" cy="305700"/>
          </a:xfrm>
        </p:spPr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From Yuan Pei College</a:t>
            </a:r>
          </a:p>
        </p:txBody>
      </p:sp>
    </p:spTree>
    <p:extLst>
      <p:ext uri="{BB962C8B-B14F-4D97-AF65-F5344CB8AC3E}">
        <p14:creationId xmlns:p14="http://schemas.microsoft.com/office/powerpoint/2010/main" val="118468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33967" y="72038"/>
            <a:ext cx="3424766" cy="461434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</a:t>
            </a:r>
            <a:r>
              <a:rPr lang="en-US" altLang="zh-CN" b="1" dirty="0">
                <a:cs typeface="+mn-ea"/>
                <a:sym typeface="+mn-lt"/>
              </a:rPr>
              <a:t>Two</a:t>
            </a:r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两大流派</a:t>
            </a:r>
          </a:p>
        </p:txBody>
      </p:sp>
      <p:sp>
        <p:nvSpPr>
          <p:cNvPr id="77" name="等腰三角形 76">
            <a:extLst>
              <a:ext uri="{FF2B5EF4-FFF2-40B4-BE49-F238E27FC236}">
                <a16:creationId xmlns:a16="http://schemas.microsoft.com/office/drawing/2014/main" id="{F0D28EFF-B72A-4BE8-8007-82AC2AAFC517}"/>
              </a:ext>
            </a:extLst>
          </p:cNvPr>
          <p:cNvSpPr/>
          <p:nvPr/>
        </p:nvSpPr>
        <p:spPr>
          <a:xfrm>
            <a:off x="6225114" y="2624512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3E7C3E0-A0C5-43E3-A822-153B9D1BFA19}"/>
              </a:ext>
            </a:extLst>
          </p:cNvPr>
          <p:cNvSpPr/>
          <p:nvPr/>
        </p:nvSpPr>
        <p:spPr>
          <a:xfrm>
            <a:off x="6377514" y="858520"/>
            <a:ext cx="5100310" cy="56032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9" name="等腰三角形 78">
            <a:extLst>
              <a:ext uri="{FF2B5EF4-FFF2-40B4-BE49-F238E27FC236}">
                <a16:creationId xmlns:a16="http://schemas.microsoft.com/office/drawing/2014/main" id="{51473A77-4C8B-4F95-87BF-6940BC2596DB}"/>
              </a:ext>
            </a:extLst>
          </p:cNvPr>
          <p:cNvSpPr/>
          <p:nvPr/>
        </p:nvSpPr>
        <p:spPr>
          <a:xfrm>
            <a:off x="8155970" y="675614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844D163-14DA-435B-BF3D-F4700A94A879}"/>
              </a:ext>
            </a:extLst>
          </p:cNvPr>
          <p:cNvSpPr/>
          <p:nvPr/>
        </p:nvSpPr>
        <p:spPr>
          <a:xfrm>
            <a:off x="8422311" y="1265215"/>
            <a:ext cx="877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流体派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71F1A8E-9F8C-4B4F-99EE-914EE8979F08}"/>
              </a:ext>
            </a:extLst>
          </p:cNvPr>
          <p:cNvSpPr/>
          <p:nvPr/>
        </p:nvSpPr>
        <p:spPr>
          <a:xfrm>
            <a:off x="7343890" y="1605436"/>
            <a:ext cx="3930752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将烟雾视为流体，求解该流体的运动。</a:t>
            </a:r>
            <a:endParaRPr lang="en-US" altLang="zh-CN" sz="12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烟雾区域中的固、液、气的总和一起被视作一团不可压缩的流体。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</a:t>
            </a: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 …</a:t>
            </a: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 …</a:t>
            </a: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符合物理规律，真实感较强，速度慢，几乎不可能实时精确绘制，实现复杂，需要对</a:t>
            </a:r>
            <a:r>
              <a:rPr lang="en-US" altLang="zh-CN" sz="1200" dirty="0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N-S</a:t>
            </a:r>
            <a:r>
              <a:rPr lang="zh-CN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方程进行很多化简</a:t>
            </a:r>
            <a:endParaRPr lang="en-US" altLang="zh-CN" sz="12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3" name="梯形 82">
            <a:extLst>
              <a:ext uri="{FF2B5EF4-FFF2-40B4-BE49-F238E27FC236}">
                <a16:creationId xmlns:a16="http://schemas.microsoft.com/office/drawing/2014/main" id="{7F78FDD3-4F8F-4337-9DDB-55272DC7E247}"/>
              </a:ext>
            </a:extLst>
          </p:cNvPr>
          <p:cNvSpPr/>
          <p:nvPr/>
        </p:nvSpPr>
        <p:spPr>
          <a:xfrm rot="18877615">
            <a:off x="5504780" y="1054422"/>
            <a:ext cx="2990172" cy="796684"/>
          </a:xfrm>
          <a:prstGeom prst="trapezoid">
            <a:avLst>
              <a:gd name="adj" fmla="val 100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EEEE563-CCC8-4456-983A-F29BDC96C826}"/>
              </a:ext>
            </a:extLst>
          </p:cNvPr>
          <p:cNvSpPr txBox="1"/>
          <p:nvPr/>
        </p:nvSpPr>
        <p:spPr>
          <a:xfrm>
            <a:off x="6958848" y="118347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DEAB638-20CA-44E5-91B4-F71E3C9A6F8C}"/>
              </a:ext>
            </a:extLst>
          </p:cNvPr>
          <p:cNvSpPr/>
          <p:nvPr/>
        </p:nvSpPr>
        <p:spPr>
          <a:xfrm>
            <a:off x="832545" y="991839"/>
            <a:ext cx="142240" cy="14224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1331DBF-4C58-4460-BC35-6B3AE7A52A5A}"/>
              </a:ext>
            </a:extLst>
          </p:cNvPr>
          <p:cNvSpPr/>
          <p:nvPr/>
        </p:nvSpPr>
        <p:spPr>
          <a:xfrm>
            <a:off x="1431985" y="971519"/>
            <a:ext cx="142240" cy="14224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D56E603-7345-4BDB-993F-DF89C8548780}"/>
              </a:ext>
            </a:extLst>
          </p:cNvPr>
          <p:cNvSpPr/>
          <p:nvPr/>
        </p:nvSpPr>
        <p:spPr>
          <a:xfrm>
            <a:off x="741105" y="1672559"/>
            <a:ext cx="142240" cy="14224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141F361-FD7A-431A-B0D3-A11B73A667C1}"/>
              </a:ext>
            </a:extLst>
          </p:cNvPr>
          <p:cNvSpPr/>
          <p:nvPr/>
        </p:nvSpPr>
        <p:spPr>
          <a:xfrm>
            <a:off x="1218625" y="1428719"/>
            <a:ext cx="142240" cy="14224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96BB0D8-48EA-4C1F-8AB0-2FF1B3E1D074}"/>
              </a:ext>
            </a:extLst>
          </p:cNvPr>
          <p:cNvSpPr/>
          <p:nvPr/>
        </p:nvSpPr>
        <p:spPr>
          <a:xfrm>
            <a:off x="1291122" y="2721573"/>
            <a:ext cx="142240" cy="14224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CF1A82A-79A5-4B26-B081-3C8E7FEA90C0}"/>
              </a:ext>
            </a:extLst>
          </p:cNvPr>
          <p:cNvSpPr/>
          <p:nvPr/>
        </p:nvSpPr>
        <p:spPr>
          <a:xfrm>
            <a:off x="2012482" y="2426933"/>
            <a:ext cx="142240" cy="14224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8EE86D8-8BFE-4F36-8F79-822F408F52FD}"/>
              </a:ext>
            </a:extLst>
          </p:cNvPr>
          <p:cNvSpPr/>
          <p:nvPr/>
        </p:nvSpPr>
        <p:spPr>
          <a:xfrm>
            <a:off x="3179505" y="1134079"/>
            <a:ext cx="142240" cy="14224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C57FF2D-E930-411A-98C8-5140DC721412}"/>
              </a:ext>
            </a:extLst>
          </p:cNvPr>
          <p:cNvSpPr/>
          <p:nvPr/>
        </p:nvSpPr>
        <p:spPr>
          <a:xfrm>
            <a:off x="2458145" y="1255999"/>
            <a:ext cx="142240" cy="14224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20916653-CBC0-4D22-A4A5-49343809A43C}"/>
              </a:ext>
            </a:extLst>
          </p:cNvPr>
          <p:cNvSpPr/>
          <p:nvPr/>
        </p:nvSpPr>
        <p:spPr>
          <a:xfrm>
            <a:off x="2874705" y="1449039"/>
            <a:ext cx="142240" cy="14224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BC29D63-63B9-4FD0-A743-C38BB1D35ABA}"/>
              </a:ext>
            </a:extLst>
          </p:cNvPr>
          <p:cNvSpPr/>
          <p:nvPr/>
        </p:nvSpPr>
        <p:spPr>
          <a:xfrm>
            <a:off x="2569905" y="778479"/>
            <a:ext cx="142240" cy="14224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C5426B5-3AAA-4FE0-BE55-9AF1B47CDD0A}"/>
              </a:ext>
            </a:extLst>
          </p:cNvPr>
          <p:cNvSpPr/>
          <p:nvPr/>
        </p:nvSpPr>
        <p:spPr>
          <a:xfrm>
            <a:off x="2500162" y="2965413"/>
            <a:ext cx="142240" cy="14224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50E4D44-D4E0-4A11-A3B0-76F1262075DE}"/>
              </a:ext>
            </a:extLst>
          </p:cNvPr>
          <p:cNvSpPr/>
          <p:nvPr/>
        </p:nvSpPr>
        <p:spPr>
          <a:xfrm>
            <a:off x="3992305" y="2261839"/>
            <a:ext cx="142240" cy="14224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1BFAD297-047B-4D8A-AA5A-A6943E84309E}"/>
              </a:ext>
            </a:extLst>
          </p:cNvPr>
          <p:cNvSpPr/>
          <p:nvPr/>
        </p:nvSpPr>
        <p:spPr>
          <a:xfrm>
            <a:off x="3382705" y="2617439"/>
            <a:ext cx="142240" cy="14224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25D0C94-FCE6-4702-B2DF-4C2B7AB23B0D}"/>
              </a:ext>
            </a:extLst>
          </p:cNvPr>
          <p:cNvSpPr/>
          <p:nvPr/>
        </p:nvSpPr>
        <p:spPr>
          <a:xfrm>
            <a:off x="4297105" y="2617439"/>
            <a:ext cx="142240" cy="14224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6DCC737-2125-4853-AC78-C6D00F343135}"/>
              </a:ext>
            </a:extLst>
          </p:cNvPr>
          <p:cNvSpPr/>
          <p:nvPr/>
        </p:nvSpPr>
        <p:spPr>
          <a:xfrm>
            <a:off x="4055564" y="960142"/>
            <a:ext cx="156004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609585"/>
            <a:r>
              <a:rPr lang="en-US" altLang="zh-CN" b="1" dirty="0">
                <a:cs typeface="+mn-ea"/>
                <a:sym typeface="+mn-lt"/>
              </a:rPr>
              <a:t>“</a:t>
            </a:r>
            <a:r>
              <a:rPr lang="zh-CN" altLang="en-US" b="1" dirty="0">
                <a:cs typeface="+mn-ea"/>
                <a:sym typeface="+mn-lt"/>
              </a:rPr>
              <a:t>真实的</a:t>
            </a:r>
            <a:r>
              <a:rPr lang="en-US" altLang="zh-CN" b="1" dirty="0">
                <a:cs typeface="+mn-ea"/>
                <a:sym typeface="+mn-lt"/>
              </a:rPr>
              <a:t>”</a:t>
            </a:r>
            <a:r>
              <a:rPr lang="zh-CN" altLang="en-US" b="1" dirty="0">
                <a:cs typeface="+mn-ea"/>
                <a:sym typeface="+mn-lt"/>
              </a:rPr>
              <a:t>烟雾</a:t>
            </a: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AFC2D36D-33CD-456F-82C9-2E6C3E9A593E}"/>
              </a:ext>
            </a:extLst>
          </p:cNvPr>
          <p:cNvCxnSpPr>
            <a:cxnSpLocks/>
          </p:cNvCxnSpPr>
          <p:nvPr/>
        </p:nvCxnSpPr>
        <p:spPr>
          <a:xfrm rot="10800000">
            <a:off x="1360866" y="3624446"/>
            <a:ext cx="3394015" cy="1892434"/>
          </a:xfrm>
          <a:prstGeom prst="curvedConnector3">
            <a:avLst>
              <a:gd name="adj1" fmla="val 55388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7387FBE5-BB15-4FA5-B0BC-38F3C7CCD4D9}"/>
              </a:ext>
            </a:extLst>
          </p:cNvPr>
          <p:cNvCxnSpPr/>
          <p:nvPr/>
        </p:nvCxnSpPr>
        <p:spPr>
          <a:xfrm rot="10800000">
            <a:off x="741106" y="3810000"/>
            <a:ext cx="4013775" cy="2275840"/>
          </a:xfrm>
          <a:prstGeom prst="curvedConnector3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3F577FE6-F33C-4F9B-A62B-D185B65A6DFC}"/>
              </a:ext>
            </a:extLst>
          </p:cNvPr>
          <p:cNvCxnSpPr>
            <a:cxnSpLocks/>
          </p:cNvCxnSpPr>
          <p:nvPr/>
        </p:nvCxnSpPr>
        <p:spPr>
          <a:xfrm rot="10800000">
            <a:off x="1696720" y="3502526"/>
            <a:ext cx="3058160" cy="1719714"/>
          </a:xfrm>
          <a:prstGeom prst="curvedConnector3">
            <a:avLst>
              <a:gd name="adj1" fmla="val 5099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0F98874F-9371-4631-BAD2-0F2EB75295E1}"/>
              </a:ext>
            </a:extLst>
          </p:cNvPr>
          <p:cNvCxnSpPr/>
          <p:nvPr/>
        </p:nvCxnSpPr>
        <p:spPr>
          <a:xfrm rot="10800000">
            <a:off x="537923" y="4124960"/>
            <a:ext cx="2783822" cy="2194560"/>
          </a:xfrm>
          <a:prstGeom prst="curvedConnector3">
            <a:avLst>
              <a:gd name="adj1" fmla="val 32847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A791FFE6-C43C-4C27-8209-FD79395AD5AB}"/>
              </a:ext>
            </a:extLst>
          </p:cNvPr>
          <p:cNvSpPr/>
          <p:nvPr/>
        </p:nvSpPr>
        <p:spPr>
          <a:xfrm>
            <a:off x="4055565" y="4124960"/>
            <a:ext cx="156004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609585"/>
            <a:r>
              <a:rPr lang="en-US" altLang="zh-CN" b="1" dirty="0">
                <a:cs typeface="+mn-ea"/>
                <a:sym typeface="+mn-lt"/>
              </a:rPr>
              <a:t>“</a:t>
            </a:r>
            <a:r>
              <a:rPr lang="zh-CN" altLang="en-US" b="1" dirty="0">
                <a:cs typeface="+mn-ea"/>
                <a:sym typeface="+mn-lt"/>
              </a:rPr>
              <a:t>流体的</a:t>
            </a:r>
            <a:r>
              <a:rPr lang="en-US" altLang="zh-CN" b="1" dirty="0">
                <a:cs typeface="+mn-ea"/>
                <a:sym typeface="+mn-lt"/>
              </a:rPr>
              <a:t>”</a:t>
            </a:r>
            <a:r>
              <a:rPr lang="zh-CN" altLang="en-US" b="1" dirty="0">
                <a:cs typeface="+mn-ea"/>
                <a:sym typeface="+mn-lt"/>
              </a:rPr>
              <a:t>烟雾</a:t>
            </a:r>
          </a:p>
        </p:txBody>
      </p:sp>
    </p:spTree>
    <p:extLst>
      <p:ext uri="{BB962C8B-B14F-4D97-AF65-F5344CB8AC3E}">
        <p14:creationId xmlns:p14="http://schemas.microsoft.com/office/powerpoint/2010/main" val="3487214946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33967" y="72038"/>
            <a:ext cx="3424766" cy="461434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</a:t>
            </a:r>
            <a:r>
              <a:rPr lang="en-US" altLang="zh-CN" b="1" dirty="0">
                <a:cs typeface="+mn-ea"/>
                <a:sym typeface="+mn-lt"/>
              </a:rPr>
              <a:t>Two</a:t>
            </a:r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两大流派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3E7C3E0-A0C5-43E3-A822-153B9D1BFA19}"/>
              </a:ext>
            </a:extLst>
          </p:cNvPr>
          <p:cNvSpPr/>
          <p:nvPr/>
        </p:nvSpPr>
        <p:spPr>
          <a:xfrm>
            <a:off x="6377514" y="858520"/>
            <a:ext cx="5100310" cy="56032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9" name="等腰三角形 78">
            <a:extLst>
              <a:ext uri="{FF2B5EF4-FFF2-40B4-BE49-F238E27FC236}">
                <a16:creationId xmlns:a16="http://schemas.microsoft.com/office/drawing/2014/main" id="{51473A77-4C8B-4F95-87BF-6940BC2596DB}"/>
              </a:ext>
            </a:extLst>
          </p:cNvPr>
          <p:cNvSpPr/>
          <p:nvPr/>
        </p:nvSpPr>
        <p:spPr>
          <a:xfrm>
            <a:off x="8155970" y="675614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844D163-14DA-435B-BF3D-F4700A94A879}"/>
              </a:ext>
            </a:extLst>
          </p:cNvPr>
          <p:cNvSpPr/>
          <p:nvPr/>
        </p:nvSpPr>
        <p:spPr>
          <a:xfrm>
            <a:off x="8422311" y="1265215"/>
            <a:ext cx="877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流体派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71F1A8E-9F8C-4B4F-99EE-914EE8979F08}"/>
              </a:ext>
            </a:extLst>
          </p:cNvPr>
          <p:cNvSpPr/>
          <p:nvPr/>
        </p:nvSpPr>
        <p:spPr>
          <a:xfrm>
            <a:off x="7343890" y="1605436"/>
            <a:ext cx="3930752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将烟雾视为流体，求解该流体的运动。</a:t>
            </a:r>
            <a:endParaRPr lang="en-US" altLang="zh-CN" sz="12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</a:t>
            </a: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 …</a:t>
            </a: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流体一般使用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N-S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方程进行精确描述，其中流体由速度场和浓度场进行描述。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</a:t>
            </a: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 …</a:t>
            </a: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符合物理规律，真实感较强，速度慢，几乎不可能实时精确绘制，实现复杂，需要对</a:t>
            </a:r>
            <a:r>
              <a:rPr lang="en-US" altLang="zh-CN" sz="1200" dirty="0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N-S</a:t>
            </a:r>
            <a:r>
              <a:rPr lang="zh-CN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方程进行很多化简</a:t>
            </a:r>
            <a:endParaRPr lang="en-US" altLang="zh-CN" sz="12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3" name="梯形 82">
            <a:extLst>
              <a:ext uri="{FF2B5EF4-FFF2-40B4-BE49-F238E27FC236}">
                <a16:creationId xmlns:a16="http://schemas.microsoft.com/office/drawing/2014/main" id="{7F78FDD3-4F8F-4337-9DDB-55272DC7E247}"/>
              </a:ext>
            </a:extLst>
          </p:cNvPr>
          <p:cNvSpPr/>
          <p:nvPr/>
        </p:nvSpPr>
        <p:spPr>
          <a:xfrm rot="18877615">
            <a:off x="5504780" y="1054422"/>
            <a:ext cx="2990172" cy="796684"/>
          </a:xfrm>
          <a:prstGeom prst="trapezoid">
            <a:avLst>
              <a:gd name="adj" fmla="val 100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EEEE563-CCC8-4456-983A-F29BDC96C826}"/>
              </a:ext>
            </a:extLst>
          </p:cNvPr>
          <p:cNvSpPr txBox="1"/>
          <p:nvPr/>
        </p:nvSpPr>
        <p:spPr>
          <a:xfrm>
            <a:off x="6958848" y="118347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3D53A9-B0BA-4FD3-85F4-DF92BD9AD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590" y="3697894"/>
            <a:ext cx="2124075" cy="647700"/>
          </a:xfrm>
          <a:prstGeom prst="rect">
            <a:avLst/>
          </a:prstGeom>
        </p:spPr>
      </p:pic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0EE976AA-88A6-4708-A8D5-4C8CE1EA12BD}"/>
              </a:ext>
            </a:extLst>
          </p:cNvPr>
          <p:cNvSpPr/>
          <p:nvPr/>
        </p:nvSpPr>
        <p:spPr>
          <a:xfrm>
            <a:off x="6225114" y="2624512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E1F360-9BC4-4773-A7F1-52DC46651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077" y="1841557"/>
            <a:ext cx="4229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65930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33967" y="72038"/>
            <a:ext cx="3424766" cy="461434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</a:t>
            </a:r>
            <a:r>
              <a:rPr lang="en-US" altLang="zh-CN" b="1" dirty="0">
                <a:cs typeface="+mn-ea"/>
                <a:sym typeface="+mn-lt"/>
              </a:rPr>
              <a:t>Two</a:t>
            </a:r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两大流派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3E7C3E0-A0C5-43E3-A822-153B9D1BFA19}"/>
              </a:ext>
            </a:extLst>
          </p:cNvPr>
          <p:cNvSpPr/>
          <p:nvPr/>
        </p:nvSpPr>
        <p:spPr>
          <a:xfrm>
            <a:off x="6377514" y="858520"/>
            <a:ext cx="5100310" cy="56032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9" name="等腰三角形 78">
            <a:extLst>
              <a:ext uri="{FF2B5EF4-FFF2-40B4-BE49-F238E27FC236}">
                <a16:creationId xmlns:a16="http://schemas.microsoft.com/office/drawing/2014/main" id="{51473A77-4C8B-4F95-87BF-6940BC2596DB}"/>
              </a:ext>
            </a:extLst>
          </p:cNvPr>
          <p:cNvSpPr/>
          <p:nvPr/>
        </p:nvSpPr>
        <p:spPr>
          <a:xfrm>
            <a:off x="8155970" y="675614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844D163-14DA-435B-BF3D-F4700A94A879}"/>
              </a:ext>
            </a:extLst>
          </p:cNvPr>
          <p:cNvSpPr/>
          <p:nvPr/>
        </p:nvSpPr>
        <p:spPr>
          <a:xfrm>
            <a:off x="8422311" y="1265215"/>
            <a:ext cx="877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流体派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71F1A8E-9F8C-4B4F-99EE-914EE8979F08}"/>
              </a:ext>
            </a:extLst>
          </p:cNvPr>
          <p:cNvSpPr/>
          <p:nvPr/>
        </p:nvSpPr>
        <p:spPr>
          <a:xfrm>
            <a:off x="7343890" y="1605436"/>
            <a:ext cx="39307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将烟雾视为流体，求解该流体的运动。</a:t>
            </a:r>
            <a:endParaRPr lang="en-US" altLang="zh-CN" sz="12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</a:t>
            </a: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 …</a:t>
            </a: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</a:t>
            </a: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速度场描述了流体每个位置的速度矢量；速度场会在下一轮迭代中以迁移的方式直接引起浓度场的变化。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浓度场描述了流体每个位置的浓度；浓度场会在下一轮迭代中以扩散的方式直接引起浓度场的变化。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符合物理规律，真实感较强，速度慢，几乎不可能实时精确绘制，实现复杂，需要对</a:t>
            </a:r>
            <a:r>
              <a:rPr lang="en-US" altLang="zh-CN" sz="1200" dirty="0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N-S</a:t>
            </a:r>
            <a:r>
              <a:rPr lang="zh-CN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方程进行很多化简</a:t>
            </a:r>
            <a:endParaRPr lang="en-US" altLang="zh-CN" sz="12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3" name="梯形 82">
            <a:extLst>
              <a:ext uri="{FF2B5EF4-FFF2-40B4-BE49-F238E27FC236}">
                <a16:creationId xmlns:a16="http://schemas.microsoft.com/office/drawing/2014/main" id="{7F78FDD3-4F8F-4337-9DDB-55272DC7E247}"/>
              </a:ext>
            </a:extLst>
          </p:cNvPr>
          <p:cNvSpPr/>
          <p:nvPr/>
        </p:nvSpPr>
        <p:spPr>
          <a:xfrm rot="18877615">
            <a:off x="5504780" y="1054422"/>
            <a:ext cx="2990172" cy="796684"/>
          </a:xfrm>
          <a:prstGeom prst="trapezoid">
            <a:avLst>
              <a:gd name="adj" fmla="val 100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EEEE563-CCC8-4456-983A-F29BDC96C826}"/>
              </a:ext>
            </a:extLst>
          </p:cNvPr>
          <p:cNvSpPr txBox="1"/>
          <p:nvPr/>
        </p:nvSpPr>
        <p:spPr>
          <a:xfrm>
            <a:off x="6958848" y="118347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7826A4B5-9A76-4C97-AEB3-BAC31B2B7AE4}"/>
              </a:ext>
            </a:extLst>
          </p:cNvPr>
          <p:cNvSpPr/>
          <p:nvPr/>
        </p:nvSpPr>
        <p:spPr>
          <a:xfrm>
            <a:off x="6225114" y="2624512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972908-CABA-4A56-B54A-69E4D9BBC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00" y="930511"/>
            <a:ext cx="2361116" cy="23641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54B6767-B504-4063-9577-5892807EA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716" y="3396305"/>
            <a:ext cx="2361116" cy="236419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72B1B8F-D31C-4607-85FE-8E6D19EB61F9}"/>
              </a:ext>
            </a:extLst>
          </p:cNvPr>
          <p:cNvSpPr/>
          <p:nvPr/>
        </p:nvSpPr>
        <p:spPr>
          <a:xfrm>
            <a:off x="3385716" y="924416"/>
            <a:ext cx="5677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609585"/>
            <a:r>
              <a:rPr lang="en-US" altLang="zh-CN" b="1" dirty="0">
                <a:cs typeface="+mn-ea"/>
                <a:sym typeface="+mn-lt"/>
              </a:rPr>
              <a:t>VEL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3025D19-51BF-4852-A6F3-2E60E24C05B4}"/>
              </a:ext>
            </a:extLst>
          </p:cNvPr>
          <p:cNvSpPr/>
          <p:nvPr/>
        </p:nvSpPr>
        <p:spPr>
          <a:xfrm>
            <a:off x="2645800" y="5391167"/>
            <a:ext cx="63831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609585"/>
            <a:r>
              <a:rPr lang="en-US" altLang="zh-CN" b="1" dirty="0">
                <a:cs typeface="+mn-ea"/>
                <a:sym typeface="+mn-lt"/>
              </a:rPr>
              <a:t>DEN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7D1EC1-564D-4A0F-9CEF-17D9A8C3AAAC}"/>
              </a:ext>
            </a:extLst>
          </p:cNvPr>
          <p:cNvSpPr/>
          <p:nvPr/>
        </p:nvSpPr>
        <p:spPr>
          <a:xfrm>
            <a:off x="923000" y="6031246"/>
            <a:ext cx="482383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下一节进行详述</a:t>
            </a:r>
          </a:p>
        </p:txBody>
      </p:sp>
    </p:spTree>
    <p:extLst>
      <p:ext uri="{BB962C8B-B14F-4D97-AF65-F5344CB8AC3E}">
        <p14:creationId xmlns:p14="http://schemas.microsoft.com/office/powerpoint/2010/main" val="525212773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实现方法</a:t>
            </a:r>
          </a:p>
        </p:txBody>
      </p:sp>
    </p:spTree>
    <p:extLst>
      <p:ext uri="{BB962C8B-B14F-4D97-AF65-F5344CB8AC3E}">
        <p14:creationId xmlns:p14="http://schemas.microsoft.com/office/powerpoint/2010/main" val="369438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33967" y="72038"/>
            <a:ext cx="3424766" cy="461434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</a:t>
            </a:r>
            <a:r>
              <a:rPr lang="en-US" altLang="zh-CN" b="1" dirty="0">
                <a:cs typeface="+mn-ea"/>
                <a:sym typeface="+mn-lt"/>
              </a:rPr>
              <a:t>Three </a:t>
            </a:r>
            <a:r>
              <a:rPr lang="zh-CN" altLang="en-US" b="1" dirty="0">
                <a:cs typeface="+mn-ea"/>
                <a:sym typeface="+mn-lt"/>
              </a:rPr>
              <a:t>实现方法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611714" y="2624512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4114" y="858520"/>
            <a:ext cx="5100310" cy="56032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梯形 4"/>
          <p:cNvSpPr/>
          <p:nvPr/>
        </p:nvSpPr>
        <p:spPr>
          <a:xfrm rot="18877615">
            <a:off x="-110321" y="1070280"/>
            <a:ext cx="2990172" cy="796684"/>
          </a:xfrm>
          <a:prstGeom prst="trapezoid">
            <a:avLst>
              <a:gd name="adj" fmla="val 100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2542570" y="675614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5448" y="1183474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93495" y="126521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粒子方法</a:t>
            </a:r>
          </a:p>
        </p:txBody>
      </p:sp>
      <p:sp>
        <p:nvSpPr>
          <p:cNvPr id="43" name="矩形 42"/>
          <p:cNvSpPr/>
          <p:nvPr/>
        </p:nvSpPr>
        <p:spPr>
          <a:xfrm>
            <a:off x="1728886" y="1605436"/>
            <a:ext cx="3932356" cy="4149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设置粒子各个参数初始化的范围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设置粒子各个参数的更新规则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迭代：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按照更新规则更新其余粒子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将满足消亡条件的粒子释放并删去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粒子源添加粒子并将其初始化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每一轮迭代绘制一帧，直接按照粒子参数中的形状、大小、颜色等绘制各个粒子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简单，易于实现，速度快</a:t>
            </a:r>
            <a:endParaRPr lang="en-US" altLang="zh-CN" sz="12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rgbClr val="E1D1CF"/>
                </a:solidFill>
                <a:cs typeface="+mn-ea"/>
                <a:sym typeface="+mn-lt"/>
              </a:rPr>
              <a:t>很难用简单的力学描述真实的烟雾的物理规律，不够真实</a:t>
            </a:r>
            <a:endParaRPr lang="en-US" altLang="zh-CN" sz="1200" dirty="0">
              <a:solidFill>
                <a:srgbClr val="E1D1CF"/>
              </a:solidFill>
              <a:cs typeface="+mn-ea"/>
              <a:sym typeface="+mn-lt"/>
            </a:endParaRPr>
          </a:p>
        </p:txBody>
      </p:sp>
      <p:sp>
        <p:nvSpPr>
          <p:cNvPr id="77" name="等腰三角形 76">
            <a:extLst>
              <a:ext uri="{FF2B5EF4-FFF2-40B4-BE49-F238E27FC236}">
                <a16:creationId xmlns:a16="http://schemas.microsoft.com/office/drawing/2014/main" id="{F0D28EFF-B72A-4BE8-8007-82AC2AAFC517}"/>
              </a:ext>
            </a:extLst>
          </p:cNvPr>
          <p:cNvSpPr/>
          <p:nvPr/>
        </p:nvSpPr>
        <p:spPr>
          <a:xfrm>
            <a:off x="6225114" y="2624512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3E7C3E0-A0C5-43E3-A822-153B9D1BFA19}"/>
              </a:ext>
            </a:extLst>
          </p:cNvPr>
          <p:cNvSpPr/>
          <p:nvPr/>
        </p:nvSpPr>
        <p:spPr>
          <a:xfrm>
            <a:off x="6377514" y="858520"/>
            <a:ext cx="5100310" cy="56032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9" name="等腰三角形 78">
            <a:extLst>
              <a:ext uri="{FF2B5EF4-FFF2-40B4-BE49-F238E27FC236}">
                <a16:creationId xmlns:a16="http://schemas.microsoft.com/office/drawing/2014/main" id="{51473A77-4C8B-4F95-87BF-6940BC2596DB}"/>
              </a:ext>
            </a:extLst>
          </p:cNvPr>
          <p:cNvSpPr/>
          <p:nvPr/>
        </p:nvSpPr>
        <p:spPr>
          <a:xfrm>
            <a:off x="8155970" y="675614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844D163-14DA-435B-BF3D-F4700A94A879}"/>
              </a:ext>
            </a:extLst>
          </p:cNvPr>
          <p:cNvSpPr/>
          <p:nvPr/>
        </p:nvSpPr>
        <p:spPr>
          <a:xfrm>
            <a:off x="8306895" y="126521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流体方法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71F1A8E-9F8C-4B4F-99EE-914EE8979F08}"/>
              </a:ext>
            </a:extLst>
          </p:cNvPr>
          <p:cNvSpPr/>
          <p:nvPr/>
        </p:nvSpPr>
        <p:spPr>
          <a:xfrm>
            <a:off x="7343890" y="1605436"/>
            <a:ext cx="3930752" cy="4869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将温度场、浓度场和速度场离散为格子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初始化速度场、浓度场、温度场等各个离散的场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设置烟源位置等各个参数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迭代：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添加外力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更新速度场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更新浓度场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更新温度场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每一轮迭代绘制一帧，按照浓度场中的数值绘制各个格子，相当于绘制了整个浓度场。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绘制了整个浓度场，更符合物理规律，更真实</a:t>
            </a:r>
            <a:endParaRPr lang="en-US" altLang="zh-CN" sz="12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rgbClr val="E1D1CF"/>
                </a:solidFill>
                <a:cs typeface="+mn-ea"/>
                <a:sym typeface="+mn-lt"/>
              </a:rPr>
              <a:t>计算复杂，需要使用大量的差分等计算，时间代价很大，不可实时绘制</a:t>
            </a:r>
            <a:endParaRPr lang="en-US" altLang="zh-CN" sz="1200" dirty="0">
              <a:solidFill>
                <a:srgbClr val="E1D1CF"/>
              </a:solidFill>
              <a:cs typeface="+mn-ea"/>
              <a:sym typeface="+mn-lt"/>
            </a:endParaRPr>
          </a:p>
        </p:txBody>
      </p:sp>
      <p:sp>
        <p:nvSpPr>
          <p:cNvPr id="83" name="梯形 82">
            <a:extLst>
              <a:ext uri="{FF2B5EF4-FFF2-40B4-BE49-F238E27FC236}">
                <a16:creationId xmlns:a16="http://schemas.microsoft.com/office/drawing/2014/main" id="{7F78FDD3-4F8F-4337-9DDB-55272DC7E247}"/>
              </a:ext>
            </a:extLst>
          </p:cNvPr>
          <p:cNvSpPr/>
          <p:nvPr/>
        </p:nvSpPr>
        <p:spPr>
          <a:xfrm rot="18877615">
            <a:off x="5504780" y="1054422"/>
            <a:ext cx="2990172" cy="796684"/>
          </a:xfrm>
          <a:prstGeom prst="trapezoid">
            <a:avLst>
              <a:gd name="adj" fmla="val 100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EEEE563-CCC8-4456-983A-F29BDC96C826}"/>
              </a:ext>
            </a:extLst>
          </p:cNvPr>
          <p:cNvSpPr txBox="1"/>
          <p:nvPr/>
        </p:nvSpPr>
        <p:spPr>
          <a:xfrm>
            <a:off x="6958848" y="118347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279886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33967" y="72038"/>
            <a:ext cx="3424766" cy="461434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</a:t>
            </a:r>
            <a:r>
              <a:rPr lang="en-US" altLang="zh-CN" b="1" dirty="0">
                <a:cs typeface="+mn-ea"/>
                <a:sym typeface="+mn-lt"/>
              </a:rPr>
              <a:t>Three </a:t>
            </a:r>
            <a:r>
              <a:rPr lang="zh-CN" altLang="en-US" b="1" dirty="0">
                <a:cs typeface="+mn-ea"/>
                <a:sym typeface="+mn-lt"/>
              </a:rPr>
              <a:t>实现方法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611714" y="2624512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4114" y="858520"/>
            <a:ext cx="5100310" cy="56032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梯形 4"/>
          <p:cNvSpPr/>
          <p:nvPr/>
        </p:nvSpPr>
        <p:spPr>
          <a:xfrm rot="18877615">
            <a:off x="-110321" y="1070280"/>
            <a:ext cx="2990172" cy="796684"/>
          </a:xfrm>
          <a:prstGeom prst="trapezoid">
            <a:avLst>
              <a:gd name="adj" fmla="val 100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2542570" y="675614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5448" y="1183474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93495" y="126521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粒子方法</a:t>
            </a:r>
          </a:p>
        </p:txBody>
      </p:sp>
      <p:sp>
        <p:nvSpPr>
          <p:cNvPr id="43" name="矩形 42"/>
          <p:cNvSpPr/>
          <p:nvPr/>
        </p:nvSpPr>
        <p:spPr>
          <a:xfrm>
            <a:off x="1728886" y="1605436"/>
            <a:ext cx="3932356" cy="4149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设置粒子各个参数初始化的范围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设置粒子各个参数的更新规则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迭代：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按照更新规则更新其余粒子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将满足消亡条件的粒子释放并删去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粒子源添加粒子并将其初始化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每一轮迭代绘制一帧，直接按照粒子参数中的形状、大小、颜色等绘制各个粒子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简单，易于实现，速度快</a:t>
            </a:r>
            <a:endParaRPr lang="en-US" altLang="zh-CN" sz="12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rgbClr val="E1D1CF"/>
                </a:solidFill>
                <a:cs typeface="+mn-ea"/>
                <a:sym typeface="+mn-lt"/>
              </a:rPr>
              <a:t>很难用简单的力学描述真实的烟雾的物理规律，不够真实</a:t>
            </a:r>
            <a:endParaRPr lang="en-US" altLang="zh-CN" sz="1200" dirty="0">
              <a:solidFill>
                <a:srgbClr val="E1D1CF"/>
              </a:solidFill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28EA026-C25C-4F75-A91F-E50F0862A67B}"/>
              </a:ext>
            </a:extLst>
          </p:cNvPr>
          <p:cNvGrpSpPr/>
          <p:nvPr/>
        </p:nvGrpSpPr>
        <p:grpSpPr>
          <a:xfrm>
            <a:off x="6540119" y="296105"/>
            <a:ext cx="4876800" cy="816902"/>
            <a:chOff x="6752567" y="874847"/>
            <a:chExt cx="4876800" cy="81690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B9F0CB0-3923-4E43-83B6-704258070DB3}"/>
                </a:ext>
              </a:extLst>
            </p:cNvPr>
            <p:cNvSpPr/>
            <p:nvPr/>
          </p:nvSpPr>
          <p:spPr>
            <a:xfrm>
              <a:off x="6752567" y="884003"/>
              <a:ext cx="4876800" cy="8077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85022DD-973C-4FD3-B2CA-8C97DB088B73}"/>
                </a:ext>
              </a:extLst>
            </p:cNvPr>
            <p:cNvSpPr/>
            <p:nvPr/>
          </p:nvSpPr>
          <p:spPr>
            <a:xfrm>
              <a:off x="7035161" y="884003"/>
              <a:ext cx="862323" cy="807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3EE652F-1B0A-46B0-995B-FC4B1FE99712}"/>
                </a:ext>
              </a:extLst>
            </p:cNvPr>
            <p:cNvSpPr/>
            <p:nvPr/>
          </p:nvSpPr>
          <p:spPr>
            <a:xfrm>
              <a:off x="7897484" y="879425"/>
              <a:ext cx="862323" cy="807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4A8FB7A-01CA-43B6-9A4D-8287CD06A865}"/>
                </a:ext>
              </a:extLst>
            </p:cNvPr>
            <p:cNvSpPr/>
            <p:nvPr/>
          </p:nvSpPr>
          <p:spPr>
            <a:xfrm>
              <a:off x="8759806" y="874847"/>
              <a:ext cx="862323" cy="807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7407D1DA-5D6F-48EA-BA60-1785A3971859}"/>
                </a:ext>
              </a:extLst>
            </p:cNvPr>
            <p:cNvSpPr/>
            <p:nvPr/>
          </p:nvSpPr>
          <p:spPr>
            <a:xfrm>
              <a:off x="9622129" y="884003"/>
              <a:ext cx="862323" cy="807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3D0EE7B-513A-46C5-8B17-2579B0AEB380}"/>
                </a:ext>
              </a:extLst>
            </p:cNvPr>
            <p:cNvSpPr/>
            <p:nvPr/>
          </p:nvSpPr>
          <p:spPr>
            <a:xfrm>
              <a:off x="10487874" y="879425"/>
              <a:ext cx="862323" cy="807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A2035DBB-AE77-4494-BB05-8FDD8BB577D9}"/>
              </a:ext>
            </a:extLst>
          </p:cNvPr>
          <p:cNvSpPr/>
          <p:nvPr/>
        </p:nvSpPr>
        <p:spPr>
          <a:xfrm rot="5400000">
            <a:off x="11355911" y="463854"/>
            <a:ext cx="110799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cs typeface="+mn-ea"/>
                <a:sym typeface="+mn-lt"/>
              </a:rPr>
              <a:t>粒子队列</a:t>
            </a:r>
          </a:p>
        </p:txBody>
      </p:sp>
      <p:sp>
        <p:nvSpPr>
          <p:cNvPr id="13" name="对话气泡: 椭圆形 12">
            <a:extLst>
              <a:ext uri="{FF2B5EF4-FFF2-40B4-BE49-F238E27FC236}">
                <a16:creationId xmlns:a16="http://schemas.microsoft.com/office/drawing/2014/main" id="{2722F731-E09F-4CF9-8CF6-8674B665DC1B}"/>
              </a:ext>
            </a:extLst>
          </p:cNvPr>
          <p:cNvSpPr/>
          <p:nvPr/>
        </p:nvSpPr>
        <p:spPr>
          <a:xfrm>
            <a:off x="7841418" y="1421432"/>
            <a:ext cx="3667760" cy="1076960"/>
          </a:xfrm>
          <a:prstGeom prst="wedgeEllipseCallout">
            <a:avLst>
              <a:gd name="adj1" fmla="val -33142"/>
              <a:gd name="adj2" fmla="val -733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{RGBA}</a:t>
            </a:r>
            <a:r>
              <a:rPr lang="zh-CN" altLang="en-US" dirty="0"/>
              <a:t> </a:t>
            </a:r>
            <a:r>
              <a:rPr lang="en-US" altLang="zh-CN" dirty="0"/>
              <a:t>or {GS, A},</a:t>
            </a:r>
          </a:p>
          <a:p>
            <a:pPr algn="ctr"/>
            <a:r>
              <a:rPr lang="en-US" altLang="zh-CN" dirty="0"/>
              <a:t>{X,Y,Z}, V, a,</a:t>
            </a:r>
          </a:p>
          <a:p>
            <a:pPr algn="ctr"/>
            <a:r>
              <a:rPr lang="en-US" altLang="zh-CN" dirty="0"/>
              <a:t>{Shape, Size}, … …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ACB9FA5-6C24-42E0-B22C-59CBF94AF1E9}"/>
              </a:ext>
            </a:extLst>
          </p:cNvPr>
          <p:cNvGrpSpPr/>
          <p:nvPr/>
        </p:nvGrpSpPr>
        <p:grpSpPr>
          <a:xfrm>
            <a:off x="6540119" y="2949057"/>
            <a:ext cx="4876800" cy="828598"/>
            <a:chOff x="6298381" y="3075177"/>
            <a:chExt cx="4876800" cy="828598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21C4F6C1-10B6-4F0F-B88D-7D528B8BAB5D}"/>
                </a:ext>
              </a:extLst>
            </p:cNvPr>
            <p:cNvGrpSpPr/>
            <p:nvPr/>
          </p:nvGrpSpPr>
          <p:grpSpPr>
            <a:xfrm>
              <a:off x="6298381" y="3075177"/>
              <a:ext cx="4876800" cy="816902"/>
              <a:chOff x="6752567" y="874847"/>
              <a:chExt cx="4876800" cy="816902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44DF912-FBCB-4B87-A8B5-565DFD4752F6}"/>
                  </a:ext>
                </a:extLst>
              </p:cNvPr>
              <p:cNvSpPr/>
              <p:nvPr/>
            </p:nvSpPr>
            <p:spPr>
              <a:xfrm>
                <a:off x="6752567" y="884003"/>
                <a:ext cx="4876800" cy="80774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840160EC-BD3E-4B94-AA11-A18DADFA61F2}"/>
                  </a:ext>
                </a:extLst>
              </p:cNvPr>
              <p:cNvSpPr/>
              <p:nvPr/>
            </p:nvSpPr>
            <p:spPr>
              <a:xfrm>
                <a:off x="7035161" y="884003"/>
                <a:ext cx="862323" cy="8077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80A54D4-FEE3-408C-AD03-AA8126A06D31}"/>
                  </a:ext>
                </a:extLst>
              </p:cNvPr>
              <p:cNvSpPr/>
              <p:nvPr/>
            </p:nvSpPr>
            <p:spPr>
              <a:xfrm>
                <a:off x="7897484" y="879425"/>
                <a:ext cx="862323" cy="80774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35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6DA6082E-0BAE-409A-829D-673A7CE8D5AC}"/>
                  </a:ext>
                </a:extLst>
              </p:cNvPr>
              <p:cNvSpPr/>
              <p:nvPr/>
            </p:nvSpPr>
            <p:spPr>
              <a:xfrm>
                <a:off x="8759806" y="874847"/>
                <a:ext cx="862323" cy="8077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62606E6A-33DD-4C97-98C3-6F5D12CC0392}"/>
                  </a:ext>
                </a:extLst>
              </p:cNvPr>
              <p:cNvSpPr/>
              <p:nvPr/>
            </p:nvSpPr>
            <p:spPr>
              <a:xfrm>
                <a:off x="10487874" y="879425"/>
                <a:ext cx="862323" cy="8077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EA80ABF-73EE-4805-B632-691CF6AEBC97}"/>
                </a:ext>
              </a:extLst>
            </p:cNvPr>
            <p:cNvSpPr/>
            <p:nvPr/>
          </p:nvSpPr>
          <p:spPr>
            <a:xfrm>
              <a:off x="9174107" y="3096029"/>
              <a:ext cx="862323" cy="807746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5" name="箭头: 右弧形 14">
            <a:extLst>
              <a:ext uri="{FF2B5EF4-FFF2-40B4-BE49-F238E27FC236}">
                <a16:creationId xmlns:a16="http://schemas.microsoft.com/office/drawing/2014/main" id="{85462816-C0AE-4767-87D6-1FB406D820C1}"/>
              </a:ext>
            </a:extLst>
          </p:cNvPr>
          <p:cNvSpPr/>
          <p:nvPr/>
        </p:nvSpPr>
        <p:spPr>
          <a:xfrm flipH="1">
            <a:off x="6106162" y="966957"/>
            <a:ext cx="429050" cy="2267794"/>
          </a:xfrm>
          <a:prstGeom prst="curved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269C014-7D3C-4B87-893D-4EC391F3A475}"/>
              </a:ext>
            </a:extLst>
          </p:cNvPr>
          <p:cNvSpPr/>
          <p:nvPr/>
        </p:nvSpPr>
        <p:spPr>
          <a:xfrm>
            <a:off x="6699876" y="2579725"/>
            <a:ext cx="110799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cs typeface="+mn-ea"/>
                <a:sym typeface="+mn-lt"/>
              </a:rPr>
              <a:t>存活粒子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0FAB8CA-28E4-4D23-98B2-CDD3CB0B8770}"/>
              </a:ext>
            </a:extLst>
          </p:cNvPr>
          <p:cNvSpPr/>
          <p:nvPr/>
        </p:nvSpPr>
        <p:spPr>
          <a:xfrm>
            <a:off x="9171428" y="2573877"/>
            <a:ext cx="133882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cs typeface="+mn-ea"/>
                <a:sym typeface="+mn-lt"/>
              </a:rPr>
              <a:t>待消亡粒子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6EAE901-9F03-47B2-B0B9-B227BF7ECC3B}"/>
              </a:ext>
            </a:extLst>
          </p:cNvPr>
          <p:cNvGrpSpPr/>
          <p:nvPr/>
        </p:nvGrpSpPr>
        <p:grpSpPr>
          <a:xfrm>
            <a:off x="6535212" y="4585858"/>
            <a:ext cx="4876800" cy="828598"/>
            <a:chOff x="6298381" y="3075177"/>
            <a:chExt cx="4876800" cy="828598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8DBF89CC-3DBB-4583-B7FE-F4AB882583E6}"/>
                </a:ext>
              </a:extLst>
            </p:cNvPr>
            <p:cNvGrpSpPr/>
            <p:nvPr/>
          </p:nvGrpSpPr>
          <p:grpSpPr>
            <a:xfrm>
              <a:off x="6298381" y="3075177"/>
              <a:ext cx="4876800" cy="816902"/>
              <a:chOff x="6752567" y="874847"/>
              <a:chExt cx="4876800" cy="816902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28F343F-6D9C-4C60-8925-31B83E57EBF8}"/>
                  </a:ext>
                </a:extLst>
              </p:cNvPr>
              <p:cNvSpPr/>
              <p:nvPr/>
            </p:nvSpPr>
            <p:spPr>
              <a:xfrm>
                <a:off x="6752567" y="884003"/>
                <a:ext cx="4876800" cy="80774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53F56027-60F8-44BE-9571-D8A34D84910A}"/>
                  </a:ext>
                </a:extLst>
              </p:cNvPr>
              <p:cNvSpPr/>
              <p:nvPr/>
            </p:nvSpPr>
            <p:spPr>
              <a:xfrm>
                <a:off x="7035161" y="884003"/>
                <a:ext cx="862323" cy="8077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FB19D8C6-A55B-41A2-885F-07577AFB2926}"/>
                  </a:ext>
                </a:extLst>
              </p:cNvPr>
              <p:cNvSpPr/>
              <p:nvPr/>
            </p:nvSpPr>
            <p:spPr>
              <a:xfrm>
                <a:off x="7897484" y="879425"/>
                <a:ext cx="862323" cy="807746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55ABFD36-5771-496A-88AA-B2FE2987BD59}"/>
                  </a:ext>
                </a:extLst>
              </p:cNvPr>
              <p:cNvSpPr/>
              <p:nvPr/>
            </p:nvSpPr>
            <p:spPr>
              <a:xfrm>
                <a:off x="8759806" y="874847"/>
                <a:ext cx="862323" cy="8077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88810CBA-4742-4C39-A52F-60F39BF69B5A}"/>
                  </a:ext>
                </a:extLst>
              </p:cNvPr>
              <p:cNvSpPr/>
              <p:nvPr/>
            </p:nvSpPr>
            <p:spPr>
              <a:xfrm>
                <a:off x="10487874" y="879425"/>
                <a:ext cx="862323" cy="8077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18BD735F-78B3-4D5B-8AF0-2621643022A9}"/>
                </a:ext>
              </a:extLst>
            </p:cNvPr>
            <p:cNvSpPr/>
            <p:nvPr/>
          </p:nvSpPr>
          <p:spPr>
            <a:xfrm>
              <a:off x="9174107" y="3096029"/>
              <a:ext cx="862323" cy="807746"/>
            </a:xfrm>
            <a:prstGeom prst="ellipse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59BB48AB-C23D-4C78-9F6F-E8CBDC1C665E}"/>
              </a:ext>
            </a:extLst>
          </p:cNvPr>
          <p:cNvSpPr/>
          <p:nvPr/>
        </p:nvSpPr>
        <p:spPr>
          <a:xfrm>
            <a:off x="6689707" y="4209408"/>
            <a:ext cx="110799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cs typeface="+mn-ea"/>
                <a:sym typeface="+mn-lt"/>
              </a:rPr>
              <a:t>存活粒子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0A945CF-89B1-44FB-81F0-2888B6AA607F}"/>
              </a:ext>
            </a:extLst>
          </p:cNvPr>
          <p:cNvSpPr/>
          <p:nvPr/>
        </p:nvSpPr>
        <p:spPr>
          <a:xfrm>
            <a:off x="9286844" y="4200252"/>
            <a:ext cx="110799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cs typeface="+mn-ea"/>
                <a:sym typeface="+mn-lt"/>
              </a:rPr>
              <a:t>消亡粒子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BC6DF6E-9FAE-446E-B269-5A35E215195B}"/>
              </a:ext>
            </a:extLst>
          </p:cNvPr>
          <p:cNvSpPr/>
          <p:nvPr/>
        </p:nvSpPr>
        <p:spPr>
          <a:xfrm>
            <a:off x="5914753" y="1952026"/>
            <a:ext cx="64633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cs typeface="+mn-ea"/>
                <a:sym typeface="+mn-lt"/>
              </a:rPr>
              <a:t>更新</a:t>
            </a:r>
          </a:p>
        </p:txBody>
      </p:sp>
      <p:sp>
        <p:nvSpPr>
          <p:cNvPr id="54" name="箭头: 右弧形 53">
            <a:extLst>
              <a:ext uri="{FF2B5EF4-FFF2-40B4-BE49-F238E27FC236}">
                <a16:creationId xmlns:a16="http://schemas.microsoft.com/office/drawing/2014/main" id="{8EAC5609-9E37-4064-B7AA-8B632E3344C2}"/>
              </a:ext>
            </a:extLst>
          </p:cNvPr>
          <p:cNvSpPr/>
          <p:nvPr/>
        </p:nvSpPr>
        <p:spPr>
          <a:xfrm flipH="1">
            <a:off x="6099299" y="3615564"/>
            <a:ext cx="429050" cy="1143790"/>
          </a:xfrm>
          <a:prstGeom prst="curved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80FF780-C49D-4A9A-AF0D-6819C3050436}"/>
              </a:ext>
            </a:extLst>
          </p:cNvPr>
          <p:cNvSpPr/>
          <p:nvPr/>
        </p:nvSpPr>
        <p:spPr>
          <a:xfrm>
            <a:off x="5920709" y="3982548"/>
            <a:ext cx="64633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cs typeface="+mn-ea"/>
                <a:sym typeface="+mn-lt"/>
              </a:rPr>
              <a:t>消亡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01B5F5DC-ACE0-48DB-9CD6-828CEBC73438}"/>
              </a:ext>
            </a:extLst>
          </p:cNvPr>
          <p:cNvGrpSpPr/>
          <p:nvPr/>
        </p:nvGrpSpPr>
        <p:grpSpPr>
          <a:xfrm>
            <a:off x="6540119" y="233043"/>
            <a:ext cx="4876800" cy="816902"/>
            <a:chOff x="6752567" y="874847"/>
            <a:chExt cx="4876800" cy="816902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D5B6872-4701-4D73-9115-F68E60F9F63D}"/>
                </a:ext>
              </a:extLst>
            </p:cNvPr>
            <p:cNvSpPr/>
            <p:nvPr/>
          </p:nvSpPr>
          <p:spPr>
            <a:xfrm>
              <a:off x="6752567" y="884003"/>
              <a:ext cx="4876800" cy="8077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D45CADAA-B45D-4FE8-B5D5-6785FBF57A90}"/>
                </a:ext>
              </a:extLst>
            </p:cNvPr>
            <p:cNvSpPr/>
            <p:nvPr/>
          </p:nvSpPr>
          <p:spPr>
            <a:xfrm>
              <a:off x="7035161" y="884003"/>
              <a:ext cx="862323" cy="807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5DB0E4BB-B0C7-4202-9E41-2D08126AAAE2}"/>
                </a:ext>
              </a:extLst>
            </p:cNvPr>
            <p:cNvSpPr/>
            <p:nvPr/>
          </p:nvSpPr>
          <p:spPr>
            <a:xfrm>
              <a:off x="7897484" y="879425"/>
              <a:ext cx="862323" cy="807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82B0E1D0-C7A6-4377-B807-FF256290D0C0}"/>
                </a:ext>
              </a:extLst>
            </p:cNvPr>
            <p:cNvSpPr/>
            <p:nvPr/>
          </p:nvSpPr>
          <p:spPr>
            <a:xfrm>
              <a:off x="8759806" y="874847"/>
              <a:ext cx="862323" cy="807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D024C125-A5F9-41F4-B2F5-E1487F6CB168}"/>
                </a:ext>
              </a:extLst>
            </p:cNvPr>
            <p:cNvSpPr/>
            <p:nvPr/>
          </p:nvSpPr>
          <p:spPr>
            <a:xfrm>
              <a:off x="9622129" y="884003"/>
              <a:ext cx="862323" cy="807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57DAF807-DFBE-4B60-89AF-0A512DE2AE08}"/>
                </a:ext>
              </a:extLst>
            </p:cNvPr>
            <p:cNvSpPr/>
            <p:nvPr/>
          </p:nvSpPr>
          <p:spPr>
            <a:xfrm>
              <a:off x="10487874" y="879425"/>
              <a:ext cx="862323" cy="807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E9D81955-2E9C-42D1-BEB3-767828094A29}"/>
              </a:ext>
            </a:extLst>
          </p:cNvPr>
          <p:cNvGrpSpPr/>
          <p:nvPr/>
        </p:nvGrpSpPr>
        <p:grpSpPr>
          <a:xfrm>
            <a:off x="6528349" y="6003913"/>
            <a:ext cx="4876800" cy="816902"/>
            <a:chOff x="6752567" y="874847"/>
            <a:chExt cx="4876800" cy="816902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010A9CC-62AF-4686-A57A-3179AA29BD65}"/>
                </a:ext>
              </a:extLst>
            </p:cNvPr>
            <p:cNvSpPr/>
            <p:nvPr/>
          </p:nvSpPr>
          <p:spPr>
            <a:xfrm>
              <a:off x="6752567" y="884003"/>
              <a:ext cx="4876800" cy="8077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F3D8DEBB-B733-43DE-8678-A460C45C341F}"/>
                </a:ext>
              </a:extLst>
            </p:cNvPr>
            <p:cNvSpPr/>
            <p:nvPr/>
          </p:nvSpPr>
          <p:spPr>
            <a:xfrm>
              <a:off x="7035161" y="884003"/>
              <a:ext cx="862323" cy="8077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707F6DA2-0B93-4824-A467-2F7AB00E49BC}"/>
                </a:ext>
              </a:extLst>
            </p:cNvPr>
            <p:cNvSpPr/>
            <p:nvPr/>
          </p:nvSpPr>
          <p:spPr>
            <a:xfrm>
              <a:off x="7897484" y="879425"/>
              <a:ext cx="862323" cy="8077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414D587E-87CB-4637-93D7-286BB3F7FBEB}"/>
                </a:ext>
              </a:extLst>
            </p:cNvPr>
            <p:cNvSpPr/>
            <p:nvPr/>
          </p:nvSpPr>
          <p:spPr>
            <a:xfrm>
              <a:off x="8759806" y="874847"/>
              <a:ext cx="862323" cy="807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BC9BAD48-D40B-481D-ABE6-1326BD459B20}"/>
                </a:ext>
              </a:extLst>
            </p:cNvPr>
            <p:cNvSpPr/>
            <p:nvPr/>
          </p:nvSpPr>
          <p:spPr>
            <a:xfrm>
              <a:off x="9622129" y="884003"/>
              <a:ext cx="862323" cy="807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2710E624-9415-4068-BDA5-DADC9C109CA5}"/>
                </a:ext>
              </a:extLst>
            </p:cNvPr>
            <p:cNvSpPr/>
            <p:nvPr/>
          </p:nvSpPr>
          <p:spPr>
            <a:xfrm>
              <a:off x="10487874" y="879425"/>
              <a:ext cx="862323" cy="807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0" name="箭头: 右弧形 69">
            <a:extLst>
              <a:ext uri="{FF2B5EF4-FFF2-40B4-BE49-F238E27FC236}">
                <a16:creationId xmlns:a16="http://schemas.microsoft.com/office/drawing/2014/main" id="{E067A7A7-A549-4D83-B7F8-D1B6EBE45EF0}"/>
              </a:ext>
            </a:extLst>
          </p:cNvPr>
          <p:cNvSpPr/>
          <p:nvPr/>
        </p:nvSpPr>
        <p:spPr>
          <a:xfrm flipH="1">
            <a:off x="6083171" y="5279108"/>
            <a:ext cx="429050" cy="995568"/>
          </a:xfrm>
          <a:prstGeom prst="curved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B612E8E-4DFB-4751-8C04-CC248589F86F}"/>
              </a:ext>
            </a:extLst>
          </p:cNvPr>
          <p:cNvSpPr/>
          <p:nvPr/>
        </p:nvSpPr>
        <p:spPr>
          <a:xfrm>
            <a:off x="5924697" y="5518670"/>
            <a:ext cx="64633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cs typeface="+mn-ea"/>
                <a:sym typeface="+mn-lt"/>
              </a:rPr>
              <a:t>添加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DA96DFF7-BF2A-48BC-9C10-4D29D15B1885}"/>
              </a:ext>
            </a:extLst>
          </p:cNvPr>
          <p:cNvSpPr/>
          <p:nvPr/>
        </p:nvSpPr>
        <p:spPr>
          <a:xfrm>
            <a:off x="6865223" y="5619835"/>
            <a:ext cx="156966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cs typeface="+mn-ea"/>
                <a:sym typeface="+mn-lt"/>
              </a:rPr>
              <a:t>新产生的粒子</a:t>
            </a:r>
          </a:p>
        </p:txBody>
      </p:sp>
    </p:spTree>
    <p:extLst>
      <p:ext uri="{BB962C8B-B14F-4D97-AF65-F5344CB8AC3E}">
        <p14:creationId xmlns:p14="http://schemas.microsoft.com/office/powerpoint/2010/main" val="2770354093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33967" y="72038"/>
            <a:ext cx="3424766" cy="461434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</a:t>
            </a:r>
            <a:r>
              <a:rPr lang="en-US" altLang="zh-CN" b="1" dirty="0">
                <a:cs typeface="+mn-ea"/>
                <a:sym typeface="+mn-lt"/>
              </a:rPr>
              <a:t>Three </a:t>
            </a:r>
            <a:r>
              <a:rPr lang="zh-CN" altLang="en-US" b="1" dirty="0">
                <a:cs typeface="+mn-ea"/>
                <a:sym typeface="+mn-lt"/>
              </a:rPr>
              <a:t>实现方法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7" name="等腰三角形 76">
            <a:extLst>
              <a:ext uri="{FF2B5EF4-FFF2-40B4-BE49-F238E27FC236}">
                <a16:creationId xmlns:a16="http://schemas.microsoft.com/office/drawing/2014/main" id="{F0D28EFF-B72A-4BE8-8007-82AC2AAFC517}"/>
              </a:ext>
            </a:extLst>
          </p:cNvPr>
          <p:cNvSpPr/>
          <p:nvPr/>
        </p:nvSpPr>
        <p:spPr>
          <a:xfrm>
            <a:off x="6225114" y="2624512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3E7C3E0-A0C5-43E3-A822-153B9D1BFA19}"/>
              </a:ext>
            </a:extLst>
          </p:cNvPr>
          <p:cNvSpPr/>
          <p:nvPr/>
        </p:nvSpPr>
        <p:spPr>
          <a:xfrm>
            <a:off x="6377514" y="858520"/>
            <a:ext cx="5100310" cy="56032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9" name="等腰三角形 78">
            <a:extLst>
              <a:ext uri="{FF2B5EF4-FFF2-40B4-BE49-F238E27FC236}">
                <a16:creationId xmlns:a16="http://schemas.microsoft.com/office/drawing/2014/main" id="{51473A77-4C8B-4F95-87BF-6940BC2596DB}"/>
              </a:ext>
            </a:extLst>
          </p:cNvPr>
          <p:cNvSpPr/>
          <p:nvPr/>
        </p:nvSpPr>
        <p:spPr>
          <a:xfrm>
            <a:off x="8155970" y="675614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844D163-14DA-435B-BF3D-F4700A94A879}"/>
              </a:ext>
            </a:extLst>
          </p:cNvPr>
          <p:cNvSpPr/>
          <p:nvPr/>
        </p:nvSpPr>
        <p:spPr>
          <a:xfrm>
            <a:off x="8306895" y="126521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流体方法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71F1A8E-9F8C-4B4F-99EE-914EE8979F08}"/>
              </a:ext>
            </a:extLst>
          </p:cNvPr>
          <p:cNvSpPr/>
          <p:nvPr/>
        </p:nvSpPr>
        <p:spPr>
          <a:xfrm>
            <a:off x="7343890" y="1605436"/>
            <a:ext cx="3930752" cy="273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将温度场、浓度场和速度场离散为格子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 …</a:t>
            </a: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 …</a:t>
            </a: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 …</a:t>
            </a: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绘制了整个浓度场，更符合物理规律，更真实</a:t>
            </a:r>
            <a:endParaRPr lang="en-US" altLang="zh-CN" sz="12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rgbClr val="E1D1CF"/>
                </a:solidFill>
                <a:cs typeface="+mn-ea"/>
                <a:sym typeface="+mn-lt"/>
              </a:rPr>
              <a:t>计算复杂，需要使用大量的差分等计算，时间代价很大，不可实时绘制</a:t>
            </a:r>
            <a:endParaRPr lang="en-US" altLang="zh-CN" sz="1200" dirty="0">
              <a:solidFill>
                <a:srgbClr val="E1D1CF"/>
              </a:solidFill>
              <a:cs typeface="+mn-ea"/>
              <a:sym typeface="+mn-lt"/>
            </a:endParaRPr>
          </a:p>
        </p:txBody>
      </p:sp>
      <p:sp>
        <p:nvSpPr>
          <p:cNvPr id="83" name="梯形 82">
            <a:extLst>
              <a:ext uri="{FF2B5EF4-FFF2-40B4-BE49-F238E27FC236}">
                <a16:creationId xmlns:a16="http://schemas.microsoft.com/office/drawing/2014/main" id="{7F78FDD3-4F8F-4337-9DDB-55272DC7E247}"/>
              </a:ext>
            </a:extLst>
          </p:cNvPr>
          <p:cNvSpPr/>
          <p:nvPr/>
        </p:nvSpPr>
        <p:spPr>
          <a:xfrm rot="18877615">
            <a:off x="5504780" y="1054422"/>
            <a:ext cx="2990172" cy="796684"/>
          </a:xfrm>
          <a:prstGeom prst="trapezoid">
            <a:avLst>
              <a:gd name="adj" fmla="val 100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EEEE563-CCC8-4456-983A-F29BDC96C826}"/>
              </a:ext>
            </a:extLst>
          </p:cNvPr>
          <p:cNvSpPr txBox="1"/>
          <p:nvPr/>
        </p:nvSpPr>
        <p:spPr>
          <a:xfrm>
            <a:off x="6958848" y="118347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9C9AEBD-F575-4824-9E84-6A434F232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653" y="858520"/>
            <a:ext cx="4042253" cy="4042253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E79B668-9849-45D8-95C9-8DE7DFE34804}"/>
              </a:ext>
            </a:extLst>
          </p:cNvPr>
          <p:cNvSpPr/>
          <p:nvPr/>
        </p:nvSpPr>
        <p:spPr>
          <a:xfrm>
            <a:off x="1727404" y="5222365"/>
            <a:ext cx="342875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609585"/>
            <a:r>
              <a:rPr lang="zh-CN" altLang="en-US" b="1" dirty="0">
                <a:cs typeface="+mn-ea"/>
                <a:sym typeface="+mn-lt"/>
              </a:rPr>
              <a:t>将浓度场离散化</a:t>
            </a:r>
            <a:endParaRPr lang="en-US" altLang="zh-CN" b="1" dirty="0">
              <a:cs typeface="+mn-ea"/>
              <a:sym typeface="+mn-lt"/>
            </a:endParaRPr>
          </a:p>
          <a:p>
            <a:pPr algn="ctr" defTabSz="609585"/>
            <a:r>
              <a:rPr lang="zh-CN" altLang="en-US" b="1" dirty="0">
                <a:cs typeface="+mn-ea"/>
                <a:sym typeface="+mn-lt"/>
              </a:rPr>
              <a:t>化微分为差分</a:t>
            </a:r>
            <a:endParaRPr lang="en-US" altLang="zh-CN" b="1" dirty="0">
              <a:cs typeface="+mn-ea"/>
              <a:sym typeface="+mn-lt"/>
            </a:endParaRPr>
          </a:p>
          <a:p>
            <a:pPr algn="ctr" defTabSz="609585"/>
            <a:r>
              <a:rPr lang="zh-CN" altLang="en-US" b="1" dirty="0">
                <a:cs typeface="+mn-ea"/>
                <a:sym typeface="+mn-lt"/>
              </a:rPr>
              <a:t>精细划分后可以满足连续的精度</a:t>
            </a:r>
            <a:endParaRPr lang="en-US" altLang="zh-CN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344988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33967" y="72038"/>
            <a:ext cx="3424766" cy="461434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</a:t>
            </a:r>
            <a:r>
              <a:rPr lang="en-US" altLang="zh-CN" b="1" dirty="0">
                <a:cs typeface="+mn-ea"/>
                <a:sym typeface="+mn-lt"/>
              </a:rPr>
              <a:t>Three </a:t>
            </a:r>
            <a:r>
              <a:rPr lang="zh-CN" altLang="en-US" b="1" dirty="0">
                <a:cs typeface="+mn-ea"/>
                <a:sym typeface="+mn-lt"/>
              </a:rPr>
              <a:t>实现方法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7" name="等腰三角形 76">
            <a:extLst>
              <a:ext uri="{FF2B5EF4-FFF2-40B4-BE49-F238E27FC236}">
                <a16:creationId xmlns:a16="http://schemas.microsoft.com/office/drawing/2014/main" id="{F0D28EFF-B72A-4BE8-8007-82AC2AAFC517}"/>
              </a:ext>
            </a:extLst>
          </p:cNvPr>
          <p:cNvSpPr/>
          <p:nvPr/>
        </p:nvSpPr>
        <p:spPr>
          <a:xfrm>
            <a:off x="6225114" y="2624512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3E7C3E0-A0C5-43E3-A822-153B9D1BFA19}"/>
              </a:ext>
            </a:extLst>
          </p:cNvPr>
          <p:cNvSpPr/>
          <p:nvPr/>
        </p:nvSpPr>
        <p:spPr>
          <a:xfrm>
            <a:off x="6377514" y="858520"/>
            <a:ext cx="5100310" cy="56032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9" name="等腰三角形 78">
            <a:extLst>
              <a:ext uri="{FF2B5EF4-FFF2-40B4-BE49-F238E27FC236}">
                <a16:creationId xmlns:a16="http://schemas.microsoft.com/office/drawing/2014/main" id="{51473A77-4C8B-4F95-87BF-6940BC2596DB}"/>
              </a:ext>
            </a:extLst>
          </p:cNvPr>
          <p:cNvSpPr/>
          <p:nvPr/>
        </p:nvSpPr>
        <p:spPr>
          <a:xfrm>
            <a:off x="8155970" y="675614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844D163-14DA-435B-BF3D-F4700A94A879}"/>
              </a:ext>
            </a:extLst>
          </p:cNvPr>
          <p:cNvSpPr/>
          <p:nvPr/>
        </p:nvSpPr>
        <p:spPr>
          <a:xfrm>
            <a:off x="8306895" y="126521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流体方法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71F1A8E-9F8C-4B4F-99EE-914EE8979F08}"/>
              </a:ext>
            </a:extLst>
          </p:cNvPr>
          <p:cNvSpPr/>
          <p:nvPr/>
        </p:nvSpPr>
        <p:spPr>
          <a:xfrm>
            <a:off x="7343890" y="1605436"/>
            <a:ext cx="3930752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</a:t>
            </a: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 …</a:t>
            </a: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初始化速度场、浓度场、温度场等各个离散的场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设置烟源位置等各个参数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 …</a:t>
            </a: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 …</a:t>
            </a: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绘制了整个浓度场，更符合物理规律，更真实</a:t>
            </a:r>
            <a:endParaRPr lang="en-US" altLang="zh-CN" sz="12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rgbClr val="E1D1CF"/>
                </a:solidFill>
                <a:cs typeface="+mn-ea"/>
                <a:sym typeface="+mn-lt"/>
              </a:rPr>
              <a:t>计算复杂，需要使用大量的差分等计算，时间代价很大，不可实时绘制</a:t>
            </a:r>
            <a:endParaRPr lang="en-US" altLang="zh-CN" sz="1200" dirty="0">
              <a:solidFill>
                <a:srgbClr val="E1D1CF"/>
              </a:solidFill>
              <a:cs typeface="+mn-ea"/>
              <a:sym typeface="+mn-lt"/>
            </a:endParaRPr>
          </a:p>
        </p:txBody>
      </p:sp>
      <p:sp>
        <p:nvSpPr>
          <p:cNvPr id="83" name="梯形 82">
            <a:extLst>
              <a:ext uri="{FF2B5EF4-FFF2-40B4-BE49-F238E27FC236}">
                <a16:creationId xmlns:a16="http://schemas.microsoft.com/office/drawing/2014/main" id="{7F78FDD3-4F8F-4337-9DDB-55272DC7E247}"/>
              </a:ext>
            </a:extLst>
          </p:cNvPr>
          <p:cNvSpPr/>
          <p:nvPr/>
        </p:nvSpPr>
        <p:spPr>
          <a:xfrm rot="18877615">
            <a:off x="5504780" y="1054422"/>
            <a:ext cx="2990172" cy="796684"/>
          </a:xfrm>
          <a:prstGeom prst="trapezoid">
            <a:avLst>
              <a:gd name="adj" fmla="val 100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EEEE563-CCC8-4456-983A-F29BDC96C826}"/>
              </a:ext>
            </a:extLst>
          </p:cNvPr>
          <p:cNvSpPr txBox="1"/>
          <p:nvPr/>
        </p:nvSpPr>
        <p:spPr>
          <a:xfrm>
            <a:off x="6958848" y="118347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E4B53C-C7A7-4EBF-A3A5-877EB4AB3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171" y="2876803"/>
            <a:ext cx="17335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08440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33967" y="72038"/>
            <a:ext cx="3424766" cy="461434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</a:t>
            </a:r>
            <a:r>
              <a:rPr lang="en-US" altLang="zh-CN" b="1" dirty="0">
                <a:cs typeface="+mn-ea"/>
                <a:sym typeface="+mn-lt"/>
              </a:rPr>
              <a:t>Three </a:t>
            </a:r>
            <a:r>
              <a:rPr lang="zh-CN" altLang="en-US" b="1" dirty="0">
                <a:cs typeface="+mn-ea"/>
                <a:sym typeface="+mn-lt"/>
              </a:rPr>
              <a:t>实现方法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7" name="等腰三角形 76">
            <a:extLst>
              <a:ext uri="{FF2B5EF4-FFF2-40B4-BE49-F238E27FC236}">
                <a16:creationId xmlns:a16="http://schemas.microsoft.com/office/drawing/2014/main" id="{F0D28EFF-B72A-4BE8-8007-82AC2AAFC517}"/>
              </a:ext>
            </a:extLst>
          </p:cNvPr>
          <p:cNvSpPr/>
          <p:nvPr/>
        </p:nvSpPr>
        <p:spPr>
          <a:xfrm>
            <a:off x="6225114" y="2624512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3E7C3E0-A0C5-43E3-A822-153B9D1BFA19}"/>
              </a:ext>
            </a:extLst>
          </p:cNvPr>
          <p:cNvSpPr/>
          <p:nvPr/>
        </p:nvSpPr>
        <p:spPr>
          <a:xfrm>
            <a:off x="6377514" y="858520"/>
            <a:ext cx="5100310" cy="56032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9" name="等腰三角形 78">
            <a:extLst>
              <a:ext uri="{FF2B5EF4-FFF2-40B4-BE49-F238E27FC236}">
                <a16:creationId xmlns:a16="http://schemas.microsoft.com/office/drawing/2014/main" id="{51473A77-4C8B-4F95-87BF-6940BC2596DB}"/>
              </a:ext>
            </a:extLst>
          </p:cNvPr>
          <p:cNvSpPr/>
          <p:nvPr/>
        </p:nvSpPr>
        <p:spPr>
          <a:xfrm>
            <a:off x="8155970" y="675614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844D163-14DA-435B-BF3D-F4700A94A879}"/>
              </a:ext>
            </a:extLst>
          </p:cNvPr>
          <p:cNvSpPr/>
          <p:nvPr/>
        </p:nvSpPr>
        <p:spPr>
          <a:xfrm>
            <a:off x="8306895" y="126521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流体方法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71F1A8E-9F8C-4B4F-99EE-914EE8979F08}"/>
              </a:ext>
            </a:extLst>
          </p:cNvPr>
          <p:cNvSpPr/>
          <p:nvPr/>
        </p:nvSpPr>
        <p:spPr>
          <a:xfrm>
            <a:off x="7343890" y="1605436"/>
            <a:ext cx="3930752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</a:t>
            </a: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 …</a:t>
            </a: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初始化速度场、浓度场、温度场等各个离散的场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设置烟源位置等各个参数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 …</a:t>
            </a: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 …</a:t>
            </a: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绘制了整个浓度场，更符合物理规律，更真实</a:t>
            </a:r>
            <a:endParaRPr lang="en-US" altLang="zh-CN" sz="12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rgbClr val="E1D1CF"/>
                </a:solidFill>
                <a:cs typeface="+mn-ea"/>
                <a:sym typeface="+mn-lt"/>
              </a:rPr>
              <a:t>计算复杂，需要使用大量的差分等计算，时间代价很大，不可实时绘制</a:t>
            </a:r>
            <a:endParaRPr lang="en-US" altLang="zh-CN" sz="1200" dirty="0">
              <a:solidFill>
                <a:srgbClr val="E1D1CF"/>
              </a:solidFill>
              <a:cs typeface="+mn-ea"/>
              <a:sym typeface="+mn-lt"/>
            </a:endParaRPr>
          </a:p>
        </p:txBody>
      </p:sp>
      <p:sp>
        <p:nvSpPr>
          <p:cNvPr id="83" name="梯形 82">
            <a:extLst>
              <a:ext uri="{FF2B5EF4-FFF2-40B4-BE49-F238E27FC236}">
                <a16:creationId xmlns:a16="http://schemas.microsoft.com/office/drawing/2014/main" id="{7F78FDD3-4F8F-4337-9DDB-55272DC7E247}"/>
              </a:ext>
            </a:extLst>
          </p:cNvPr>
          <p:cNvSpPr/>
          <p:nvPr/>
        </p:nvSpPr>
        <p:spPr>
          <a:xfrm rot="18877615">
            <a:off x="5504780" y="1054422"/>
            <a:ext cx="2990172" cy="796684"/>
          </a:xfrm>
          <a:prstGeom prst="trapezoid">
            <a:avLst>
              <a:gd name="adj" fmla="val 100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EEEE563-CCC8-4456-983A-F29BDC96C826}"/>
              </a:ext>
            </a:extLst>
          </p:cNvPr>
          <p:cNvSpPr txBox="1"/>
          <p:nvPr/>
        </p:nvSpPr>
        <p:spPr>
          <a:xfrm>
            <a:off x="6958848" y="118347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E4B53C-C7A7-4EBF-A3A5-877EB4AB3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171" y="2876803"/>
            <a:ext cx="17335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07988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33967" y="72038"/>
            <a:ext cx="3424766" cy="461434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</a:t>
            </a:r>
            <a:r>
              <a:rPr lang="en-US" altLang="zh-CN" b="1" dirty="0">
                <a:cs typeface="+mn-ea"/>
                <a:sym typeface="+mn-lt"/>
              </a:rPr>
              <a:t>Three </a:t>
            </a:r>
            <a:r>
              <a:rPr lang="zh-CN" altLang="en-US" b="1" dirty="0">
                <a:cs typeface="+mn-ea"/>
                <a:sym typeface="+mn-lt"/>
              </a:rPr>
              <a:t>实现方法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7" name="等腰三角形 76">
            <a:extLst>
              <a:ext uri="{FF2B5EF4-FFF2-40B4-BE49-F238E27FC236}">
                <a16:creationId xmlns:a16="http://schemas.microsoft.com/office/drawing/2014/main" id="{F0D28EFF-B72A-4BE8-8007-82AC2AAFC517}"/>
              </a:ext>
            </a:extLst>
          </p:cNvPr>
          <p:cNvSpPr/>
          <p:nvPr/>
        </p:nvSpPr>
        <p:spPr>
          <a:xfrm>
            <a:off x="6225114" y="2624512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3E7C3E0-A0C5-43E3-A822-153B9D1BFA19}"/>
              </a:ext>
            </a:extLst>
          </p:cNvPr>
          <p:cNvSpPr/>
          <p:nvPr/>
        </p:nvSpPr>
        <p:spPr>
          <a:xfrm>
            <a:off x="6377514" y="858520"/>
            <a:ext cx="5100310" cy="56032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9" name="等腰三角形 78">
            <a:extLst>
              <a:ext uri="{FF2B5EF4-FFF2-40B4-BE49-F238E27FC236}">
                <a16:creationId xmlns:a16="http://schemas.microsoft.com/office/drawing/2014/main" id="{51473A77-4C8B-4F95-87BF-6940BC2596DB}"/>
              </a:ext>
            </a:extLst>
          </p:cNvPr>
          <p:cNvSpPr/>
          <p:nvPr/>
        </p:nvSpPr>
        <p:spPr>
          <a:xfrm>
            <a:off x="8155970" y="675614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844D163-14DA-435B-BF3D-F4700A94A879}"/>
              </a:ext>
            </a:extLst>
          </p:cNvPr>
          <p:cNvSpPr/>
          <p:nvPr/>
        </p:nvSpPr>
        <p:spPr>
          <a:xfrm>
            <a:off x="8306895" y="126521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流体方法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71F1A8E-9F8C-4B4F-99EE-914EE8979F08}"/>
              </a:ext>
            </a:extLst>
          </p:cNvPr>
          <p:cNvSpPr/>
          <p:nvPr/>
        </p:nvSpPr>
        <p:spPr>
          <a:xfrm>
            <a:off x="7343890" y="1605436"/>
            <a:ext cx="3930752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</a:t>
            </a: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 …</a:t>
            </a: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迭代：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    更新速度场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更新浓度场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更新温度场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 …</a:t>
            </a: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 …</a:t>
            </a: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绘制了整个浓度场，更符合物理规律，更真实</a:t>
            </a:r>
            <a:endParaRPr lang="en-US" altLang="zh-CN" sz="12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rgbClr val="E1D1CF"/>
                </a:solidFill>
                <a:cs typeface="+mn-ea"/>
                <a:sym typeface="+mn-lt"/>
              </a:rPr>
              <a:t>计算复杂，需要使用大量的差分等计算，时间代价很大，不可实时绘制</a:t>
            </a:r>
            <a:endParaRPr lang="en-US" altLang="zh-CN" sz="1200" dirty="0">
              <a:solidFill>
                <a:srgbClr val="E1D1CF"/>
              </a:solidFill>
              <a:cs typeface="+mn-ea"/>
              <a:sym typeface="+mn-lt"/>
            </a:endParaRPr>
          </a:p>
        </p:txBody>
      </p:sp>
      <p:sp>
        <p:nvSpPr>
          <p:cNvPr id="83" name="梯形 82">
            <a:extLst>
              <a:ext uri="{FF2B5EF4-FFF2-40B4-BE49-F238E27FC236}">
                <a16:creationId xmlns:a16="http://schemas.microsoft.com/office/drawing/2014/main" id="{7F78FDD3-4F8F-4337-9DDB-55272DC7E247}"/>
              </a:ext>
            </a:extLst>
          </p:cNvPr>
          <p:cNvSpPr/>
          <p:nvPr/>
        </p:nvSpPr>
        <p:spPr>
          <a:xfrm rot="18877615">
            <a:off x="5504780" y="1054422"/>
            <a:ext cx="2990172" cy="796684"/>
          </a:xfrm>
          <a:prstGeom prst="trapezoid">
            <a:avLst>
              <a:gd name="adj" fmla="val 100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EEEE563-CCC8-4456-983A-F29BDC96C826}"/>
              </a:ext>
            </a:extLst>
          </p:cNvPr>
          <p:cNvSpPr txBox="1"/>
          <p:nvPr/>
        </p:nvSpPr>
        <p:spPr>
          <a:xfrm>
            <a:off x="6958848" y="118347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60DB6E4-7C60-4DCC-8889-7928A76DA213}"/>
              </a:ext>
            </a:extLst>
          </p:cNvPr>
          <p:cNvSpPr/>
          <p:nvPr/>
        </p:nvSpPr>
        <p:spPr>
          <a:xfrm>
            <a:off x="833967" y="835072"/>
            <a:ext cx="113908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609585"/>
            <a:r>
              <a:rPr lang="zh-CN" altLang="en-US" b="1" dirty="0">
                <a:cs typeface="+mn-ea"/>
                <a:sym typeface="+mn-lt"/>
              </a:rPr>
              <a:t>添加外力</a:t>
            </a:r>
            <a:endParaRPr lang="en-US" altLang="zh-CN" b="1" dirty="0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B25BF9-2669-4DA9-B7DE-8A19ED63B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67" y="1354269"/>
            <a:ext cx="1981200" cy="3524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25BC08-2FA9-4F7D-B1CB-F75109646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11" y="2366753"/>
            <a:ext cx="2019300" cy="31432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001795E-E683-45A3-A89B-6F227E16796B}"/>
              </a:ext>
            </a:extLst>
          </p:cNvPr>
          <p:cNvSpPr/>
          <p:nvPr/>
        </p:nvSpPr>
        <p:spPr>
          <a:xfrm>
            <a:off x="838111" y="1849757"/>
            <a:ext cx="113908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609585"/>
            <a:r>
              <a:rPr lang="zh-CN" altLang="en-US" b="1" dirty="0">
                <a:cs typeface="+mn-ea"/>
                <a:sym typeface="+mn-lt"/>
              </a:rPr>
              <a:t>传输</a:t>
            </a:r>
            <a:endParaRPr lang="en-US" altLang="zh-CN" b="1" dirty="0"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D4C7F6D-D069-41F5-A5C7-72E49E9EF027}"/>
              </a:ext>
            </a:extLst>
          </p:cNvPr>
          <p:cNvSpPr/>
          <p:nvPr/>
        </p:nvSpPr>
        <p:spPr>
          <a:xfrm>
            <a:off x="838111" y="2828742"/>
            <a:ext cx="113908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609585"/>
            <a:r>
              <a:rPr lang="zh-CN" altLang="en-US" b="1" dirty="0">
                <a:cs typeface="+mn-ea"/>
                <a:sym typeface="+mn-lt"/>
              </a:rPr>
              <a:t>扩散</a:t>
            </a:r>
            <a:endParaRPr lang="en-US" altLang="zh-CN" b="1" dirty="0"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16C1FF-28A4-4337-8E3D-E70F1097E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967" y="3336290"/>
            <a:ext cx="2695575" cy="323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B92108-C9F2-42CF-AEFB-1D2D49F86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967" y="4331920"/>
            <a:ext cx="1657350" cy="66675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C46F6E4-74A9-444A-9F91-81E49A6BEEE9}"/>
              </a:ext>
            </a:extLst>
          </p:cNvPr>
          <p:cNvSpPr/>
          <p:nvPr/>
        </p:nvSpPr>
        <p:spPr>
          <a:xfrm>
            <a:off x="838111" y="3811364"/>
            <a:ext cx="113908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609585"/>
            <a:r>
              <a:rPr lang="zh-CN" altLang="en-US" b="1" dirty="0">
                <a:cs typeface="+mn-ea"/>
                <a:sym typeface="+mn-lt"/>
              </a:rPr>
              <a:t>涡流</a:t>
            </a:r>
            <a:endParaRPr lang="en-US" altLang="zh-CN" b="1" dirty="0"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78D9974-9C81-4C66-952C-EFAAD9867D48}"/>
              </a:ext>
            </a:extLst>
          </p:cNvPr>
          <p:cNvSpPr/>
          <p:nvPr/>
        </p:nvSpPr>
        <p:spPr>
          <a:xfrm rot="5400000">
            <a:off x="4890291" y="1204560"/>
            <a:ext cx="1139086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609585"/>
            <a:r>
              <a:rPr lang="zh-CN" altLang="en-US" sz="2000" b="1" dirty="0">
                <a:cs typeface="+mn-ea"/>
                <a:sym typeface="+mn-lt"/>
              </a:rPr>
              <a:t>速度场</a:t>
            </a:r>
            <a:endParaRPr lang="en-US" altLang="zh-CN" sz="20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402656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椭圆 1023"/>
          <p:cNvSpPr/>
          <p:nvPr/>
        </p:nvSpPr>
        <p:spPr>
          <a:xfrm>
            <a:off x="6743053" y="1656429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5" name="椭圆 644"/>
          <p:cNvSpPr/>
          <p:nvPr/>
        </p:nvSpPr>
        <p:spPr>
          <a:xfrm>
            <a:off x="6743053" y="2349602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646" name="椭圆 645"/>
          <p:cNvSpPr/>
          <p:nvPr/>
        </p:nvSpPr>
        <p:spPr>
          <a:xfrm>
            <a:off x="6743053" y="3042775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7" name="椭圆 646"/>
          <p:cNvSpPr/>
          <p:nvPr/>
        </p:nvSpPr>
        <p:spPr>
          <a:xfrm>
            <a:off x="6743053" y="3735948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8" name="椭圆 647"/>
          <p:cNvSpPr/>
          <p:nvPr/>
        </p:nvSpPr>
        <p:spPr>
          <a:xfrm>
            <a:off x="6743053" y="4429121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52" name="椭圆 651"/>
          <p:cNvSpPr/>
          <p:nvPr/>
        </p:nvSpPr>
        <p:spPr>
          <a:xfrm>
            <a:off x="6732893" y="4968240"/>
            <a:ext cx="221914" cy="548639"/>
          </a:xfrm>
          <a:prstGeom prst="ellipse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25" name="矩形 1024"/>
          <p:cNvSpPr/>
          <p:nvPr/>
        </p:nvSpPr>
        <p:spPr>
          <a:xfrm>
            <a:off x="7247378" y="1577640"/>
            <a:ext cx="18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Part 1  </a:t>
            </a:r>
            <a:r>
              <a:rPr lang="zh-CN" altLang="en-US" dirty="0">
                <a:cs typeface="+mn-ea"/>
                <a:sym typeface="+mn-lt"/>
              </a:rPr>
              <a:t>问题描述</a:t>
            </a:r>
          </a:p>
        </p:txBody>
      </p:sp>
      <p:sp>
        <p:nvSpPr>
          <p:cNvPr id="655" name="矩形 654"/>
          <p:cNvSpPr/>
          <p:nvPr/>
        </p:nvSpPr>
        <p:spPr>
          <a:xfrm>
            <a:off x="7247378" y="2271527"/>
            <a:ext cx="18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Part 2  </a:t>
            </a:r>
            <a:r>
              <a:rPr lang="zh-CN" altLang="en-US" dirty="0">
                <a:cs typeface="+mn-ea"/>
                <a:sym typeface="+mn-lt"/>
              </a:rPr>
              <a:t>两大流派</a:t>
            </a:r>
          </a:p>
        </p:txBody>
      </p:sp>
      <p:sp>
        <p:nvSpPr>
          <p:cNvPr id="656" name="矩形 655"/>
          <p:cNvSpPr/>
          <p:nvPr/>
        </p:nvSpPr>
        <p:spPr>
          <a:xfrm>
            <a:off x="7247378" y="2965414"/>
            <a:ext cx="18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Part 3  </a:t>
            </a:r>
            <a:r>
              <a:rPr lang="zh-CN" altLang="en-US" dirty="0">
                <a:cs typeface="+mn-ea"/>
                <a:sym typeface="+mn-lt"/>
              </a:rPr>
              <a:t>实现方法</a:t>
            </a:r>
          </a:p>
        </p:txBody>
      </p:sp>
      <p:sp>
        <p:nvSpPr>
          <p:cNvPr id="657" name="矩形 656"/>
          <p:cNvSpPr/>
          <p:nvPr/>
        </p:nvSpPr>
        <p:spPr>
          <a:xfrm>
            <a:off x="7247378" y="3659301"/>
            <a:ext cx="18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Part 4  </a:t>
            </a:r>
            <a:r>
              <a:rPr lang="zh-CN" altLang="en-US" dirty="0">
                <a:cs typeface="+mn-ea"/>
                <a:sym typeface="+mn-lt"/>
              </a:rPr>
              <a:t>实验结果</a:t>
            </a:r>
          </a:p>
        </p:txBody>
      </p:sp>
      <p:sp>
        <p:nvSpPr>
          <p:cNvPr id="659" name="矩形 658"/>
          <p:cNvSpPr/>
          <p:nvPr/>
        </p:nvSpPr>
        <p:spPr>
          <a:xfrm>
            <a:off x="7247378" y="4353188"/>
            <a:ext cx="18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Part 5  </a:t>
            </a:r>
            <a:r>
              <a:rPr lang="zh-CN" altLang="en-US" dirty="0">
                <a:cs typeface="+mn-ea"/>
                <a:sym typeface="+mn-lt"/>
              </a:rPr>
              <a:t>参考文献</a:t>
            </a:r>
          </a:p>
        </p:txBody>
      </p:sp>
      <p:sp>
        <p:nvSpPr>
          <p:cNvPr id="1029" name="文本占位符 10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algn="ctr" defTabSz="914377">
              <a:lnSpc>
                <a:spcPct val="100000"/>
              </a:lnSpc>
              <a:spcBef>
                <a:spcPts val="0"/>
              </a:spcBef>
            </a:pPr>
            <a:r>
              <a:rPr lang="zh-CN" altLang="en-US" sz="4800" b="1" dirty="0"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solidFill>
                  <a:srgbClr val="FFFFFF"/>
                </a:solidFill>
                <a:cs typeface="+mn-ea"/>
                <a:sym typeface="+mn-lt"/>
              </a:rPr>
              <a:t>目录</a:t>
            </a:r>
            <a:endParaRPr lang="en-US" altLang="zh-CN" sz="4800" b="1" dirty="0"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solidFill>
                <a:srgbClr val="FFFFFF"/>
              </a:solidFill>
              <a:cs typeface="+mn-ea"/>
              <a:sym typeface="+mn-lt"/>
            </a:endParaRPr>
          </a:p>
          <a:p>
            <a:pPr lvl="0" algn="ctr" defTabSz="914377"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1" dirty="0">
                <a:ln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solidFill>
                  <a:srgbClr val="FFFFFF"/>
                </a:solidFill>
                <a:cs typeface="+mn-ea"/>
                <a:sym typeface="+mn-lt"/>
              </a:rPr>
              <a:t>Content</a:t>
            </a:r>
            <a:endParaRPr lang="zh-CN" altLang="en-US" sz="2400" b="1" dirty="0">
              <a:ln>
                <a:solidFill>
                  <a:srgbClr val="000000">
                    <a:lumMod val="50000"/>
                    <a:lumOff val="50000"/>
                  </a:srgbClr>
                </a:solidFill>
              </a:ln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6776302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33967" y="72038"/>
            <a:ext cx="3424766" cy="461434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</a:t>
            </a:r>
            <a:r>
              <a:rPr lang="en-US" altLang="zh-CN" b="1" dirty="0">
                <a:cs typeface="+mn-ea"/>
                <a:sym typeface="+mn-lt"/>
              </a:rPr>
              <a:t>Three </a:t>
            </a:r>
            <a:r>
              <a:rPr lang="zh-CN" altLang="en-US" b="1" dirty="0">
                <a:cs typeface="+mn-ea"/>
                <a:sym typeface="+mn-lt"/>
              </a:rPr>
              <a:t>实现方法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7" name="等腰三角形 76">
            <a:extLst>
              <a:ext uri="{FF2B5EF4-FFF2-40B4-BE49-F238E27FC236}">
                <a16:creationId xmlns:a16="http://schemas.microsoft.com/office/drawing/2014/main" id="{F0D28EFF-B72A-4BE8-8007-82AC2AAFC517}"/>
              </a:ext>
            </a:extLst>
          </p:cNvPr>
          <p:cNvSpPr/>
          <p:nvPr/>
        </p:nvSpPr>
        <p:spPr>
          <a:xfrm>
            <a:off x="6225114" y="2624512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3E7C3E0-A0C5-43E3-A822-153B9D1BFA19}"/>
              </a:ext>
            </a:extLst>
          </p:cNvPr>
          <p:cNvSpPr/>
          <p:nvPr/>
        </p:nvSpPr>
        <p:spPr>
          <a:xfrm>
            <a:off x="6377514" y="858520"/>
            <a:ext cx="5100310" cy="56032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9" name="等腰三角形 78">
            <a:extLst>
              <a:ext uri="{FF2B5EF4-FFF2-40B4-BE49-F238E27FC236}">
                <a16:creationId xmlns:a16="http://schemas.microsoft.com/office/drawing/2014/main" id="{51473A77-4C8B-4F95-87BF-6940BC2596DB}"/>
              </a:ext>
            </a:extLst>
          </p:cNvPr>
          <p:cNvSpPr/>
          <p:nvPr/>
        </p:nvSpPr>
        <p:spPr>
          <a:xfrm>
            <a:off x="8155970" y="675614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844D163-14DA-435B-BF3D-F4700A94A879}"/>
              </a:ext>
            </a:extLst>
          </p:cNvPr>
          <p:cNvSpPr/>
          <p:nvPr/>
        </p:nvSpPr>
        <p:spPr>
          <a:xfrm>
            <a:off x="8306895" y="126521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流体方法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71F1A8E-9F8C-4B4F-99EE-914EE8979F08}"/>
              </a:ext>
            </a:extLst>
          </p:cNvPr>
          <p:cNvSpPr/>
          <p:nvPr/>
        </p:nvSpPr>
        <p:spPr>
          <a:xfrm>
            <a:off x="7343890" y="1605436"/>
            <a:ext cx="3930752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</a:t>
            </a: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 …</a:t>
            </a: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迭代：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    更新速度场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更新浓度场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更新温度场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 …</a:t>
            </a: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 …</a:t>
            </a: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绘制了整个浓度场，更符合物理规律，更真实</a:t>
            </a:r>
            <a:endParaRPr lang="en-US" altLang="zh-CN" sz="12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rgbClr val="E1D1CF"/>
                </a:solidFill>
                <a:cs typeface="+mn-ea"/>
                <a:sym typeface="+mn-lt"/>
              </a:rPr>
              <a:t>计算复杂，需要使用大量的差分等计算，时间代价很大，不可实时绘制</a:t>
            </a:r>
            <a:endParaRPr lang="en-US" altLang="zh-CN" sz="1200" dirty="0">
              <a:solidFill>
                <a:srgbClr val="E1D1CF"/>
              </a:solidFill>
              <a:cs typeface="+mn-ea"/>
              <a:sym typeface="+mn-lt"/>
            </a:endParaRPr>
          </a:p>
        </p:txBody>
      </p:sp>
      <p:sp>
        <p:nvSpPr>
          <p:cNvPr id="83" name="梯形 82">
            <a:extLst>
              <a:ext uri="{FF2B5EF4-FFF2-40B4-BE49-F238E27FC236}">
                <a16:creationId xmlns:a16="http://schemas.microsoft.com/office/drawing/2014/main" id="{7F78FDD3-4F8F-4337-9DDB-55272DC7E247}"/>
              </a:ext>
            </a:extLst>
          </p:cNvPr>
          <p:cNvSpPr/>
          <p:nvPr/>
        </p:nvSpPr>
        <p:spPr>
          <a:xfrm rot="18877615">
            <a:off x="5504780" y="1054422"/>
            <a:ext cx="2990172" cy="796684"/>
          </a:xfrm>
          <a:prstGeom prst="trapezoid">
            <a:avLst>
              <a:gd name="adj" fmla="val 100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EEEE563-CCC8-4456-983A-F29BDC96C826}"/>
              </a:ext>
            </a:extLst>
          </p:cNvPr>
          <p:cNvSpPr txBox="1"/>
          <p:nvPr/>
        </p:nvSpPr>
        <p:spPr>
          <a:xfrm>
            <a:off x="6958848" y="118347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32029BC-83EB-4957-BEF9-9B24B85E19DA}"/>
              </a:ext>
            </a:extLst>
          </p:cNvPr>
          <p:cNvSpPr/>
          <p:nvPr/>
        </p:nvSpPr>
        <p:spPr>
          <a:xfrm>
            <a:off x="833967" y="835072"/>
            <a:ext cx="113908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609585"/>
            <a:r>
              <a:rPr lang="zh-CN" altLang="en-US" b="1" dirty="0">
                <a:cs typeface="+mn-ea"/>
                <a:sym typeface="+mn-lt"/>
              </a:rPr>
              <a:t>补充粒子</a:t>
            </a:r>
            <a:endParaRPr lang="en-US" altLang="zh-CN" b="1" dirty="0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55AFAF-4D3C-40E5-9DB7-C008CC8E0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67" y="1386361"/>
            <a:ext cx="2495550" cy="219075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63FB49C7-5F09-4A81-BDE7-7A2369482804}"/>
              </a:ext>
            </a:extLst>
          </p:cNvPr>
          <p:cNvSpPr/>
          <p:nvPr/>
        </p:nvSpPr>
        <p:spPr>
          <a:xfrm>
            <a:off x="832669" y="1787393"/>
            <a:ext cx="113908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609585"/>
            <a:r>
              <a:rPr lang="zh-CN" altLang="en-US" b="1" dirty="0">
                <a:cs typeface="+mn-ea"/>
                <a:sym typeface="+mn-lt"/>
              </a:rPr>
              <a:t>扩散</a:t>
            </a:r>
            <a:endParaRPr lang="en-US" altLang="zh-CN" b="1" dirty="0"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2781033-4B66-43C6-A5C1-172C3BCA1D7D}"/>
              </a:ext>
            </a:extLst>
          </p:cNvPr>
          <p:cNvSpPr/>
          <p:nvPr/>
        </p:nvSpPr>
        <p:spPr>
          <a:xfrm>
            <a:off x="803226" y="3699640"/>
            <a:ext cx="113908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609585"/>
            <a:r>
              <a:rPr lang="zh-CN" altLang="en-US" b="1" dirty="0">
                <a:cs typeface="+mn-ea"/>
                <a:sym typeface="+mn-lt"/>
              </a:rPr>
              <a:t>传输</a:t>
            </a:r>
            <a:endParaRPr lang="en-US" altLang="zh-CN" b="1" dirty="0"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BD5E865-1955-4DAC-9405-97A6B8F35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27" y="4250929"/>
            <a:ext cx="1933575" cy="276225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1AD51818-E793-4B53-8FDD-ACAC0C3198D1}"/>
              </a:ext>
            </a:extLst>
          </p:cNvPr>
          <p:cNvSpPr/>
          <p:nvPr/>
        </p:nvSpPr>
        <p:spPr>
          <a:xfrm rot="5400000">
            <a:off x="4890291" y="1204560"/>
            <a:ext cx="1139086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609585"/>
            <a:r>
              <a:rPr lang="zh-CN" altLang="en-US" sz="2000" b="1" dirty="0">
                <a:cs typeface="+mn-ea"/>
                <a:sym typeface="+mn-lt"/>
              </a:rPr>
              <a:t>浓度场</a:t>
            </a:r>
            <a:endParaRPr lang="en-US" altLang="zh-CN" sz="2000" b="1" dirty="0"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9DEB047-1CAB-4E14-A847-76E815644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25" y="2338682"/>
            <a:ext cx="5088275" cy="117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81038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33967" y="72038"/>
            <a:ext cx="3424766" cy="461434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</a:t>
            </a:r>
            <a:r>
              <a:rPr lang="en-US" altLang="zh-CN" b="1" dirty="0">
                <a:cs typeface="+mn-ea"/>
                <a:sym typeface="+mn-lt"/>
              </a:rPr>
              <a:t>Three </a:t>
            </a:r>
            <a:r>
              <a:rPr lang="zh-CN" altLang="en-US" b="1" dirty="0">
                <a:cs typeface="+mn-ea"/>
                <a:sym typeface="+mn-lt"/>
              </a:rPr>
              <a:t>实现方法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7" name="等腰三角形 76">
            <a:extLst>
              <a:ext uri="{FF2B5EF4-FFF2-40B4-BE49-F238E27FC236}">
                <a16:creationId xmlns:a16="http://schemas.microsoft.com/office/drawing/2014/main" id="{F0D28EFF-B72A-4BE8-8007-82AC2AAFC517}"/>
              </a:ext>
            </a:extLst>
          </p:cNvPr>
          <p:cNvSpPr/>
          <p:nvPr/>
        </p:nvSpPr>
        <p:spPr>
          <a:xfrm>
            <a:off x="6225114" y="2624512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3E7C3E0-A0C5-43E3-A822-153B9D1BFA19}"/>
              </a:ext>
            </a:extLst>
          </p:cNvPr>
          <p:cNvSpPr/>
          <p:nvPr/>
        </p:nvSpPr>
        <p:spPr>
          <a:xfrm>
            <a:off x="6377514" y="858520"/>
            <a:ext cx="5100310" cy="56032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9" name="等腰三角形 78">
            <a:extLst>
              <a:ext uri="{FF2B5EF4-FFF2-40B4-BE49-F238E27FC236}">
                <a16:creationId xmlns:a16="http://schemas.microsoft.com/office/drawing/2014/main" id="{51473A77-4C8B-4F95-87BF-6940BC2596DB}"/>
              </a:ext>
            </a:extLst>
          </p:cNvPr>
          <p:cNvSpPr/>
          <p:nvPr/>
        </p:nvSpPr>
        <p:spPr>
          <a:xfrm>
            <a:off x="8155970" y="675614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844D163-14DA-435B-BF3D-F4700A94A879}"/>
              </a:ext>
            </a:extLst>
          </p:cNvPr>
          <p:cNvSpPr/>
          <p:nvPr/>
        </p:nvSpPr>
        <p:spPr>
          <a:xfrm>
            <a:off x="8306895" y="126521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流体方法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71F1A8E-9F8C-4B4F-99EE-914EE8979F08}"/>
              </a:ext>
            </a:extLst>
          </p:cNvPr>
          <p:cNvSpPr/>
          <p:nvPr/>
        </p:nvSpPr>
        <p:spPr>
          <a:xfrm>
            <a:off x="7343890" y="1605436"/>
            <a:ext cx="3930752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</a:t>
            </a: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 …</a:t>
            </a: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迭代：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    更新速度场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更新浓度场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更新温度场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 …</a:t>
            </a: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 …</a:t>
            </a: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绘制了整个浓度场，更符合物理规律，更真实</a:t>
            </a:r>
            <a:endParaRPr lang="en-US" altLang="zh-CN" sz="12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rgbClr val="E1D1CF"/>
                </a:solidFill>
                <a:cs typeface="+mn-ea"/>
                <a:sym typeface="+mn-lt"/>
              </a:rPr>
              <a:t>计算复杂，需要使用大量的差分等计算，时间代价很大，不可实时绘制</a:t>
            </a:r>
            <a:endParaRPr lang="en-US" altLang="zh-CN" sz="1200" dirty="0">
              <a:solidFill>
                <a:srgbClr val="E1D1CF"/>
              </a:solidFill>
              <a:cs typeface="+mn-ea"/>
              <a:sym typeface="+mn-lt"/>
            </a:endParaRPr>
          </a:p>
        </p:txBody>
      </p:sp>
      <p:sp>
        <p:nvSpPr>
          <p:cNvPr id="83" name="梯形 82">
            <a:extLst>
              <a:ext uri="{FF2B5EF4-FFF2-40B4-BE49-F238E27FC236}">
                <a16:creationId xmlns:a16="http://schemas.microsoft.com/office/drawing/2014/main" id="{7F78FDD3-4F8F-4337-9DDB-55272DC7E247}"/>
              </a:ext>
            </a:extLst>
          </p:cNvPr>
          <p:cNvSpPr/>
          <p:nvPr/>
        </p:nvSpPr>
        <p:spPr>
          <a:xfrm rot="18877615">
            <a:off x="5504780" y="1054422"/>
            <a:ext cx="2990172" cy="796684"/>
          </a:xfrm>
          <a:prstGeom prst="trapezoid">
            <a:avLst>
              <a:gd name="adj" fmla="val 100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EEEE563-CCC8-4456-983A-F29BDC96C826}"/>
              </a:ext>
            </a:extLst>
          </p:cNvPr>
          <p:cNvSpPr txBox="1"/>
          <p:nvPr/>
        </p:nvSpPr>
        <p:spPr>
          <a:xfrm>
            <a:off x="6958848" y="118347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32029BC-83EB-4957-BEF9-9B24B85E19DA}"/>
              </a:ext>
            </a:extLst>
          </p:cNvPr>
          <p:cNvSpPr/>
          <p:nvPr/>
        </p:nvSpPr>
        <p:spPr>
          <a:xfrm>
            <a:off x="833966" y="835072"/>
            <a:ext cx="168794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609585"/>
            <a:r>
              <a:rPr lang="zh-CN" altLang="en-US" b="1" dirty="0">
                <a:cs typeface="+mn-ea"/>
                <a:sym typeface="+mn-lt"/>
              </a:rPr>
              <a:t>固定源头温度</a:t>
            </a:r>
            <a:endParaRPr lang="en-US" altLang="zh-CN" b="1" dirty="0"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3FB49C7-5F09-4A81-BDE7-7A2369482804}"/>
              </a:ext>
            </a:extLst>
          </p:cNvPr>
          <p:cNvSpPr/>
          <p:nvPr/>
        </p:nvSpPr>
        <p:spPr>
          <a:xfrm>
            <a:off x="832669" y="1787393"/>
            <a:ext cx="113908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609585"/>
            <a:r>
              <a:rPr lang="zh-CN" altLang="en-US" b="1" dirty="0">
                <a:cs typeface="+mn-ea"/>
                <a:sym typeface="+mn-lt"/>
              </a:rPr>
              <a:t>扩散</a:t>
            </a:r>
            <a:endParaRPr lang="en-US" altLang="zh-CN" b="1" dirty="0"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2781033-4B66-43C6-A5C1-172C3BCA1D7D}"/>
              </a:ext>
            </a:extLst>
          </p:cNvPr>
          <p:cNvSpPr/>
          <p:nvPr/>
        </p:nvSpPr>
        <p:spPr>
          <a:xfrm>
            <a:off x="832668" y="2777832"/>
            <a:ext cx="113908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609585"/>
            <a:r>
              <a:rPr lang="zh-CN" altLang="en-US" b="1" dirty="0">
                <a:cs typeface="+mn-ea"/>
                <a:sym typeface="+mn-lt"/>
              </a:rPr>
              <a:t>传输</a:t>
            </a:r>
            <a:endParaRPr lang="en-US" altLang="zh-CN" b="1" dirty="0"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B948A31-856C-4DEE-888B-869579461591}"/>
              </a:ext>
            </a:extLst>
          </p:cNvPr>
          <p:cNvSpPr/>
          <p:nvPr/>
        </p:nvSpPr>
        <p:spPr>
          <a:xfrm rot="5400000">
            <a:off x="4890291" y="1204560"/>
            <a:ext cx="1139086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609585"/>
            <a:r>
              <a:rPr lang="zh-CN" altLang="en-US" sz="2000" b="1" dirty="0">
                <a:cs typeface="+mn-ea"/>
                <a:sym typeface="+mn-lt"/>
              </a:rPr>
              <a:t>温度场</a:t>
            </a:r>
            <a:endParaRPr lang="en-US" altLang="zh-CN" sz="20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5774712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实验结果</a:t>
            </a:r>
          </a:p>
        </p:txBody>
      </p:sp>
    </p:spTree>
    <p:extLst>
      <p:ext uri="{BB962C8B-B14F-4D97-AF65-F5344CB8AC3E}">
        <p14:creationId xmlns:p14="http://schemas.microsoft.com/office/powerpoint/2010/main" val="209322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481D06C-D361-4CDC-BFCA-F6F615F9AD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Part Four </a:t>
            </a:r>
            <a:r>
              <a:rPr lang="zh-CN" altLang="en-US" b="1" dirty="0">
                <a:cs typeface="+mn-ea"/>
                <a:sym typeface="+mn-lt"/>
              </a:rPr>
              <a:t>实验结果</a:t>
            </a: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C8DFB670-22EC-44C7-8FB0-6739F84CDD0C}"/>
              </a:ext>
            </a:extLst>
          </p:cNvPr>
          <p:cNvSpPr/>
          <p:nvPr/>
        </p:nvSpPr>
        <p:spPr>
          <a:xfrm>
            <a:off x="611714" y="2624512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64D334-68F0-4D6D-8D50-44F762EE6124}"/>
              </a:ext>
            </a:extLst>
          </p:cNvPr>
          <p:cNvSpPr/>
          <p:nvPr/>
        </p:nvSpPr>
        <p:spPr>
          <a:xfrm>
            <a:off x="764114" y="858520"/>
            <a:ext cx="5100310" cy="21164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梯形 4">
            <a:extLst>
              <a:ext uri="{FF2B5EF4-FFF2-40B4-BE49-F238E27FC236}">
                <a16:creationId xmlns:a16="http://schemas.microsoft.com/office/drawing/2014/main" id="{A68FC837-F02C-4CF9-8863-A242DD19C257}"/>
              </a:ext>
            </a:extLst>
          </p:cNvPr>
          <p:cNvSpPr/>
          <p:nvPr/>
        </p:nvSpPr>
        <p:spPr>
          <a:xfrm rot="18877615">
            <a:off x="-110321" y="1070280"/>
            <a:ext cx="2990172" cy="796684"/>
          </a:xfrm>
          <a:prstGeom prst="trapezoid">
            <a:avLst>
              <a:gd name="adj" fmla="val 100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E2DD69B2-4CBB-4BA7-B3B1-E123BE9DCE25}"/>
              </a:ext>
            </a:extLst>
          </p:cNvPr>
          <p:cNvSpPr/>
          <p:nvPr/>
        </p:nvSpPr>
        <p:spPr>
          <a:xfrm>
            <a:off x="2542570" y="675614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6FB174-EA63-4221-B395-7234C34CE3BE}"/>
              </a:ext>
            </a:extLst>
          </p:cNvPr>
          <p:cNvSpPr txBox="1"/>
          <p:nvPr/>
        </p:nvSpPr>
        <p:spPr>
          <a:xfrm>
            <a:off x="1345448" y="1183474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60AD10-F436-4908-9EA7-FAC43208241A}"/>
              </a:ext>
            </a:extLst>
          </p:cNvPr>
          <p:cNvSpPr/>
          <p:nvPr/>
        </p:nvSpPr>
        <p:spPr>
          <a:xfrm>
            <a:off x="2693495" y="126521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粒子方法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8CBAF4B-FD33-452C-9D30-DC0845FC0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121" y="432964"/>
            <a:ext cx="2850218" cy="285021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1FFA9B4-670F-4ED9-9450-AA9FD58DC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932" y="432964"/>
            <a:ext cx="2850996" cy="285099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87AA68C-5F36-4028-92CC-629EB1D2D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3327" y="3482933"/>
            <a:ext cx="2844011" cy="284401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C4EFEAB-2A21-4396-9365-66C33C673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5932" y="3482932"/>
            <a:ext cx="2844011" cy="284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07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33967" y="72038"/>
            <a:ext cx="3424766" cy="461434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Four</a:t>
            </a:r>
            <a:r>
              <a:rPr lang="en-US" altLang="zh-CN" b="1" dirty="0">
                <a:cs typeface="+mn-ea"/>
                <a:sym typeface="+mn-lt"/>
              </a:rPr>
              <a:t> </a:t>
            </a:r>
            <a:r>
              <a:rPr lang="zh-CN" altLang="en-US" b="1" dirty="0">
                <a:cs typeface="+mn-ea"/>
                <a:sym typeface="+mn-lt"/>
              </a:rPr>
              <a:t>实验结果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7" name="等腰三角形 76">
            <a:extLst>
              <a:ext uri="{FF2B5EF4-FFF2-40B4-BE49-F238E27FC236}">
                <a16:creationId xmlns:a16="http://schemas.microsoft.com/office/drawing/2014/main" id="{F0D28EFF-B72A-4BE8-8007-82AC2AAFC517}"/>
              </a:ext>
            </a:extLst>
          </p:cNvPr>
          <p:cNvSpPr/>
          <p:nvPr/>
        </p:nvSpPr>
        <p:spPr>
          <a:xfrm>
            <a:off x="6225114" y="2624512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3E7C3E0-A0C5-43E3-A822-153B9D1BFA19}"/>
              </a:ext>
            </a:extLst>
          </p:cNvPr>
          <p:cNvSpPr/>
          <p:nvPr/>
        </p:nvSpPr>
        <p:spPr>
          <a:xfrm>
            <a:off x="6377514" y="858520"/>
            <a:ext cx="5100310" cy="21415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9" name="等腰三角形 78">
            <a:extLst>
              <a:ext uri="{FF2B5EF4-FFF2-40B4-BE49-F238E27FC236}">
                <a16:creationId xmlns:a16="http://schemas.microsoft.com/office/drawing/2014/main" id="{51473A77-4C8B-4F95-87BF-6940BC2596DB}"/>
              </a:ext>
            </a:extLst>
          </p:cNvPr>
          <p:cNvSpPr/>
          <p:nvPr/>
        </p:nvSpPr>
        <p:spPr>
          <a:xfrm>
            <a:off x="8155970" y="675614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844D163-14DA-435B-BF3D-F4700A94A879}"/>
              </a:ext>
            </a:extLst>
          </p:cNvPr>
          <p:cNvSpPr/>
          <p:nvPr/>
        </p:nvSpPr>
        <p:spPr>
          <a:xfrm>
            <a:off x="8306895" y="126521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流体方法</a:t>
            </a:r>
          </a:p>
        </p:txBody>
      </p:sp>
      <p:sp>
        <p:nvSpPr>
          <p:cNvPr id="83" name="梯形 82">
            <a:extLst>
              <a:ext uri="{FF2B5EF4-FFF2-40B4-BE49-F238E27FC236}">
                <a16:creationId xmlns:a16="http://schemas.microsoft.com/office/drawing/2014/main" id="{7F78FDD3-4F8F-4337-9DDB-55272DC7E247}"/>
              </a:ext>
            </a:extLst>
          </p:cNvPr>
          <p:cNvSpPr/>
          <p:nvPr/>
        </p:nvSpPr>
        <p:spPr>
          <a:xfrm rot="18877615">
            <a:off x="5504780" y="1054422"/>
            <a:ext cx="2990172" cy="796684"/>
          </a:xfrm>
          <a:prstGeom prst="trapezoid">
            <a:avLst>
              <a:gd name="adj" fmla="val 100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EEEE563-CCC8-4456-983A-F29BDC96C826}"/>
              </a:ext>
            </a:extLst>
          </p:cNvPr>
          <p:cNvSpPr txBox="1"/>
          <p:nvPr/>
        </p:nvSpPr>
        <p:spPr>
          <a:xfrm>
            <a:off x="6958848" y="118347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4EC14B-9266-4A6F-8840-0518E004D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12" y="940713"/>
            <a:ext cx="4876800" cy="4876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15EA7D-903C-4EE2-898D-775F4772D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308" y="3325007"/>
            <a:ext cx="3008722" cy="326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84687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33967" y="72038"/>
            <a:ext cx="3424766" cy="461434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Four</a:t>
            </a:r>
            <a:r>
              <a:rPr lang="en-US" altLang="zh-CN" b="1" dirty="0">
                <a:cs typeface="+mn-ea"/>
                <a:sym typeface="+mn-lt"/>
              </a:rPr>
              <a:t> </a:t>
            </a:r>
            <a:r>
              <a:rPr lang="zh-CN" altLang="en-US" b="1" dirty="0">
                <a:cs typeface="+mn-ea"/>
                <a:sym typeface="+mn-lt"/>
              </a:rPr>
              <a:t>实验结果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7" name="等腰三角形 76">
            <a:extLst>
              <a:ext uri="{FF2B5EF4-FFF2-40B4-BE49-F238E27FC236}">
                <a16:creationId xmlns:a16="http://schemas.microsoft.com/office/drawing/2014/main" id="{F0D28EFF-B72A-4BE8-8007-82AC2AAFC517}"/>
              </a:ext>
            </a:extLst>
          </p:cNvPr>
          <p:cNvSpPr/>
          <p:nvPr/>
        </p:nvSpPr>
        <p:spPr>
          <a:xfrm>
            <a:off x="6225114" y="2624512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3E7C3E0-A0C5-43E3-A822-153B9D1BFA19}"/>
              </a:ext>
            </a:extLst>
          </p:cNvPr>
          <p:cNvSpPr/>
          <p:nvPr/>
        </p:nvSpPr>
        <p:spPr>
          <a:xfrm>
            <a:off x="6377514" y="858520"/>
            <a:ext cx="5100310" cy="21415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9" name="等腰三角形 78">
            <a:extLst>
              <a:ext uri="{FF2B5EF4-FFF2-40B4-BE49-F238E27FC236}">
                <a16:creationId xmlns:a16="http://schemas.microsoft.com/office/drawing/2014/main" id="{51473A77-4C8B-4F95-87BF-6940BC2596DB}"/>
              </a:ext>
            </a:extLst>
          </p:cNvPr>
          <p:cNvSpPr/>
          <p:nvPr/>
        </p:nvSpPr>
        <p:spPr>
          <a:xfrm>
            <a:off x="8155970" y="675614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844D163-14DA-435B-BF3D-F4700A94A879}"/>
              </a:ext>
            </a:extLst>
          </p:cNvPr>
          <p:cNvSpPr/>
          <p:nvPr/>
        </p:nvSpPr>
        <p:spPr>
          <a:xfrm>
            <a:off x="8306895" y="126521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流体方法</a:t>
            </a:r>
          </a:p>
        </p:txBody>
      </p:sp>
      <p:sp>
        <p:nvSpPr>
          <p:cNvPr id="83" name="梯形 82">
            <a:extLst>
              <a:ext uri="{FF2B5EF4-FFF2-40B4-BE49-F238E27FC236}">
                <a16:creationId xmlns:a16="http://schemas.microsoft.com/office/drawing/2014/main" id="{7F78FDD3-4F8F-4337-9DDB-55272DC7E247}"/>
              </a:ext>
            </a:extLst>
          </p:cNvPr>
          <p:cNvSpPr/>
          <p:nvPr/>
        </p:nvSpPr>
        <p:spPr>
          <a:xfrm rot="18877615">
            <a:off x="5504780" y="1054422"/>
            <a:ext cx="2990172" cy="796684"/>
          </a:xfrm>
          <a:prstGeom prst="trapezoid">
            <a:avLst>
              <a:gd name="adj" fmla="val 100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EEEE563-CCC8-4456-983A-F29BDC96C826}"/>
              </a:ext>
            </a:extLst>
          </p:cNvPr>
          <p:cNvSpPr txBox="1"/>
          <p:nvPr/>
        </p:nvSpPr>
        <p:spPr>
          <a:xfrm>
            <a:off x="6958848" y="118347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BAD06F-F89B-44B2-96C3-615A514D04AC}"/>
              </a:ext>
            </a:extLst>
          </p:cNvPr>
          <p:cNvSpPr/>
          <p:nvPr/>
        </p:nvSpPr>
        <p:spPr>
          <a:xfrm>
            <a:off x="486543" y="2624512"/>
            <a:ext cx="4823832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609585"/>
            <a:r>
              <a:rPr lang="en-US" altLang="zh-CN" sz="60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DEMO</a:t>
            </a:r>
            <a:endParaRPr lang="zh-CN" altLang="en-US" sz="6000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5864705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23686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111092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33967" y="72038"/>
            <a:ext cx="3424766" cy="461434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five</a:t>
            </a:r>
            <a:r>
              <a:rPr lang="en-US" altLang="zh-CN" b="1" dirty="0">
                <a:cs typeface="+mn-ea"/>
                <a:sym typeface="+mn-lt"/>
              </a:rPr>
              <a:t> </a:t>
            </a:r>
            <a:r>
              <a:rPr lang="zh-CN" altLang="en-US" b="1" dirty="0">
                <a:cs typeface="+mn-ea"/>
                <a:sym typeface="+mn-lt"/>
              </a:rPr>
              <a:t>参考资料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611714" y="2624512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4114" y="858520"/>
            <a:ext cx="10442366" cy="56032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梯形 4"/>
          <p:cNvSpPr/>
          <p:nvPr/>
        </p:nvSpPr>
        <p:spPr>
          <a:xfrm rot="18877615">
            <a:off x="-110321" y="1070280"/>
            <a:ext cx="2990172" cy="796684"/>
          </a:xfrm>
          <a:prstGeom prst="trapezoid">
            <a:avLst>
              <a:gd name="adj" fmla="val 100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2542570" y="675614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728886" y="1605436"/>
            <a:ext cx="8553034" cy="205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Jos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Stam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. Real-Time Fluid Dynamics for Games.</a:t>
            </a:r>
          </a:p>
          <a:p>
            <a:pPr algn="just" defTabSz="609585">
              <a:lnSpc>
                <a:spcPct val="130000"/>
              </a:lnSpc>
            </a:pP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Ronald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Fedkiw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, Jos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Stam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, Henrik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Wann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Jensen. Visual Simulation of Smoke.</a:t>
            </a:r>
          </a:p>
          <a:p>
            <a:pPr algn="just" defTabSz="609585">
              <a:lnSpc>
                <a:spcPct val="130000"/>
              </a:lnSpc>
            </a:pP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Carlos Eduardo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Scheideffer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, Joao Luiz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Dihl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Comba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Rudnei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Dias da Cunha.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Navier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-Stokers on Programmable Graphics Hardware using SMAC.</a:t>
            </a:r>
          </a:p>
        </p:txBody>
      </p:sp>
    </p:spTree>
    <p:extLst>
      <p:ext uri="{BB962C8B-B14F-4D97-AF65-F5344CB8AC3E}">
        <p14:creationId xmlns:p14="http://schemas.microsoft.com/office/powerpoint/2010/main" val="3700101464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THANKS FOR LISTENING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Team: </a:t>
            </a:r>
            <a:r>
              <a:rPr lang="zh-CN" altLang="en-US" dirty="0">
                <a:latin typeface="+mn-lt"/>
                <a:cs typeface="+mn-ea"/>
                <a:sym typeface="+mn-lt"/>
              </a:rPr>
              <a:t>刘德欣 </a:t>
            </a:r>
            <a:r>
              <a:rPr lang="en-US" altLang="zh-CN" dirty="0">
                <a:latin typeface="+mn-lt"/>
                <a:cs typeface="+mn-ea"/>
                <a:sym typeface="+mn-lt"/>
              </a:rPr>
              <a:t>1500017704,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    </a:t>
            </a:r>
            <a:r>
              <a:rPr lang="zh-CN" altLang="en-US" dirty="0">
                <a:latin typeface="+mn-lt"/>
                <a:cs typeface="+mn-ea"/>
                <a:sym typeface="+mn-lt"/>
              </a:rPr>
              <a:t>张煌昭</a:t>
            </a:r>
            <a:r>
              <a:rPr lang="en-US" altLang="zh-CN" dirty="0">
                <a:latin typeface="+mn-lt"/>
                <a:cs typeface="+mn-ea"/>
                <a:sym typeface="+mn-lt"/>
              </a:rPr>
              <a:t> 1400017707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704298" y="5172236"/>
            <a:ext cx="4783401" cy="305700"/>
          </a:xfrm>
        </p:spPr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From Yuan Pei College</a:t>
            </a:r>
          </a:p>
        </p:txBody>
      </p:sp>
    </p:spTree>
    <p:extLst>
      <p:ext uri="{BB962C8B-B14F-4D97-AF65-F5344CB8AC3E}">
        <p14:creationId xmlns:p14="http://schemas.microsoft.com/office/powerpoint/2010/main" val="244117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41773" y="2980266"/>
            <a:ext cx="3508454" cy="897467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问题描述</a:t>
            </a:r>
          </a:p>
          <a:p>
            <a:endParaRPr lang="zh-CN" altLang="en-US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61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33967" y="72038"/>
            <a:ext cx="3424766" cy="461434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One </a:t>
            </a: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问题介绍</a:t>
            </a:r>
          </a:p>
        </p:txBody>
      </p:sp>
      <p:sp>
        <p:nvSpPr>
          <p:cNvPr id="7" name="等腰三角形 6"/>
          <p:cNvSpPr/>
          <p:nvPr/>
        </p:nvSpPr>
        <p:spPr>
          <a:xfrm>
            <a:off x="611714" y="2624512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4114" y="858520"/>
            <a:ext cx="5100310" cy="56032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梯形 4"/>
          <p:cNvSpPr/>
          <p:nvPr/>
        </p:nvSpPr>
        <p:spPr>
          <a:xfrm rot="18877615">
            <a:off x="-110321" y="1070280"/>
            <a:ext cx="2990172" cy="796684"/>
          </a:xfrm>
          <a:prstGeom prst="trapezoid">
            <a:avLst>
              <a:gd name="adj" fmla="val 100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2542570" y="675614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5448" y="1183474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31829" y="1265215"/>
            <a:ext cx="2031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为什么要模拟烟雾</a:t>
            </a:r>
          </a:p>
        </p:txBody>
      </p:sp>
      <p:sp>
        <p:nvSpPr>
          <p:cNvPr id="43" name="矩形 42"/>
          <p:cNvSpPr/>
          <p:nvPr/>
        </p:nvSpPr>
        <p:spPr>
          <a:xfrm>
            <a:off x="1728886" y="1605436"/>
            <a:ext cx="393235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烟雾是常见的场景，图片处理时可能需要添加烟雾效果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</a:t>
            </a: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游戏中的硝烟等不仅影响视觉感受，而且会对游戏体验造成很大的影响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</a:t>
            </a: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</a:t>
            </a: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 …</a:t>
            </a: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 …</a:t>
            </a:r>
          </a:p>
        </p:txBody>
      </p:sp>
      <p:sp>
        <p:nvSpPr>
          <p:cNvPr id="77" name="等腰三角形 76">
            <a:extLst>
              <a:ext uri="{FF2B5EF4-FFF2-40B4-BE49-F238E27FC236}">
                <a16:creationId xmlns:a16="http://schemas.microsoft.com/office/drawing/2014/main" id="{F0D28EFF-B72A-4BE8-8007-82AC2AAFC517}"/>
              </a:ext>
            </a:extLst>
          </p:cNvPr>
          <p:cNvSpPr/>
          <p:nvPr/>
        </p:nvSpPr>
        <p:spPr>
          <a:xfrm>
            <a:off x="6225114" y="2624512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3E7C3E0-A0C5-43E3-A822-153B9D1BFA19}"/>
              </a:ext>
            </a:extLst>
          </p:cNvPr>
          <p:cNvSpPr/>
          <p:nvPr/>
        </p:nvSpPr>
        <p:spPr>
          <a:xfrm>
            <a:off x="6377514" y="858520"/>
            <a:ext cx="5100310" cy="56032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9" name="等腰三角形 78">
            <a:extLst>
              <a:ext uri="{FF2B5EF4-FFF2-40B4-BE49-F238E27FC236}">
                <a16:creationId xmlns:a16="http://schemas.microsoft.com/office/drawing/2014/main" id="{51473A77-4C8B-4F95-87BF-6940BC2596DB}"/>
              </a:ext>
            </a:extLst>
          </p:cNvPr>
          <p:cNvSpPr/>
          <p:nvPr/>
        </p:nvSpPr>
        <p:spPr>
          <a:xfrm>
            <a:off x="8155970" y="675614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844D163-14DA-435B-BF3D-F4700A94A879}"/>
              </a:ext>
            </a:extLst>
          </p:cNvPr>
          <p:cNvSpPr/>
          <p:nvPr/>
        </p:nvSpPr>
        <p:spPr>
          <a:xfrm>
            <a:off x="7845229" y="1265215"/>
            <a:ext cx="2031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为什么难模拟烟雾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71F1A8E-9F8C-4B4F-99EE-914EE8979F08}"/>
              </a:ext>
            </a:extLst>
          </p:cNvPr>
          <p:cNvSpPr/>
          <p:nvPr/>
        </p:nvSpPr>
        <p:spPr>
          <a:xfrm>
            <a:off x="7343890" y="1605436"/>
            <a:ext cx="3930752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烟雾的光学性质复杂，不同的浓度、颜色等会有不同的光学效果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</a:t>
            </a: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烟雾不定形，而且没有明确的轮廓，难以使用常用的图形进行描绘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</a:t>
            </a: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烟雾绘制的速度和逼真度难以兼得，往往顾此失彼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</a:t>
            </a: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</a:t>
            </a: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 …</a:t>
            </a: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 …</a:t>
            </a:r>
          </a:p>
        </p:txBody>
      </p:sp>
      <p:sp>
        <p:nvSpPr>
          <p:cNvPr id="83" name="梯形 82">
            <a:extLst>
              <a:ext uri="{FF2B5EF4-FFF2-40B4-BE49-F238E27FC236}">
                <a16:creationId xmlns:a16="http://schemas.microsoft.com/office/drawing/2014/main" id="{7F78FDD3-4F8F-4337-9DDB-55272DC7E247}"/>
              </a:ext>
            </a:extLst>
          </p:cNvPr>
          <p:cNvSpPr/>
          <p:nvPr/>
        </p:nvSpPr>
        <p:spPr>
          <a:xfrm rot="18877615">
            <a:off x="5504780" y="1054422"/>
            <a:ext cx="2990172" cy="796684"/>
          </a:xfrm>
          <a:prstGeom prst="trapezoid">
            <a:avLst>
              <a:gd name="adj" fmla="val 100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EEEE563-CCC8-4456-983A-F29BDC96C826}"/>
              </a:ext>
            </a:extLst>
          </p:cNvPr>
          <p:cNvSpPr txBox="1"/>
          <p:nvPr/>
        </p:nvSpPr>
        <p:spPr>
          <a:xfrm>
            <a:off x="6958848" y="118347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1620555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两大流派</a:t>
            </a:r>
          </a:p>
        </p:txBody>
      </p:sp>
    </p:spTree>
    <p:extLst>
      <p:ext uri="{BB962C8B-B14F-4D97-AF65-F5344CB8AC3E}">
        <p14:creationId xmlns:p14="http://schemas.microsoft.com/office/powerpoint/2010/main" val="84277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33967" y="72038"/>
            <a:ext cx="3424766" cy="461434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</a:t>
            </a:r>
            <a:r>
              <a:rPr lang="en-US" altLang="zh-CN" b="1" dirty="0">
                <a:cs typeface="+mn-ea"/>
                <a:sym typeface="+mn-lt"/>
              </a:rPr>
              <a:t>Two</a:t>
            </a:r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两大流派</a:t>
            </a:r>
          </a:p>
        </p:txBody>
      </p:sp>
      <p:sp>
        <p:nvSpPr>
          <p:cNvPr id="7" name="等腰三角形 6"/>
          <p:cNvSpPr/>
          <p:nvPr/>
        </p:nvSpPr>
        <p:spPr>
          <a:xfrm>
            <a:off x="611714" y="2624512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4114" y="858520"/>
            <a:ext cx="5100310" cy="56032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梯形 4"/>
          <p:cNvSpPr/>
          <p:nvPr/>
        </p:nvSpPr>
        <p:spPr>
          <a:xfrm rot="18877615">
            <a:off x="-110321" y="1070280"/>
            <a:ext cx="2990172" cy="796684"/>
          </a:xfrm>
          <a:prstGeom prst="trapezoid">
            <a:avLst>
              <a:gd name="adj" fmla="val 100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2542570" y="675614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5448" y="1183474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808911" y="1265215"/>
            <a:ext cx="877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粒子派</a:t>
            </a:r>
          </a:p>
        </p:txBody>
      </p:sp>
      <p:sp>
        <p:nvSpPr>
          <p:cNvPr id="43" name="矩形 42"/>
          <p:cNvSpPr/>
          <p:nvPr/>
        </p:nvSpPr>
        <p:spPr>
          <a:xfrm>
            <a:off x="1728886" y="1605436"/>
            <a:ext cx="3932356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将烟雾视为粒子的集合。</a:t>
            </a:r>
            <a:endParaRPr lang="en-US" altLang="zh-CN" sz="12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每个“粒子”在物理上包含一小团烟雾的固、液实体和周围区域的空气。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每个粒子具有其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RGB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颜色、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Alpha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值、位置、速度、加速度等一系列物理属性参数，这些参数会在每一轮迭代中按规律进行更新。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粒子只能由粒子源发出，发出时设定粒子的生命周期，生命按照迭代轮数进行计时。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粒子只能在其生命周期内存活，一旦生命周期结束，或物理属性更新到值域之外，粒子消亡。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类似于蒙特卡洛法，速度较快，实现简单，支持实时绘制，真实性不强。</a:t>
            </a:r>
          </a:p>
        </p:txBody>
      </p:sp>
      <p:sp>
        <p:nvSpPr>
          <p:cNvPr id="77" name="等腰三角形 76">
            <a:extLst>
              <a:ext uri="{FF2B5EF4-FFF2-40B4-BE49-F238E27FC236}">
                <a16:creationId xmlns:a16="http://schemas.microsoft.com/office/drawing/2014/main" id="{F0D28EFF-B72A-4BE8-8007-82AC2AAFC517}"/>
              </a:ext>
            </a:extLst>
          </p:cNvPr>
          <p:cNvSpPr/>
          <p:nvPr/>
        </p:nvSpPr>
        <p:spPr>
          <a:xfrm>
            <a:off x="6225114" y="2624512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3E7C3E0-A0C5-43E3-A822-153B9D1BFA19}"/>
              </a:ext>
            </a:extLst>
          </p:cNvPr>
          <p:cNvSpPr/>
          <p:nvPr/>
        </p:nvSpPr>
        <p:spPr>
          <a:xfrm>
            <a:off x="6377514" y="858520"/>
            <a:ext cx="5100310" cy="56032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9" name="等腰三角形 78">
            <a:extLst>
              <a:ext uri="{FF2B5EF4-FFF2-40B4-BE49-F238E27FC236}">
                <a16:creationId xmlns:a16="http://schemas.microsoft.com/office/drawing/2014/main" id="{51473A77-4C8B-4F95-87BF-6940BC2596DB}"/>
              </a:ext>
            </a:extLst>
          </p:cNvPr>
          <p:cNvSpPr/>
          <p:nvPr/>
        </p:nvSpPr>
        <p:spPr>
          <a:xfrm>
            <a:off x="8155970" y="675614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844D163-14DA-435B-BF3D-F4700A94A879}"/>
              </a:ext>
            </a:extLst>
          </p:cNvPr>
          <p:cNvSpPr/>
          <p:nvPr/>
        </p:nvSpPr>
        <p:spPr>
          <a:xfrm>
            <a:off x="8422311" y="1265215"/>
            <a:ext cx="877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流体派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71F1A8E-9F8C-4B4F-99EE-914EE8979F08}"/>
              </a:ext>
            </a:extLst>
          </p:cNvPr>
          <p:cNvSpPr/>
          <p:nvPr/>
        </p:nvSpPr>
        <p:spPr>
          <a:xfrm>
            <a:off x="7343890" y="1605436"/>
            <a:ext cx="3930752" cy="4173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将烟雾视为流体，求解该流体的运动。</a:t>
            </a:r>
            <a:endParaRPr lang="en-US" altLang="zh-CN" sz="12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烟雾区域中的固、液、气的总和一起被视作一团不可压缩的流体。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流体一般使用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N-S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方程进行精确描述，其中流体由速度场和浓度场进行描述。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速度场描述了流体每个位置的速度矢量；速度场会在下一轮迭代中以迁移的方式直接引起浓度场的变化。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浓度场描述了流体每个位置的浓度；浓度场会在下一轮迭代中以扩散的方式直接引起浓度场的变化。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符合物理规律，真实感较强，速度慢，几乎不可能实时精确绘制，实现复杂，需要对</a:t>
            </a:r>
            <a:r>
              <a:rPr lang="en-US" altLang="zh-CN" sz="1200" dirty="0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N-S</a:t>
            </a:r>
            <a:r>
              <a:rPr lang="zh-CN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方程进行很多化简</a:t>
            </a:r>
            <a:endParaRPr lang="en-US" altLang="zh-CN" sz="12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3" name="梯形 82">
            <a:extLst>
              <a:ext uri="{FF2B5EF4-FFF2-40B4-BE49-F238E27FC236}">
                <a16:creationId xmlns:a16="http://schemas.microsoft.com/office/drawing/2014/main" id="{7F78FDD3-4F8F-4337-9DDB-55272DC7E247}"/>
              </a:ext>
            </a:extLst>
          </p:cNvPr>
          <p:cNvSpPr/>
          <p:nvPr/>
        </p:nvSpPr>
        <p:spPr>
          <a:xfrm rot="18877615">
            <a:off x="5504780" y="1054422"/>
            <a:ext cx="2990172" cy="796684"/>
          </a:xfrm>
          <a:prstGeom prst="trapezoid">
            <a:avLst>
              <a:gd name="adj" fmla="val 100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EEEE563-CCC8-4456-983A-F29BDC96C826}"/>
              </a:ext>
            </a:extLst>
          </p:cNvPr>
          <p:cNvSpPr txBox="1"/>
          <p:nvPr/>
        </p:nvSpPr>
        <p:spPr>
          <a:xfrm>
            <a:off x="6958848" y="118347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5301276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93A4C63-50BC-4695-90F2-E6049048D15A}"/>
              </a:ext>
            </a:extLst>
          </p:cNvPr>
          <p:cNvSpPr txBox="1">
            <a:spLocks/>
          </p:cNvSpPr>
          <p:nvPr/>
        </p:nvSpPr>
        <p:spPr>
          <a:xfrm>
            <a:off x="833967" y="72038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cs typeface="+mn-ea"/>
                <a:sym typeface="+mn-lt"/>
              </a:rPr>
              <a:t>Part Two </a:t>
            </a:r>
            <a:r>
              <a:rPr lang="zh-CN" altLang="en-US" b="1" dirty="0">
                <a:cs typeface="+mn-ea"/>
                <a:sym typeface="+mn-lt"/>
              </a:rPr>
              <a:t>两大流派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6B60ED25-139A-41AC-8424-D229393B3BE1}"/>
              </a:ext>
            </a:extLst>
          </p:cNvPr>
          <p:cNvSpPr/>
          <p:nvPr/>
        </p:nvSpPr>
        <p:spPr>
          <a:xfrm>
            <a:off x="611714" y="2624512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DCDDE4-32F2-4FAA-BD66-4AA313C4863F}"/>
              </a:ext>
            </a:extLst>
          </p:cNvPr>
          <p:cNvSpPr/>
          <p:nvPr/>
        </p:nvSpPr>
        <p:spPr>
          <a:xfrm>
            <a:off x="764114" y="858520"/>
            <a:ext cx="5100310" cy="56032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梯形 5">
            <a:extLst>
              <a:ext uri="{FF2B5EF4-FFF2-40B4-BE49-F238E27FC236}">
                <a16:creationId xmlns:a16="http://schemas.microsoft.com/office/drawing/2014/main" id="{E8B30A60-84CC-4A1F-BD6F-0EF7D032BDC2}"/>
              </a:ext>
            </a:extLst>
          </p:cNvPr>
          <p:cNvSpPr/>
          <p:nvPr/>
        </p:nvSpPr>
        <p:spPr>
          <a:xfrm rot="18877615">
            <a:off x="-110321" y="1070280"/>
            <a:ext cx="2990172" cy="796684"/>
          </a:xfrm>
          <a:prstGeom prst="trapezoid">
            <a:avLst>
              <a:gd name="adj" fmla="val 100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8FB57FFA-63DB-47F8-BA91-69810F6B9E1B}"/>
              </a:ext>
            </a:extLst>
          </p:cNvPr>
          <p:cNvSpPr/>
          <p:nvPr/>
        </p:nvSpPr>
        <p:spPr>
          <a:xfrm>
            <a:off x="2542570" y="675614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703A0B-9185-4DCB-90C1-E26C7522ADF8}"/>
              </a:ext>
            </a:extLst>
          </p:cNvPr>
          <p:cNvSpPr txBox="1"/>
          <p:nvPr/>
        </p:nvSpPr>
        <p:spPr>
          <a:xfrm>
            <a:off x="1345448" y="1183474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96F194-DAB6-40B5-B973-84B62B1413C8}"/>
              </a:ext>
            </a:extLst>
          </p:cNvPr>
          <p:cNvSpPr/>
          <p:nvPr/>
        </p:nvSpPr>
        <p:spPr>
          <a:xfrm>
            <a:off x="2808911" y="1265215"/>
            <a:ext cx="877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粒子派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8C2F18-DCF2-416B-8B8B-E94F168B0BEC}"/>
              </a:ext>
            </a:extLst>
          </p:cNvPr>
          <p:cNvSpPr/>
          <p:nvPr/>
        </p:nvSpPr>
        <p:spPr>
          <a:xfrm>
            <a:off x="1728886" y="1605436"/>
            <a:ext cx="3932356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将烟雾视为粒子的集合。</a:t>
            </a:r>
            <a:endParaRPr lang="en-US" altLang="zh-CN" sz="12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每个“粒子”在物理上包含一小团烟雾的固、液实体和周围区域的空气。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 …</a:t>
            </a: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 …</a:t>
            </a: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 …</a:t>
            </a: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类似于蒙特卡洛法，速度较快，实现简单，支持实时绘制，真实性不强。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9EBC48B-0E7F-4F74-9535-3B473ED20582}"/>
              </a:ext>
            </a:extLst>
          </p:cNvPr>
          <p:cNvSpPr/>
          <p:nvPr/>
        </p:nvSpPr>
        <p:spPr>
          <a:xfrm>
            <a:off x="5984240" y="51718"/>
            <a:ext cx="1767840" cy="1767840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9E57162-697F-4A9F-8443-8A8D2F54CEAC}"/>
              </a:ext>
            </a:extLst>
          </p:cNvPr>
          <p:cNvSpPr/>
          <p:nvPr/>
        </p:nvSpPr>
        <p:spPr>
          <a:xfrm>
            <a:off x="7741920" y="51718"/>
            <a:ext cx="1767840" cy="1767840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3DAF131-F334-4869-847C-96C4F76F5505}"/>
              </a:ext>
            </a:extLst>
          </p:cNvPr>
          <p:cNvSpPr/>
          <p:nvPr/>
        </p:nvSpPr>
        <p:spPr>
          <a:xfrm>
            <a:off x="6869537" y="1598572"/>
            <a:ext cx="1767840" cy="1767840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E52C40F-0387-4808-AA35-FDE8F5EE6E74}"/>
              </a:ext>
            </a:extLst>
          </p:cNvPr>
          <p:cNvSpPr/>
          <p:nvPr/>
        </p:nvSpPr>
        <p:spPr>
          <a:xfrm>
            <a:off x="8972657" y="1331878"/>
            <a:ext cx="1767840" cy="1767840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74ED314-E172-44B0-9D7E-C19B74552F2A}"/>
              </a:ext>
            </a:extLst>
          </p:cNvPr>
          <p:cNvSpPr/>
          <p:nvPr/>
        </p:nvSpPr>
        <p:spPr>
          <a:xfrm>
            <a:off x="6685280" y="524171"/>
            <a:ext cx="142240" cy="14224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0E6E878-F6BB-404E-9DB5-F62EA81AE1A8}"/>
              </a:ext>
            </a:extLst>
          </p:cNvPr>
          <p:cNvSpPr/>
          <p:nvPr/>
        </p:nvSpPr>
        <p:spPr>
          <a:xfrm>
            <a:off x="7284720" y="503851"/>
            <a:ext cx="142240" cy="14224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1D5F5FA-12E8-4225-8BA5-536A6C7CC677}"/>
              </a:ext>
            </a:extLst>
          </p:cNvPr>
          <p:cNvSpPr/>
          <p:nvPr/>
        </p:nvSpPr>
        <p:spPr>
          <a:xfrm>
            <a:off x="6593840" y="1204891"/>
            <a:ext cx="142240" cy="14224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C9852E6-256A-4FB7-806B-084AD7423446}"/>
              </a:ext>
            </a:extLst>
          </p:cNvPr>
          <p:cNvSpPr/>
          <p:nvPr/>
        </p:nvSpPr>
        <p:spPr>
          <a:xfrm>
            <a:off x="7071360" y="961051"/>
            <a:ext cx="142240" cy="14224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5922705-F3F6-4A45-9E5D-40B3884720A1}"/>
              </a:ext>
            </a:extLst>
          </p:cNvPr>
          <p:cNvSpPr/>
          <p:nvPr/>
        </p:nvSpPr>
        <p:spPr>
          <a:xfrm>
            <a:off x="7143857" y="2253905"/>
            <a:ext cx="142240" cy="14224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16B224C-6077-4112-97C0-11F7207A06DC}"/>
              </a:ext>
            </a:extLst>
          </p:cNvPr>
          <p:cNvSpPr/>
          <p:nvPr/>
        </p:nvSpPr>
        <p:spPr>
          <a:xfrm>
            <a:off x="7865217" y="1959265"/>
            <a:ext cx="142240" cy="14224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E34C7E4-2370-4A86-B73A-546CE16EC06D}"/>
              </a:ext>
            </a:extLst>
          </p:cNvPr>
          <p:cNvSpPr/>
          <p:nvPr/>
        </p:nvSpPr>
        <p:spPr>
          <a:xfrm>
            <a:off x="9032240" y="666411"/>
            <a:ext cx="142240" cy="14224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7B143B3-9303-40D7-8330-63A4F709FEB6}"/>
              </a:ext>
            </a:extLst>
          </p:cNvPr>
          <p:cNvSpPr/>
          <p:nvPr/>
        </p:nvSpPr>
        <p:spPr>
          <a:xfrm>
            <a:off x="8310880" y="788331"/>
            <a:ext cx="142240" cy="14224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618B3B8-1F8B-4205-9598-7D316C88782D}"/>
              </a:ext>
            </a:extLst>
          </p:cNvPr>
          <p:cNvSpPr/>
          <p:nvPr/>
        </p:nvSpPr>
        <p:spPr>
          <a:xfrm>
            <a:off x="8727440" y="981371"/>
            <a:ext cx="142240" cy="14224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A7853EF4-40CD-4EF8-BED5-0976BF8D719A}"/>
              </a:ext>
            </a:extLst>
          </p:cNvPr>
          <p:cNvSpPr/>
          <p:nvPr/>
        </p:nvSpPr>
        <p:spPr>
          <a:xfrm>
            <a:off x="8422640" y="310811"/>
            <a:ext cx="142240" cy="14224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ED5B273-BD36-473F-A82A-96FBF5967600}"/>
              </a:ext>
            </a:extLst>
          </p:cNvPr>
          <p:cNvSpPr/>
          <p:nvPr/>
        </p:nvSpPr>
        <p:spPr>
          <a:xfrm>
            <a:off x="8352897" y="2497745"/>
            <a:ext cx="142240" cy="14224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89E32402-26E7-4408-8FA5-D6CEF5A678B5}"/>
              </a:ext>
            </a:extLst>
          </p:cNvPr>
          <p:cNvSpPr/>
          <p:nvPr/>
        </p:nvSpPr>
        <p:spPr>
          <a:xfrm>
            <a:off x="9845040" y="1794171"/>
            <a:ext cx="142240" cy="14224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EB6B51D5-6AD6-4226-ACE0-4AC0AFC81A76}"/>
              </a:ext>
            </a:extLst>
          </p:cNvPr>
          <p:cNvSpPr/>
          <p:nvPr/>
        </p:nvSpPr>
        <p:spPr>
          <a:xfrm>
            <a:off x="9235440" y="2149771"/>
            <a:ext cx="142240" cy="14224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651037E-89B2-4545-8158-82BF7C598453}"/>
              </a:ext>
            </a:extLst>
          </p:cNvPr>
          <p:cNvSpPr/>
          <p:nvPr/>
        </p:nvSpPr>
        <p:spPr>
          <a:xfrm>
            <a:off x="10149840" y="2149771"/>
            <a:ext cx="142240" cy="14224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111308C-F1ED-47B5-B7E9-7678BC11B74E}"/>
              </a:ext>
            </a:extLst>
          </p:cNvPr>
          <p:cNvSpPr/>
          <p:nvPr/>
        </p:nvSpPr>
        <p:spPr>
          <a:xfrm>
            <a:off x="7415423" y="3567104"/>
            <a:ext cx="1767840" cy="17678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6B6D86F-67DC-4568-ABDD-050C3D535245}"/>
              </a:ext>
            </a:extLst>
          </p:cNvPr>
          <p:cNvSpPr/>
          <p:nvPr/>
        </p:nvSpPr>
        <p:spPr>
          <a:xfrm>
            <a:off x="9173103" y="3567104"/>
            <a:ext cx="1767840" cy="17678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7CEF32B-3E77-4D9B-A351-0553C951ADA2}"/>
              </a:ext>
            </a:extLst>
          </p:cNvPr>
          <p:cNvSpPr/>
          <p:nvPr/>
        </p:nvSpPr>
        <p:spPr>
          <a:xfrm>
            <a:off x="8289183" y="5091104"/>
            <a:ext cx="1767840" cy="1767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9B4A7F4-5B28-4A78-959D-38C48F00ABE5}"/>
              </a:ext>
            </a:extLst>
          </p:cNvPr>
          <p:cNvSpPr/>
          <p:nvPr/>
        </p:nvSpPr>
        <p:spPr>
          <a:xfrm>
            <a:off x="10393680" y="4837104"/>
            <a:ext cx="1767840" cy="1767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04830E-1A57-4B66-ABD2-E74BE0F3A683}"/>
              </a:ext>
            </a:extLst>
          </p:cNvPr>
          <p:cNvSpPr/>
          <p:nvPr/>
        </p:nvSpPr>
        <p:spPr>
          <a:xfrm>
            <a:off x="9908299" y="675354"/>
            <a:ext cx="156004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609585"/>
            <a:r>
              <a:rPr lang="en-US" altLang="zh-CN" b="1" dirty="0">
                <a:cs typeface="+mn-ea"/>
                <a:sym typeface="+mn-lt"/>
              </a:rPr>
              <a:t>“</a:t>
            </a:r>
            <a:r>
              <a:rPr lang="zh-CN" altLang="en-US" b="1" dirty="0">
                <a:cs typeface="+mn-ea"/>
                <a:sym typeface="+mn-lt"/>
              </a:rPr>
              <a:t>真实的</a:t>
            </a:r>
            <a:r>
              <a:rPr lang="en-US" altLang="zh-CN" b="1" dirty="0">
                <a:cs typeface="+mn-ea"/>
                <a:sym typeface="+mn-lt"/>
              </a:rPr>
              <a:t>”</a:t>
            </a:r>
            <a:r>
              <a:rPr lang="zh-CN" altLang="en-US" b="1" dirty="0">
                <a:cs typeface="+mn-ea"/>
                <a:sym typeface="+mn-lt"/>
              </a:rPr>
              <a:t>烟雾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56437A5-0110-4441-A176-A6E08AEF7DD5}"/>
              </a:ext>
            </a:extLst>
          </p:cNvPr>
          <p:cNvSpPr/>
          <p:nvPr/>
        </p:nvSpPr>
        <p:spPr>
          <a:xfrm>
            <a:off x="6315334" y="5717452"/>
            <a:ext cx="156004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defTabSz="609585"/>
            <a:r>
              <a:rPr lang="en-US" altLang="zh-CN" b="1" dirty="0">
                <a:cs typeface="+mn-ea"/>
                <a:sym typeface="+mn-lt"/>
              </a:rPr>
              <a:t>“</a:t>
            </a:r>
            <a:r>
              <a:rPr lang="zh-CN" altLang="en-US" b="1" dirty="0">
                <a:cs typeface="+mn-ea"/>
                <a:sym typeface="+mn-lt"/>
              </a:rPr>
              <a:t>粒子的</a:t>
            </a:r>
            <a:r>
              <a:rPr lang="en-US" altLang="zh-CN" b="1" dirty="0">
                <a:cs typeface="+mn-ea"/>
                <a:sym typeface="+mn-lt"/>
              </a:rPr>
              <a:t>”</a:t>
            </a:r>
            <a:r>
              <a:rPr lang="zh-CN" altLang="en-US" b="1" dirty="0">
                <a:cs typeface="+mn-ea"/>
                <a:sym typeface="+mn-lt"/>
              </a:rPr>
              <a:t>烟雾</a:t>
            </a:r>
          </a:p>
        </p:txBody>
      </p:sp>
    </p:spTree>
    <p:extLst>
      <p:ext uri="{BB962C8B-B14F-4D97-AF65-F5344CB8AC3E}">
        <p14:creationId xmlns:p14="http://schemas.microsoft.com/office/powerpoint/2010/main" val="316077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93A4C63-50BC-4695-90F2-E6049048D15A}"/>
              </a:ext>
            </a:extLst>
          </p:cNvPr>
          <p:cNvSpPr txBox="1">
            <a:spLocks/>
          </p:cNvSpPr>
          <p:nvPr/>
        </p:nvSpPr>
        <p:spPr>
          <a:xfrm>
            <a:off x="833967" y="72038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cs typeface="+mn-ea"/>
                <a:sym typeface="+mn-lt"/>
              </a:rPr>
              <a:t>Part Two </a:t>
            </a:r>
            <a:r>
              <a:rPr lang="zh-CN" altLang="en-US" b="1" dirty="0">
                <a:cs typeface="+mn-ea"/>
                <a:sym typeface="+mn-lt"/>
              </a:rPr>
              <a:t>两大流派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6B60ED25-139A-41AC-8424-D229393B3BE1}"/>
              </a:ext>
            </a:extLst>
          </p:cNvPr>
          <p:cNvSpPr/>
          <p:nvPr/>
        </p:nvSpPr>
        <p:spPr>
          <a:xfrm>
            <a:off x="611714" y="2624512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DCDDE4-32F2-4FAA-BD66-4AA313C4863F}"/>
              </a:ext>
            </a:extLst>
          </p:cNvPr>
          <p:cNvSpPr/>
          <p:nvPr/>
        </p:nvSpPr>
        <p:spPr>
          <a:xfrm>
            <a:off x="764114" y="858520"/>
            <a:ext cx="5100310" cy="56032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梯形 5">
            <a:extLst>
              <a:ext uri="{FF2B5EF4-FFF2-40B4-BE49-F238E27FC236}">
                <a16:creationId xmlns:a16="http://schemas.microsoft.com/office/drawing/2014/main" id="{E8B30A60-84CC-4A1F-BD6F-0EF7D032BDC2}"/>
              </a:ext>
            </a:extLst>
          </p:cNvPr>
          <p:cNvSpPr/>
          <p:nvPr/>
        </p:nvSpPr>
        <p:spPr>
          <a:xfrm rot="18877615">
            <a:off x="-110321" y="1070280"/>
            <a:ext cx="2990172" cy="796684"/>
          </a:xfrm>
          <a:prstGeom prst="trapezoid">
            <a:avLst>
              <a:gd name="adj" fmla="val 100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8FB57FFA-63DB-47F8-BA91-69810F6B9E1B}"/>
              </a:ext>
            </a:extLst>
          </p:cNvPr>
          <p:cNvSpPr/>
          <p:nvPr/>
        </p:nvSpPr>
        <p:spPr>
          <a:xfrm>
            <a:off x="2542570" y="675614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703A0B-9185-4DCB-90C1-E26C7522ADF8}"/>
              </a:ext>
            </a:extLst>
          </p:cNvPr>
          <p:cNvSpPr txBox="1"/>
          <p:nvPr/>
        </p:nvSpPr>
        <p:spPr>
          <a:xfrm>
            <a:off x="1345448" y="1183474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96F194-DAB6-40B5-B973-84B62B1413C8}"/>
              </a:ext>
            </a:extLst>
          </p:cNvPr>
          <p:cNvSpPr/>
          <p:nvPr/>
        </p:nvSpPr>
        <p:spPr>
          <a:xfrm>
            <a:off x="2808911" y="1265215"/>
            <a:ext cx="877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粒子派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8C2F18-DCF2-416B-8B8B-E94F168B0BEC}"/>
              </a:ext>
            </a:extLst>
          </p:cNvPr>
          <p:cNvSpPr/>
          <p:nvPr/>
        </p:nvSpPr>
        <p:spPr>
          <a:xfrm>
            <a:off x="1728886" y="1605436"/>
            <a:ext cx="393235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将烟雾视为粒子的集合。</a:t>
            </a:r>
            <a:endParaRPr lang="en-US" altLang="zh-CN" sz="12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 …</a:t>
            </a: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 …</a:t>
            </a: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每个粒子具有其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RGB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颜色、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Alpha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值、位置、速度、加速度等一系列物理属性参数，这些参数会在每一轮迭代中按规律进行更新。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 …</a:t>
            </a: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 …</a:t>
            </a: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类似于蒙特卡洛法，速度较快，实现简单，支持实时绘制，真实性不强。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0C15589-7E13-42C5-946E-0999ECEFA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1118276"/>
            <a:ext cx="5981700" cy="13525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B3F07DB-6A30-495E-84EF-AF5ADEA4C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137" y="2863907"/>
            <a:ext cx="52292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9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93A4C63-50BC-4695-90F2-E6049048D15A}"/>
              </a:ext>
            </a:extLst>
          </p:cNvPr>
          <p:cNvSpPr txBox="1">
            <a:spLocks/>
          </p:cNvSpPr>
          <p:nvPr/>
        </p:nvSpPr>
        <p:spPr>
          <a:xfrm>
            <a:off x="833967" y="72038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cs typeface="+mn-ea"/>
                <a:sym typeface="+mn-lt"/>
              </a:rPr>
              <a:t>Part Two </a:t>
            </a:r>
            <a:r>
              <a:rPr lang="zh-CN" altLang="en-US" b="1" dirty="0">
                <a:cs typeface="+mn-ea"/>
                <a:sym typeface="+mn-lt"/>
              </a:rPr>
              <a:t>两大流派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6B60ED25-139A-41AC-8424-D229393B3BE1}"/>
              </a:ext>
            </a:extLst>
          </p:cNvPr>
          <p:cNvSpPr/>
          <p:nvPr/>
        </p:nvSpPr>
        <p:spPr>
          <a:xfrm>
            <a:off x="611714" y="2624512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DCDDE4-32F2-4FAA-BD66-4AA313C4863F}"/>
              </a:ext>
            </a:extLst>
          </p:cNvPr>
          <p:cNvSpPr/>
          <p:nvPr/>
        </p:nvSpPr>
        <p:spPr>
          <a:xfrm>
            <a:off x="764114" y="858520"/>
            <a:ext cx="5100310" cy="56032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梯形 5">
            <a:extLst>
              <a:ext uri="{FF2B5EF4-FFF2-40B4-BE49-F238E27FC236}">
                <a16:creationId xmlns:a16="http://schemas.microsoft.com/office/drawing/2014/main" id="{E8B30A60-84CC-4A1F-BD6F-0EF7D032BDC2}"/>
              </a:ext>
            </a:extLst>
          </p:cNvPr>
          <p:cNvSpPr/>
          <p:nvPr/>
        </p:nvSpPr>
        <p:spPr>
          <a:xfrm rot="18877615">
            <a:off x="-110321" y="1070280"/>
            <a:ext cx="2990172" cy="796684"/>
          </a:xfrm>
          <a:prstGeom prst="trapezoid">
            <a:avLst>
              <a:gd name="adj" fmla="val 100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8FB57FFA-63DB-47F8-BA91-69810F6B9E1B}"/>
              </a:ext>
            </a:extLst>
          </p:cNvPr>
          <p:cNvSpPr/>
          <p:nvPr/>
        </p:nvSpPr>
        <p:spPr>
          <a:xfrm>
            <a:off x="2542570" y="675614"/>
            <a:ext cx="181055" cy="18290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703A0B-9185-4DCB-90C1-E26C7522ADF8}"/>
              </a:ext>
            </a:extLst>
          </p:cNvPr>
          <p:cNvSpPr txBox="1"/>
          <p:nvPr/>
        </p:nvSpPr>
        <p:spPr>
          <a:xfrm>
            <a:off x="1345448" y="1183474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96F194-DAB6-40B5-B973-84B62B1413C8}"/>
              </a:ext>
            </a:extLst>
          </p:cNvPr>
          <p:cNvSpPr/>
          <p:nvPr/>
        </p:nvSpPr>
        <p:spPr>
          <a:xfrm>
            <a:off x="2808911" y="1265215"/>
            <a:ext cx="877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粒子派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8C2F18-DCF2-416B-8B8B-E94F168B0BEC}"/>
              </a:ext>
            </a:extLst>
          </p:cNvPr>
          <p:cNvSpPr/>
          <p:nvPr/>
        </p:nvSpPr>
        <p:spPr>
          <a:xfrm>
            <a:off x="1728886" y="1605436"/>
            <a:ext cx="3932356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将烟雾视为粒子的集合。</a:t>
            </a:r>
            <a:endParaRPr lang="en-US" altLang="zh-CN" sz="12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 …</a:t>
            </a: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</a:t>
            </a:r>
          </a:p>
          <a:p>
            <a:pPr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 …</a:t>
            </a: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粒子只能由粒子源发出，发出时设定粒子的生命周期，生命按照迭代轮数进行计时。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粒子只能在其生命周期内存活，一旦生命周期结束，或物理属性更新到值域之外，粒子消亡。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类似于蒙特卡洛法，速度较快，实现简单，支持实时绘制，真实性不强。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EE143A7-0291-4BF2-B4C4-7C9338ACA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858520"/>
            <a:ext cx="45339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92015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页面">
  <a:themeElements>
    <a:clrScheme name="自定义 2">
      <a:dk1>
        <a:srgbClr val="000000"/>
      </a:dk1>
      <a:lt1>
        <a:srgbClr val="FFFFFF"/>
      </a:lt1>
      <a:dk2>
        <a:srgbClr val="010101"/>
      </a:dk2>
      <a:lt2>
        <a:srgbClr val="FFFFFF"/>
      </a:lt2>
      <a:accent1>
        <a:srgbClr val="FFC000"/>
      </a:accent1>
      <a:accent2>
        <a:srgbClr val="B2A32B"/>
      </a:accent2>
      <a:accent3>
        <a:srgbClr val="6EA8CC"/>
      </a:accent3>
      <a:accent4>
        <a:srgbClr val="BDE6FF"/>
      </a:accent4>
      <a:accent5>
        <a:srgbClr val="000000"/>
      </a:accent5>
      <a:accent6>
        <a:srgbClr val="FFE93D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798</TotalTime>
  <Words>1744</Words>
  <Application>Microsoft Office PowerPoint</Application>
  <PresentationFormat>宽屏</PresentationFormat>
  <Paragraphs>377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等线</vt:lpstr>
      <vt:lpstr>宋体</vt:lpstr>
      <vt:lpstr>微软雅黑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635615042@qq.com</cp:lastModifiedBy>
  <cp:revision>98</cp:revision>
  <dcterms:created xsi:type="dcterms:W3CDTF">2015-08-18T02:51:41Z</dcterms:created>
  <dcterms:modified xsi:type="dcterms:W3CDTF">2017-07-06T20:20:07Z</dcterms:modified>
  <cp:category/>
</cp:coreProperties>
</file>