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39"/>
  </p:notesMasterIdLst>
  <p:sldIdLst>
    <p:sldId id="256" r:id="rId4"/>
    <p:sldId id="257" r:id="rId5"/>
    <p:sldId id="258" r:id="rId6"/>
    <p:sldId id="285" r:id="rId7"/>
    <p:sldId id="317" r:id="rId8"/>
    <p:sldId id="318" r:id="rId9"/>
    <p:sldId id="320" r:id="rId10"/>
    <p:sldId id="321" r:id="rId11"/>
    <p:sldId id="322" r:id="rId12"/>
    <p:sldId id="323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293" r:id="rId23"/>
    <p:sldId id="294" r:id="rId24"/>
    <p:sldId id="295" r:id="rId25"/>
    <p:sldId id="334" r:id="rId26"/>
    <p:sldId id="296" r:id="rId27"/>
    <p:sldId id="297" r:id="rId28"/>
    <p:sldId id="335" r:id="rId29"/>
    <p:sldId id="337" r:id="rId30"/>
    <p:sldId id="336" r:id="rId31"/>
    <p:sldId id="304" r:id="rId32"/>
    <p:sldId id="305" r:id="rId33"/>
    <p:sldId id="306" r:id="rId34"/>
    <p:sldId id="310" r:id="rId35"/>
    <p:sldId id="311" r:id="rId36"/>
    <p:sldId id="338" r:id="rId37"/>
    <p:sldId id="33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7"/>
    <p:restoredTop sz="93659"/>
  </p:normalViewPr>
  <p:slideViewPr>
    <p:cSldViewPr snapToGrid="0" snapToObjects="1">
      <p:cViewPr varScale="1">
        <p:scale>
          <a:sx n="87" d="100"/>
          <a:sy n="87" d="100"/>
        </p:scale>
        <p:origin x="4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搜索广告转化预测</a:t>
            </a:r>
            <a:endParaRPr kumimoji="1"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301907"/>
            <a:ext cx="7589808" cy="1380709"/>
          </a:xfrm>
        </p:spPr>
        <p:txBody>
          <a:bodyPr/>
          <a:lstStyle/>
          <a:p>
            <a:r>
              <a:rPr kumimoji="1" lang="zh-CN" altLang="en-US" sz="2400" dirty="0"/>
              <a:t>刘德欣 </a:t>
            </a:r>
            <a:r>
              <a:rPr kumimoji="1" lang="en-US" altLang="zh-CN" sz="2400" dirty="0"/>
              <a:t>1901110660</a:t>
            </a:r>
            <a:endParaRPr kumimoji="1" lang="en-US" altLang="zh-CN" sz="2400" dirty="0"/>
          </a:p>
          <a:p>
            <a:r>
              <a:rPr kumimoji="1" lang="zh-CN" altLang="en-US" sz="2400" dirty="0"/>
              <a:t>王文祥 1901210258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任务简介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85611" y="1190622"/>
            <a:ext cx="3738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数据集信息及分析</a:t>
            </a:r>
            <a:r>
              <a:rPr lang="en-US" altLang="zh-CN" sz="2000" b="1" kern="0" dirty="0">
                <a:solidFill>
                  <a:schemeClr val="bg1"/>
                </a:solidFill>
              </a:rPr>
              <a:t>——</a:t>
            </a:r>
            <a:r>
              <a:rPr lang="zh-CN" altLang="en-US" sz="2000" b="1" kern="0" dirty="0">
                <a:solidFill>
                  <a:schemeClr val="bg1"/>
                </a:solidFill>
              </a:rPr>
              <a:t>用户信息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665" y="2068830"/>
            <a:ext cx="9493250" cy="3846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任务简介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85611" y="1190622"/>
            <a:ext cx="3738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数据集信息及分析</a:t>
            </a:r>
            <a:r>
              <a:rPr lang="en-US" altLang="zh-CN" sz="2000" b="1" kern="0" dirty="0">
                <a:solidFill>
                  <a:schemeClr val="bg1"/>
                </a:solidFill>
              </a:rPr>
              <a:t>——</a:t>
            </a:r>
            <a:r>
              <a:rPr lang="zh-CN" altLang="en-US" sz="2000" b="1" kern="0" dirty="0">
                <a:solidFill>
                  <a:schemeClr val="bg1"/>
                </a:solidFill>
              </a:rPr>
              <a:t>用户信息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pic>
        <p:nvPicPr>
          <p:cNvPr id="4" name="图片 3" descr="output_5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8575" y="229870"/>
            <a:ext cx="6941820" cy="6397625"/>
          </a:xfrm>
          <a:prstGeom prst="rect">
            <a:avLst/>
          </a:prstGeom>
        </p:spPr>
      </p:pic>
      <p:sp>
        <p:nvSpPr>
          <p:cNvPr id="14" name="文本框 8"/>
          <p:cNvSpPr txBox="1"/>
          <p:nvPr/>
        </p:nvSpPr>
        <p:spPr>
          <a:xfrm>
            <a:off x="1185545" y="2437765"/>
            <a:ext cx="346646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女性为广告主要目标群体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年龄分布集中在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20-50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任务简介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85611" y="1190622"/>
            <a:ext cx="3738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数据集信息及分析</a:t>
            </a:r>
            <a:r>
              <a:rPr lang="en-US" altLang="zh-CN" sz="2000" b="1" kern="0" dirty="0">
                <a:solidFill>
                  <a:schemeClr val="bg1"/>
                </a:solidFill>
              </a:rPr>
              <a:t>——</a:t>
            </a:r>
            <a:r>
              <a:rPr lang="zh-CN" altLang="en-US" sz="2000" b="1" kern="0" dirty="0">
                <a:solidFill>
                  <a:schemeClr val="bg1"/>
                </a:solidFill>
              </a:rPr>
              <a:t>店铺</a:t>
            </a:r>
            <a:r>
              <a:rPr lang="zh-CN" altLang="en-US" sz="2000" b="1" kern="0" dirty="0">
                <a:solidFill>
                  <a:schemeClr val="bg1"/>
                </a:solidFill>
              </a:rPr>
              <a:t>信息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110" y="2021840"/>
            <a:ext cx="8694420" cy="4566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任务简介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85611" y="1190622"/>
            <a:ext cx="3738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数据集信息及分析</a:t>
            </a:r>
            <a:r>
              <a:rPr lang="en-US" altLang="zh-CN" sz="2000" b="1" kern="0" dirty="0">
                <a:solidFill>
                  <a:schemeClr val="bg1"/>
                </a:solidFill>
              </a:rPr>
              <a:t>——</a:t>
            </a:r>
            <a:r>
              <a:rPr lang="zh-CN" altLang="en-US" sz="2000" b="1" kern="0" dirty="0">
                <a:solidFill>
                  <a:schemeClr val="bg1"/>
                </a:solidFill>
              </a:rPr>
              <a:t>店铺</a:t>
            </a:r>
            <a:r>
              <a:rPr lang="zh-CN" altLang="en-US" sz="2000" b="1" kern="0" dirty="0">
                <a:solidFill>
                  <a:schemeClr val="bg1"/>
                </a:solidFill>
              </a:rPr>
              <a:t>信息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pic>
        <p:nvPicPr>
          <p:cNvPr id="5" name="图片 4" descr="output_6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950" y="243205"/>
            <a:ext cx="6898005" cy="644144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85545" y="2437765"/>
            <a:ext cx="373951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店铺评价和星级呈正态分布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任务简介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85611" y="1190622"/>
            <a:ext cx="3738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数据集信息及分析</a:t>
            </a:r>
            <a:r>
              <a:rPr lang="en-US" altLang="zh-CN" sz="2000" b="1" kern="0" dirty="0">
                <a:solidFill>
                  <a:schemeClr val="bg1"/>
                </a:solidFill>
              </a:rPr>
              <a:t>——</a:t>
            </a:r>
            <a:r>
              <a:rPr lang="zh-CN" altLang="en-US" sz="2000" b="1" kern="0" dirty="0">
                <a:solidFill>
                  <a:schemeClr val="bg1"/>
                </a:solidFill>
              </a:rPr>
              <a:t>店铺</a:t>
            </a:r>
            <a:r>
              <a:rPr lang="zh-CN" altLang="en-US" sz="2000" b="1" kern="0" dirty="0">
                <a:solidFill>
                  <a:schemeClr val="bg1"/>
                </a:solidFill>
              </a:rPr>
              <a:t>信息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1185545" y="2437765"/>
            <a:ext cx="373951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店铺评价和星级呈正态分布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" name="图片 3" descr="output_8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5060" y="1031875"/>
            <a:ext cx="7122160" cy="5118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任务简介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85611" y="1190622"/>
            <a:ext cx="3738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数据集信息及分析</a:t>
            </a:r>
            <a:r>
              <a:rPr lang="en-US" altLang="zh-CN" sz="2000" b="1" kern="0" dirty="0">
                <a:solidFill>
                  <a:schemeClr val="bg1"/>
                </a:solidFill>
              </a:rPr>
              <a:t>——</a:t>
            </a:r>
            <a:r>
              <a:rPr lang="zh-CN" altLang="en-US" sz="2000" b="1" kern="0" dirty="0">
                <a:solidFill>
                  <a:schemeClr val="bg1"/>
                </a:solidFill>
              </a:rPr>
              <a:t>商品</a:t>
            </a:r>
            <a:r>
              <a:rPr lang="zh-CN" altLang="en-US" sz="2000" b="1" kern="0" dirty="0">
                <a:solidFill>
                  <a:schemeClr val="bg1"/>
                </a:solidFill>
              </a:rPr>
              <a:t>信息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070" y="1913255"/>
            <a:ext cx="8726170" cy="4707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任务简介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85611" y="1190622"/>
            <a:ext cx="3738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数据集信息及分析</a:t>
            </a:r>
            <a:r>
              <a:rPr lang="en-US" altLang="zh-CN" sz="2000" b="1" kern="0" dirty="0">
                <a:solidFill>
                  <a:schemeClr val="bg1"/>
                </a:solidFill>
              </a:rPr>
              <a:t>——</a:t>
            </a:r>
            <a:r>
              <a:rPr lang="zh-CN" altLang="en-US" sz="2000" b="1" kern="0" dirty="0">
                <a:solidFill>
                  <a:schemeClr val="bg1"/>
                </a:solidFill>
              </a:rPr>
              <a:t>商品</a:t>
            </a:r>
            <a:r>
              <a:rPr lang="zh-CN" altLang="en-US" sz="2000" b="1" kern="0" dirty="0">
                <a:solidFill>
                  <a:schemeClr val="bg1"/>
                </a:solidFill>
              </a:rPr>
              <a:t>信息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pic>
        <p:nvPicPr>
          <p:cNvPr id="5" name="图片 4" descr="output_9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3975" y="243205"/>
            <a:ext cx="6751320" cy="6258560"/>
          </a:xfrm>
          <a:prstGeom prst="rect">
            <a:avLst/>
          </a:prstGeom>
        </p:spPr>
      </p:pic>
      <p:sp>
        <p:nvSpPr>
          <p:cNvPr id="14" name="文本框 8"/>
          <p:cNvSpPr txBox="1"/>
          <p:nvPr/>
        </p:nvSpPr>
        <p:spPr>
          <a:xfrm>
            <a:off x="657225" y="2401570"/>
            <a:ext cx="426720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商品品牌、来源城市亦符合长尾分布，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15%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的展示商品来自同一品牌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任务简介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85611" y="1190622"/>
            <a:ext cx="3992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数据集信息及分析</a:t>
            </a:r>
            <a:r>
              <a:rPr lang="en-US" altLang="zh-CN" sz="2000" b="1" kern="0" dirty="0">
                <a:solidFill>
                  <a:schemeClr val="bg1"/>
                </a:solidFill>
              </a:rPr>
              <a:t>——</a:t>
            </a:r>
            <a:r>
              <a:rPr lang="zh-CN" altLang="en-US" sz="2000" b="1" kern="0" dirty="0">
                <a:solidFill>
                  <a:schemeClr val="bg1"/>
                </a:solidFill>
              </a:rPr>
              <a:t>上下文信息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1605" y="2006600"/>
            <a:ext cx="9368155" cy="423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任务简介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85611" y="1190622"/>
            <a:ext cx="3992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数据集信息及分析</a:t>
            </a:r>
            <a:r>
              <a:rPr lang="en-US" altLang="zh-CN" sz="2000" b="1" kern="0" dirty="0">
                <a:solidFill>
                  <a:schemeClr val="bg1"/>
                </a:solidFill>
              </a:rPr>
              <a:t>——</a:t>
            </a:r>
            <a:r>
              <a:rPr lang="zh-CN" altLang="en-US" sz="2000" b="1" kern="0" dirty="0">
                <a:solidFill>
                  <a:schemeClr val="bg1"/>
                </a:solidFill>
              </a:rPr>
              <a:t>上下文信息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pic>
        <p:nvPicPr>
          <p:cNvPr id="5" name="图片 4" descr="output_7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3710" y="467360"/>
            <a:ext cx="6343650" cy="5923915"/>
          </a:xfrm>
          <a:prstGeom prst="rect">
            <a:avLst/>
          </a:prstGeom>
        </p:spPr>
      </p:pic>
      <p:sp>
        <p:nvSpPr>
          <p:cNvPr id="14" name="文本框 8"/>
          <p:cNvSpPr txBox="1"/>
          <p:nvPr/>
        </p:nvSpPr>
        <p:spPr>
          <a:xfrm>
            <a:off x="657225" y="2401570"/>
            <a:ext cx="459168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点击发生时间集中在下午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晚上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日期分布较均衡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任务简介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85611" y="1190622"/>
            <a:ext cx="3992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数据集信息及分析</a:t>
            </a:r>
            <a:r>
              <a:rPr lang="en-US" altLang="zh-CN" sz="2000" b="1" kern="0" dirty="0">
                <a:solidFill>
                  <a:schemeClr val="bg1"/>
                </a:solidFill>
              </a:rPr>
              <a:t>——</a:t>
            </a:r>
            <a:r>
              <a:rPr lang="zh-CN" altLang="en-US" sz="2000" b="1" kern="0" dirty="0">
                <a:solidFill>
                  <a:schemeClr val="bg1"/>
                </a:solidFill>
              </a:rPr>
              <a:t>上下文信息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pic>
        <p:nvPicPr>
          <p:cNvPr id="8" name="图片 7" descr="Snipaste_2020-06-08_12-49-44"/>
          <p:cNvPicPr>
            <a:picLocks noChangeAspect="1"/>
          </p:cNvPicPr>
          <p:nvPr/>
        </p:nvPicPr>
        <p:blipFill>
          <a:blip r:embed="rId1"/>
          <a:srcRect b="3263"/>
          <a:stretch>
            <a:fillRect/>
          </a:stretch>
        </p:blipFill>
        <p:spPr>
          <a:xfrm>
            <a:off x="1735455" y="1852295"/>
            <a:ext cx="8153400" cy="4518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目录 </a:t>
            </a:r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l">
              <a:buClrTx/>
              <a:buSzTx/>
            </a:pPr>
            <a:r>
              <a:rPr kumimoji="1" lang="zh-CN" altLang="en-US" sz="2000" dirty="0" smtClean="0"/>
              <a:t>模型融合</a:t>
            </a:r>
            <a:endParaRPr kumimoji="1" lang="zh-CN" altLang="en-US" sz="2000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8"/>
          </p:nvPr>
        </p:nvSpPr>
        <p:spPr>
          <a:xfrm>
            <a:off x="5650865" y="2757805"/>
            <a:ext cx="2834005" cy="337185"/>
          </a:xfrm>
        </p:spPr>
        <p:txBody>
          <a:bodyPr/>
          <a:lstStyle/>
          <a:p>
            <a:pPr algn="l">
              <a:buClrTx/>
              <a:buSzTx/>
            </a:pPr>
            <a:r>
              <a:rPr kumimoji="1" lang="zh-CN" altLang="en-US" sz="2000" dirty="0" smtClean="0"/>
              <a:t>实验及结论</a:t>
            </a:r>
            <a:endParaRPr kumimoji="1" lang="zh-CN" altLang="en-US" sz="2000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z="2000" dirty="0" smtClean="0"/>
              <a:t>任务简介</a:t>
            </a:r>
            <a:endParaRPr kumimoji="1" lang="zh-CN" altLang="en-US" sz="2000" dirty="0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algn="l">
              <a:buClrTx/>
              <a:buSzTx/>
            </a:pPr>
            <a:r>
              <a:rPr kumimoji="1" lang="zh-CN" altLang="en-US" sz="2000" dirty="0" smtClean="0"/>
              <a:t>特征处理</a:t>
            </a:r>
            <a:endParaRPr kumimoji="1" lang="zh-CN" altLang="en-US" sz="2000" dirty="0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algn="l">
              <a:buClrTx/>
              <a:buSzTx/>
            </a:pPr>
            <a:r>
              <a:rPr kumimoji="1" lang="zh-CN" altLang="en-US" sz="2000" dirty="0" smtClean="0"/>
              <a:t>基础模型</a:t>
            </a:r>
            <a:endParaRPr kumimoji="1" lang="zh-CN" altLang="en-US" sz="20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特征处理</a:t>
            </a:r>
            <a:endParaRPr kumimoji="1" lang="zh-CN" altLang="en-US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特征处理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08116" y="1126487"/>
            <a:ext cx="1452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填补缺失值</a:t>
            </a:r>
            <a:endParaRPr lang="zh-CN" sz="2000" b="1" kern="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5345" y="506730"/>
            <a:ext cx="4617720" cy="5844540"/>
          </a:xfrm>
          <a:prstGeom prst="rect">
            <a:avLst/>
          </a:prstGeom>
        </p:spPr>
      </p:pic>
      <p:sp>
        <p:nvSpPr>
          <p:cNvPr id="5" name="文本框 8"/>
          <p:cNvSpPr txBox="1"/>
          <p:nvPr/>
        </p:nvSpPr>
        <p:spPr>
          <a:xfrm>
            <a:off x="908050" y="1724025"/>
            <a:ext cx="59594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所给数据缺失程度较轻，不必舍去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填充缺失值：离散数据用均值填充，连续数据用平均值填充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35" y="3477260"/>
            <a:ext cx="5387340" cy="278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特征处理</a:t>
            </a:r>
            <a:endParaRPr kumimoji="1" lang="zh-CN" altLang="en-US" dirty="0"/>
          </a:p>
        </p:txBody>
      </p:sp>
      <p:sp>
        <p:nvSpPr>
          <p:cNvPr id="14" name="文本框 8"/>
          <p:cNvSpPr txBox="1"/>
          <p:nvPr/>
        </p:nvSpPr>
        <p:spPr>
          <a:xfrm>
            <a:off x="377825" y="2012950"/>
            <a:ext cx="31299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添加数量特征：类别数目、相同类别的条目数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提取最主要的第一个类别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类别本身进行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label encoding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5716" y="1126487"/>
            <a:ext cx="1706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类别特征处理</a:t>
            </a:r>
            <a:endParaRPr lang="zh-CN" sz="2000" b="1" kern="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7740" y="1617980"/>
            <a:ext cx="8747760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特征处理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5716" y="1126487"/>
            <a:ext cx="1706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时间特征处理</a:t>
            </a:r>
            <a:endParaRPr lang="zh-CN" sz="2000" b="1" kern="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1470" y="4394835"/>
            <a:ext cx="5021580" cy="90678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755650" y="1996440"/>
            <a:ext cx="954151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timestamp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转化为日期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提取时间统计特征：同时段内点击数量、用户平均点击间隔、用户今日点击次数、用户今日点击同类别（同店铺）商品次数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泄露特征：距离用户下一次点击的时间（实际实时预测中不可用）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基础模型</a:t>
            </a:r>
            <a:endParaRPr kumimoji="1" lang="zh-CN" altLang="en-US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基础模型</a:t>
            </a:r>
            <a:endParaRPr kumimoji="1" lang="zh-CN" altLang="en-US" dirty="0" smtClean="0">
              <a:sym typeface="+mn-ea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908050" y="2038350"/>
            <a:ext cx="4722495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选择多种统计学习基础模型进行试验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grid_search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寻找最佳参数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最终选取五种效果最好的模型参与模型融合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8116" y="1126487"/>
            <a:ext cx="1706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统计学习模型</a:t>
            </a:r>
            <a:endParaRPr lang="zh-CN" sz="2000" b="1" kern="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9810" y="1557655"/>
            <a:ext cx="5570220" cy="3459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基础模型</a:t>
            </a:r>
            <a:endParaRPr kumimoji="1" lang="zh-CN" altLang="en-US" dirty="0" smtClean="0">
              <a:sym typeface="+mn-ea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908050" y="2038350"/>
            <a:ext cx="472249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选择的基础模型为Lasso、Ridge、ElasticNet、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XGBoost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LightGBM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svm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tree-based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模型计算速度太慢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8116" y="1126487"/>
            <a:ext cx="1706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统计学习模型</a:t>
            </a:r>
            <a:endParaRPr lang="zh-CN" sz="2000" b="1" kern="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0" y="1378585"/>
            <a:ext cx="3455035" cy="3366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基础模型</a:t>
            </a:r>
            <a:endParaRPr kumimoji="1" lang="zh-CN" altLang="en-US" dirty="0"/>
          </a:p>
        </p:txBody>
      </p:sp>
      <p:sp>
        <p:nvSpPr>
          <p:cNvPr id="14" name="文本框 8"/>
          <p:cNvSpPr txBox="1"/>
          <p:nvPr/>
        </p:nvSpPr>
        <p:spPr>
          <a:xfrm>
            <a:off x="908050" y="1840230"/>
            <a:ext cx="10448290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MLP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网络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输入特征包括三部分的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embedding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用户信息（User Profile）： 性别、城市、用户ID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用户行为（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User Behavior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）：用户最近点击的物品ID序列等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商品信息（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Item Profile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）：商家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、品牌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lvl="0" indent="-34290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三者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embedding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拼接后输入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MLP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PReLU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为激活函数，使用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sigmod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输出预测概率，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训练的损失函数为负对数函数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8116" y="1126487"/>
            <a:ext cx="239776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基础</a:t>
            </a:r>
            <a:r>
              <a:rPr lang="en-US" altLang="zh-CN" sz="2000" b="1" kern="0" dirty="0">
                <a:solidFill>
                  <a:schemeClr val="bg1"/>
                </a:solidFill>
              </a:rPr>
              <a:t>pCVR</a:t>
            </a:r>
            <a:r>
              <a:rPr lang="zh-CN" altLang="en-US" sz="2000" b="1" kern="0" dirty="0">
                <a:solidFill>
                  <a:schemeClr val="bg1"/>
                </a:solidFill>
              </a:rPr>
              <a:t>预测模型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基础模型</a:t>
            </a:r>
            <a:endParaRPr kumimoji="1" lang="zh-CN" altLang="en-US" dirty="0" smtClean="0">
              <a:sym typeface="+mn-ea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908050" y="2038350"/>
            <a:ext cx="4074160" cy="406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embedding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输入部分加入Factorization machines，用于提取一阶特征和二阶交互特征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Huifeng Guo, Ruiming Tang, Yunming Ye, Zhenguo Li, and Xiuqiang He. 2017. DeepFM: a factorization-machine based neural network for CTR prediction. In Proceedings of the 26th International Joint Conference on Artificial Intelligence (IJCAI’17). AAAI Press, 1725–1731.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8116" y="1126487"/>
            <a:ext cx="168656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bg1"/>
                </a:solidFill>
              </a:rPr>
              <a:t>NN-DeepFM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9530" y="1531620"/>
            <a:ext cx="6761480" cy="3380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模型融合</a:t>
            </a:r>
            <a:endParaRPr kumimoji="1" lang="zh-CN" altLang="en-US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任务简介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模型融合</a:t>
            </a:r>
            <a:endParaRPr kumimoji="1" lang="zh-CN" altLang="en-US" dirty="0" smtClean="0">
              <a:sym typeface="+mn-ea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908050" y="3330575"/>
            <a:ext cx="9692005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单一回归模型效果不够好，使用个三层Stacking模型组合各个模型的结果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整个Stacking的过程类似于CV验证：将训练集分为五份，对每个基本模型进⾏5轮训练，⼀次使用其中的4份作为训练集训练，预测余下⼀份的结果，5轮后得到训练集大小的预测数据，同时在每轮中对测试集进⾏预测，对每个基本模型来说测试集的预测结果为5轮结果的均值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在第⼆层中，输⼊(训练集上的预测结果 * 基本模型数量)的数据进⾏训练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第三层最终输出为第二层的预测结果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8116" y="1126487"/>
            <a:ext cx="12496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bg1"/>
                </a:solidFill>
              </a:rPr>
              <a:t>Stacking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8860" y="704850"/>
            <a:ext cx="9883140" cy="2484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模型融合</a:t>
            </a:r>
            <a:endParaRPr kumimoji="1" lang="zh-CN" altLang="en-US" dirty="0" smtClean="0">
              <a:sym typeface="+mn-ea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636905" y="2139950"/>
            <a:ext cx="30562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NN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得到的结果同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Stacking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模型加权加和（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0.2/0.8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NN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无法参与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Stacking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（训练时间太久）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8116" y="1126487"/>
            <a:ext cx="157480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加入</a:t>
            </a:r>
            <a:r>
              <a:rPr lang="en-US" altLang="zh-CN" sz="2000" b="1" kern="0" dirty="0">
                <a:solidFill>
                  <a:schemeClr val="bg1"/>
                </a:solidFill>
              </a:rPr>
              <a:t>NN</a:t>
            </a:r>
            <a:r>
              <a:rPr lang="zh-CN" altLang="en-US" sz="2000" b="1" kern="0" dirty="0">
                <a:solidFill>
                  <a:schemeClr val="bg1"/>
                </a:solidFill>
              </a:rPr>
              <a:t>结果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pic>
        <p:nvPicPr>
          <p:cNvPr id="5" name="图片 4" descr="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0345" y="1036320"/>
            <a:ext cx="7989570" cy="4401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实验及结论</a:t>
            </a:r>
            <a:endParaRPr kumimoji="1" lang="zh-CN" altLang="en-US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08116" y="1126487"/>
            <a:ext cx="1198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实验结果</a:t>
            </a:r>
            <a:endParaRPr lang="zh-CN" sz="2000" b="1" kern="0" dirty="0">
              <a:solidFill>
                <a:schemeClr val="bg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/>
        <p:txBody>
          <a:bodyPr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2" name="文本占位符 2"/>
          <p:cNvSpPr>
            <a:spLocks noGrp="1"/>
          </p:cNvSpPr>
          <p:nvPr/>
        </p:nvSpPr>
        <p:spPr>
          <a:xfrm>
            <a:off x="1185545" y="367665"/>
            <a:ext cx="2223770" cy="33718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ym typeface="+mn-ea"/>
              </a:rPr>
              <a:t>实验及结论</a:t>
            </a:r>
            <a:endParaRPr kumimoji="1" lang="zh-CN" altLang="en-US" dirty="0" smtClean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1802765"/>
            <a:ext cx="8199120" cy="3902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08116" y="1126487"/>
            <a:ext cx="1452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结论与总结</a:t>
            </a:r>
            <a:endParaRPr lang="zh-CN" sz="2000" b="1" kern="0" dirty="0">
              <a:solidFill>
                <a:schemeClr val="bg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/>
        <p:txBody>
          <a:bodyPr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2" name="文本占位符 2"/>
          <p:cNvSpPr>
            <a:spLocks noGrp="1"/>
          </p:cNvSpPr>
          <p:nvPr/>
        </p:nvSpPr>
        <p:spPr>
          <a:xfrm>
            <a:off x="1185545" y="367665"/>
            <a:ext cx="2223770" cy="33718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ym typeface="+mn-ea"/>
              </a:rPr>
              <a:t>实验及结论</a:t>
            </a:r>
            <a:endParaRPr kumimoji="1" lang="zh-CN" altLang="en-US" dirty="0" smtClean="0">
              <a:sym typeface="+mn-ea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908050" y="1840230"/>
            <a:ext cx="1044829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就竞赛来说，特征工程还有很多欠缺，交互特征还有许多可以提取的，如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冷启动特征：用户、商品、店铺是否第一次交互等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历史统计特征：用户、商品、品牌等一阶特征及二阶交叉特征的点击、转化、转化率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数据中存在大量的leak信息，和实际的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pCVR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预测有较大的差别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特征工程得到的交互特征工程中无法实时提取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模型在竞赛中难有好的效果，数据量相对是不够的（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400k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DeepFM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模型有调优的余地，如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embedding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方式、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regularzation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感谢聆听！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/>
        </p:nvSpPr>
        <p:spPr>
          <a:xfrm>
            <a:off x="2301095" y="3301907"/>
            <a:ext cx="7589808" cy="13807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/>
              <a:t>刘德欣 </a:t>
            </a:r>
            <a:r>
              <a:rPr kumimoji="1" lang="en-US" altLang="zh-CN" sz="2400" dirty="0"/>
              <a:t>1901110660</a:t>
            </a:r>
            <a:endParaRPr kumimoji="1" lang="en-US" altLang="zh-CN" sz="2400" dirty="0"/>
          </a:p>
          <a:p>
            <a:r>
              <a:rPr kumimoji="1" lang="zh-CN" altLang="en-US" sz="2400" dirty="0"/>
              <a:t>王文祥 1901210258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任务简介</a:t>
            </a:r>
            <a:endParaRPr kumimoji="1" lang="zh-CN" altLang="en-US" dirty="0"/>
          </a:p>
        </p:txBody>
      </p:sp>
      <p:sp>
        <p:nvSpPr>
          <p:cNvPr id="14" name="文本框 8"/>
          <p:cNvSpPr txBox="1"/>
          <p:nvPr/>
        </p:nvSpPr>
        <p:spPr>
          <a:xfrm>
            <a:off x="1185545" y="3498215"/>
            <a:ext cx="95415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IJCAI-18 阿里妈妈搜索广告转化预测竞赛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给定广告点击相关的用户（user）、广告商品（ad）、检索词（query）、上下文内容（context）、商店（shop）等信息的条件下预测广告产生购买行为的概率（pCVR）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85611" y="1190622"/>
            <a:ext cx="1960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转化率预测任务</a:t>
            </a:r>
            <a:endParaRPr lang="zh-CN" sz="2000" b="1" kern="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88510" y="449580"/>
            <a:ext cx="6858000" cy="2811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任务简介</a:t>
            </a:r>
            <a:endParaRPr kumimoji="1" lang="zh-CN" altLang="en-US" dirty="0"/>
          </a:p>
        </p:txBody>
      </p:sp>
      <p:sp>
        <p:nvSpPr>
          <p:cNvPr id="14" name="文本框 8"/>
          <p:cNvSpPr txBox="1"/>
          <p:nvPr/>
        </p:nvSpPr>
        <p:spPr>
          <a:xfrm>
            <a:off x="1185545" y="1945640"/>
            <a:ext cx="954151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淘宝应用内广告展示转化效果预估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从五类数据（广告基础数据、广告商品信息、用户信息、上下文信息和店铺信息）推测用户购买此推荐商品的概率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数据来源于淘宝真实交易和广告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lvl="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评测指标：负对数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loss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85611" y="1190622"/>
            <a:ext cx="1960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转化率预测任务</a:t>
            </a:r>
            <a:endParaRPr lang="zh-CN" sz="2000" b="1" kern="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6425" y="4627880"/>
            <a:ext cx="5029200" cy="929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任务简介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85611" y="1190622"/>
            <a:ext cx="4246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数据集信息及分析</a:t>
            </a:r>
            <a:r>
              <a:rPr lang="en-US" altLang="zh-CN" sz="2000" b="1" kern="0" dirty="0">
                <a:solidFill>
                  <a:schemeClr val="bg1"/>
                </a:solidFill>
              </a:rPr>
              <a:t>——</a:t>
            </a:r>
            <a:r>
              <a:rPr lang="zh-CN" altLang="en-US" sz="2000" b="1" kern="0" dirty="0">
                <a:solidFill>
                  <a:schemeClr val="bg1"/>
                </a:solidFill>
              </a:rPr>
              <a:t>广告基础数据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905" y="2102485"/>
            <a:ext cx="8880475" cy="3912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任务简介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85611" y="1190622"/>
            <a:ext cx="4246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数据集信息及分析</a:t>
            </a:r>
            <a:r>
              <a:rPr lang="en-US" altLang="zh-CN" sz="2000" b="1" kern="0" dirty="0">
                <a:solidFill>
                  <a:schemeClr val="bg1"/>
                </a:solidFill>
              </a:rPr>
              <a:t>——</a:t>
            </a:r>
            <a:r>
              <a:rPr lang="zh-CN" altLang="en-US" sz="2000" b="1" kern="0" dirty="0">
                <a:solidFill>
                  <a:schemeClr val="bg1"/>
                </a:solidFill>
              </a:rPr>
              <a:t>广告基础数据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1185545" y="1945640"/>
            <a:ext cx="954151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共有478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138条数据，非重复条目478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063条，重复条目75条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标签比例为1:52.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，正负样本比例很不均匀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9120" y="3199130"/>
            <a:ext cx="3940810" cy="3248660"/>
          </a:xfrm>
          <a:prstGeom prst="rect">
            <a:avLst/>
          </a:prstGeom>
        </p:spPr>
      </p:pic>
      <p:pic>
        <p:nvPicPr>
          <p:cNvPr id="6" name="图片 5" descr="output_3_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5" y="3436620"/>
            <a:ext cx="2681605" cy="2774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任务简介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85611" y="1190622"/>
            <a:ext cx="4246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数据集信息及分析</a:t>
            </a:r>
            <a:r>
              <a:rPr lang="en-US" altLang="zh-CN" sz="2000" b="1" kern="0" dirty="0">
                <a:solidFill>
                  <a:schemeClr val="bg1"/>
                </a:solidFill>
              </a:rPr>
              <a:t>——</a:t>
            </a:r>
            <a:r>
              <a:rPr lang="zh-CN" altLang="en-US" sz="2000" b="1" kern="0" dirty="0">
                <a:solidFill>
                  <a:schemeClr val="bg1"/>
                </a:solidFill>
              </a:rPr>
              <a:t>广告基础数据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1124585" y="1803400"/>
            <a:ext cx="954151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广告涉及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074个不同的商品，来自3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958个不同的店铺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商品和店铺都符合长尾分布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" name="图片 4" descr="output_4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3119120"/>
            <a:ext cx="5516880" cy="2852420"/>
          </a:xfrm>
          <a:prstGeom prst="rect">
            <a:avLst/>
          </a:prstGeom>
        </p:spPr>
      </p:pic>
      <p:pic>
        <p:nvPicPr>
          <p:cNvPr id="7" name="图片 6" descr="output_4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55" y="3119120"/>
            <a:ext cx="5495290" cy="2878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任务简介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85611" y="1190622"/>
            <a:ext cx="4246880" cy="49149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bg1"/>
                </a:solidFill>
              </a:rPr>
              <a:t>数据集信息及分析</a:t>
            </a:r>
            <a:r>
              <a:rPr lang="en-US" altLang="zh-CN" sz="2000" b="1" kern="0" dirty="0">
                <a:solidFill>
                  <a:schemeClr val="bg1"/>
                </a:solidFill>
              </a:rPr>
              <a:t>——</a:t>
            </a:r>
            <a:r>
              <a:rPr lang="zh-CN" altLang="en-US" sz="2000" b="1" kern="0" dirty="0">
                <a:solidFill>
                  <a:schemeClr val="bg1"/>
                </a:solidFill>
              </a:rPr>
              <a:t>广告基础数据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1124585" y="1803400"/>
            <a:ext cx="954151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广告推送给197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677个不同的用户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大部分（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85%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）的用户点击广告次数在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次以下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9019" r="3013"/>
          <a:stretch>
            <a:fillRect/>
          </a:stretch>
        </p:blipFill>
        <p:spPr>
          <a:xfrm>
            <a:off x="1305560" y="3099435"/>
            <a:ext cx="5339080" cy="2851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15958" t="2783" r="3345" b="-2783"/>
          <a:stretch>
            <a:fillRect/>
          </a:stretch>
        </p:blipFill>
        <p:spPr>
          <a:xfrm>
            <a:off x="6868795" y="3099435"/>
            <a:ext cx="4411980" cy="2920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428,&quot;width&quot;:10800}"/>
</p:tagLst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2330</Words>
  <Application>WPS 演示</Application>
  <PresentationFormat>宽屏</PresentationFormat>
  <Paragraphs>291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Calibri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DeleteMemory</cp:lastModifiedBy>
  <cp:revision>194</cp:revision>
  <dcterms:created xsi:type="dcterms:W3CDTF">2015-08-18T02:51:00Z</dcterms:created>
  <dcterms:modified xsi:type="dcterms:W3CDTF">2020-06-08T07:28:40Z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