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31"/>
  </p:notesMasterIdLst>
  <p:sldIdLst>
    <p:sldId id="256" r:id="rId2"/>
    <p:sldId id="268" r:id="rId3"/>
    <p:sldId id="296" r:id="rId4"/>
    <p:sldId id="297" r:id="rId5"/>
    <p:sldId id="295" r:id="rId6"/>
    <p:sldId id="257" r:id="rId7"/>
    <p:sldId id="281" r:id="rId8"/>
    <p:sldId id="282" r:id="rId9"/>
    <p:sldId id="298" r:id="rId10"/>
    <p:sldId id="273" r:id="rId11"/>
    <p:sldId id="274" r:id="rId12"/>
    <p:sldId id="283" r:id="rId13"/>
    <p:sldId id="284" r:id="rId14"/>
    <p:sldId id="287" r:id="rId15"/>
    <p:sldId id="285" r:id="rId16"/>
    <p:sldId id="293" r:id="rId17"/>
    <p:sldId id="266" r:id="rId18"/>
    <p:sldId id="277" r:id="rId19"/>
    <p:sldId id="291" r:id="rId20"/>
    <p:sldId id="289" r:id="rId21"/>
    <p:sldId id="288" r:id="rId22"/>
    <p:sldId id="290" r:id="rId23"/>
    <p:sldId id="272" r:id="rId24"/>
    <p:sldId id="264" r:id="rId25"/>
    <p:sldId id="294" r:id="rId26"/>
    <p:sldId id="267" r:id="rId27"/>
    <p:sldId id="275" r:id="rId28"/>
    <p:sldId id="269"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F5C16-75E3-4CCD-A6E5-9B2C18E03D73}" type="datetimeFigureOut">
              <a:rPr lang="en-IN" smtClean="0"/>
              <a:t>19-10-2023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94D04-C749-4ED8-BF08-DADEEFAC79F3}" type="slidenum">
              <a:rPr lang="en-IN" smtClean="0"/>
              <a:t>‹#›</a:t>
            </a:fld>
            <a:endParaRPr lang="en-IN"/>
          </a:p>
        </p:txBody>
      </p:sp>
    </p:spTree>
    <p:extLst>
      <p:ext uri="{BB962C8B-B14F-4D97-AF65-F5344CB8AC3E}">
        <p14:creationId xmlns:p14="http://schemas.microsoft.com/office/powerpoint/2010/main" val="1966169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6294D04-C749-4ED8-BF08-DADEEFAC79F3}" type="slidenum">
              <a:rPr lang="en-IN" smtClean="0"/>
              <a:t>7</a:t>
            </a:fld>
            <a:endParaRPr lang="en-IN"/>
          </a:p>
        </p:txBody>
      </p:sp>
    </p:spTree>
    <p:extLst>
      <p:ext uri="{BB962C8B-B14F-4D97-AF65-F5344CB8AC3E}">
        <p14:creationId xmlns:p14="http://schemas.microsoft.com/office/powerpoint/2010/main" val="203495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5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743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783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899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156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702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15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53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55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88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27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8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31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55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20228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876424" y="952835"/>
            <a:ext cx="8704252" cy="743254"/>
          </a:xfrm>
        </p:spPr>
        <p:txBody>
          <a:bodyPr>
            <a:no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QUANTUM – A NFT TRADING PLATFORM VIA BANKS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7346836" y="2304439"/>
            <a:ext cx="8791575" cy="2489687"/>
          </a:xfrm>
        </p:spPr>
        <p:txBody>
          <a:bodyPr>
            <a:normAutofit/>
          </a:bodyPr>
          <a:lstStyle/>
          <a:p>
            <a:r>
              <a:rPr lang="en-GB" b="1" dirty="0">
                <a:solidFill>
                  <a:schemeClr val="tx1">
                    <a:lumMod val="95000"/>
                  </a:schemeClr>
                </a:solidFill>
                <a:latin typeface="Times New Roman" panose="02020603050405020304" pitchFamily="18" charset="0"/>
                <a:cs typeface="Times New Roman" panose="02020603050405020304" pitchFamily="18" charset="0"/>
              </a:rPr>
              <a:t>Presented by:</a:t>
            </a:r>
          </a:p>
          <a:p>
            <a:r>
              <a:rPr lang="en-GB" b="1" dirty="0">
                <a:solidFill>
                  <a:schemeClr val="tx1">
                    <a:lumMod val="95000"/>
                  </a:schemeClr>
                </a:solidFill>
                <a:latin typeface="Times New Roman" panose="02020603050405020304" pitchFamily="18" charset="0"/>
                <a:cs typeface="Times New Roman" panose="02020603050405020304" pitchFamily="18" charset="0"/>
              </a:rPr>
              <a:t>	Akash M S (20CS005)</a:t>
            </a:r>
          </a:p>
          <a:p>
            <a:r>
              <a:rPr lang="en-GB" b="1" dirty="0">
                <a:solidFill>
                  <a:schemeClr val="tx1">
                    <a:lumMod val="95000"/>
                  </a:schemeClr>
                </a:solidFill>
                <a:latin typeface="Times New Roman" panose="02020603050405020304" pitchFamily="18" charset="0"/>
                <a:cs typeface="Times New Roman" panose="02020603050405020304" pitchFamily="18" charset="0"/>
              </a:rPr>
              <a:t>	Aswin Sam M (20CS009)</a:t>
            </a:r>
          </a:p>
          <a:p>
            <a:r>
              <a:rPr lang="en-GB" b="1" dirty="0">
                <a:solidFill>
                  <a:schemeClr val="tx1">
                    <a:lumMod val="95000"/>
                  </a:schemeClr>
                </a:solidFill>
                <a:latin typeface="Times New Roman" panose="02020603050405020304" pitchFamily="18" charset="0"/>
                <a:cs typeface="Times New Roman" panose="02020603050405020304" pitchFamily="18" charset="0"/>
              </a:rPr>
              <a:t>	</a:t>
            </a:r>
            <a:r>
              <a:rPr lang="en-GB" b="1" dirty="0" err="1">
                <a:solidFill>
                  <a:schemeClr val="tx1">
                    <a:lumMod val="95000"/>
                  </a:schemeClr>
                </a:solidFill>
                <a:latin typeface="Times New Roman" panose="02020603050405020304" pitchFamily="18" charset="0"/>
                <a:cs typeface="Times New Roman" panose="02020603050405020304" pitchFamily="18" charset="0"/>
              </a:rPr>
              <a:t>Atchaya</a:t>
            </a:r>
            <a:r>
              <a:rPr lang="en-GB" b="1" dirty="0">
                <a:solidFill>
                  <a:schemeClr val="tx1">
                    <a:lumMod val="95000"/>
                  </a:schemeClr>
                </a:solidFill>
                <a:latin typeface="Times New Roman" panose="02020603050405020304" pitchFamily="18" charset="0"/>
                <a:cs typeface="Times New Roman" panose="02020603050405020304" pitchFamily="18" charset="0"/>
              </a:rPr>
              <a:t> R Y (20CS010)</a:t>
            </a:r>
          </a:p>
          <a:p>
            <a:r>
              <a:rPr lang="en-IN" b="1" dirty="0">
                <a:solidFill>
                  <a:schemeClr val="tx1">
                    <a:lumMod val="95000"/>
                  </a:schemeClr>
                </a:solidFill>
                <a:latin typeface="Times New Roman" panose="02020603050405020304" pitchFamily="18" charset="0"/>
                <a:cs typeface="Times New Roman" panose="02020603050405020304" pitchFamily="18" charset="0"/>
              </a:rPr>
              <a:t>	</a:t>
            </a:r>
            <a:r>
              <a:rPr lang="en-IN" b="1" dirty="0" err="1">
                <a:solidFill>
                  <a:schemeClr val="tx1">
                    <a:lumMod val="95000"/>
                  </a:schemeClr>
                </a:solidFill>
                <a:latin typeface="Times New Roman" panose="02020603050405020304" pitchFamily="18" charset="0"/>
                <a:cs typeface="Times New Roman" panose="02020603050405020304" pitchFamily="18" charset="0"/>
              </a:rPr>
              <a:t>Delfihna</a:t>
            </a:r>
            <a:r>
              <a:rPr lang="en-IN" b="1" dirty="0">
                <a:solidFill>
                  <a:schemeClr val="tx1">
                    <a:lumMod val="95000"/>
                  </a:schemeClr>
                </a:solidFill>
                <a:latin typeface="Times New Roman" panose="02020603050405020304" pitchFamily="18" charset="0"/>
                <a:cs typeface="Times New Roman" panose="02020603050405020304" pitchFamily="18" charset="0"/>
              </a:rPr>
              <a:t> A (20CS015)</a:t>
            </a:r>
          </a:p>
          <a:p>
            <a:r>
              <a:rPr lang="en-IN" b="1" dirty="0">
                <a:solidFill>
                  <a:schemeClr val="tx1">
                    <a:lumMod val="95000"/>
                  </a:schemeClr>
                </a:solidFill>
                <a:latin typeface="Times New Roman" panose="02020603050405020304" pitchFamily="18" charset="0"/>
                <a:cs typeface="Times New Roman" panose="02020603050405020304" pitchFamily="18" charset="0"/>
              </a:rPr>
              <a:t>	Immanuel Derrin L (20CS029)</a:t>
            </a:r>
          </a:p>
        </p:txBody>
      </p:sp>
      <p:sp>
        <p:nvSpPr>
          <p:cNvPr id="3" name="TextBox 2">
            <a:extLst>
              <a:ext uri="{FF2B5EF4-FFF2-40B4-BE49-F238E27FC236}">
                <a16:creationId xmlns:a16="http://schemas.microsoft.com/office/drawing/2014/main" id="{302EDD00-65C8-49F6-9A3C-4C34E00791B3}"/>
              </a:ext>
            </a:extLst>
          </p:cNvPr>
          <p:cNvSpPr txBox="1"/>
          <p:nvPr/>
        </p:nvSpPr>
        <p:spPr>
          <a:xfrm flipH="1">
            <a:off x="1506577" y="2386599"/>
            <a:ext cx="4261105" cy="19943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Mrs</a:t>
            </a:r>
            <a:r>
              <a:rPr lang="en-US" b="1" dirty="0">
                <a:latin typeface="Times New Roman" panose="02020603050405020304" pitchFamily="18" charset="0"/>
                <a:cs typeface="Times New Roman" panose="02020603050405020304" pitchFamily="18" charset="0"/>
              </a:rPr>
              <a:t> S </a:t>
            </a:r>
            <a:r>
              <a:rPr lang="en-US" b="1" dirty="0" err="1">
                <a:latin typeface="Times New Roman" panose="02020603050405020304" pitchFamily="18" charset="0"/>
                <a:cs typeface="Times New Roman" panose="02020603050405020304" pitchFamily="18" charset="0"/>
              </a:rPr>
              <a:t>Hemalatha</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Associate Professor,</a:t>
            </a: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Sri Shakthi Institute of </a:t>
            </a:r>
          </a:p>
          <a:p>
            <a:pPr marL="342900" lvl="0" indent="-342900">
              <a:spcBef>
                <a:spcPct val="20000"/>
              </a:spcBef>
              <a:buClrTx/>
              <a:defRPr/>
            </a:pPr>
            <a:r>
              <a:rPr lang="en-US" b="1" dirty="0">
                <a:latin typeface="Times New Roman" pitchFamily="18" charset="0"/>
                <a:cs typeface="Times New Roman" pitchFamily="18" charset="0"/>
              </a:rPr>
              <a:t>    		       Engineering and Technology</a:t>
            </a:r>
            <a:endParaRPr lang="en-IN" b="1" dirty="0"/>
          </a:p>
          <a:p>
            <a:endParaRPr lang="en-ID" sz="2200" b="1" dirty="0">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a:blip r:embed="rId2"/>
          <a:srcRect/>
          <a:stretch>
            <a:fillRect/>
          </a:stretch>
        </p:blipFill>
        <p:spPr bwMode="auto">
          <a:xfrm>
            <a:off x="525844" y="395787"/>
            <a:ext cx="1350580" cy="1114096"/>
          </a:xfrm>
          <a:prstGeom prst="rect">
            <a:avLst/>
          </a:prstGeom>
          <a:noFill/>
          <a:ln w="9525">
            <a:noFill/>
            <a:miter lim="800000"/>
            <a:headEnd/>
            <a:tailEnd/>
          </a:ln>
        </p:spPr>
      </p:pic>
      <p:pic>
        <p:nvPicPr>
          <p:cNvPr id="7" name="Picture 6" descr="NAAC"/>
          <p:cNvPicPr>
            <a:picLocks noChangeAspect="1" noChangeArrowheads="1"/>
          </p:cNvPicPr>
          <p:nvPr/>
        </p:nvPicPr>
        <p:blipFill>
          <a:blip r:embed="rId3"/>
          <a:srcRect/>
          <a:stretch>
            <a:fillRect/>
          </a:stretch>
        </p:blipFill>
        <p:spPr bwMode="auto">
          <a:xfrm>
            <a:off x="10661673" y="395787"/>
            <a:ext cx="1361089" cy="1135275"/>
          </a:xfrm>
          <a:prstGeom prst="rect">
            <a:avLst/>
          </a:prstGeom>
          <a:noFill/>
          <a:ln w="9525">
            <a:noFill/>
            <a:miter lim="800000"/>
            <a:headEnd/>
            <a:tailEnd/>
          </a:ln>
        </p:spPr>
      </p:pic>
      <p:sp>
        <p:nvSpPr>
          <p:cNvPr id="2" name="Rectangle 1"/>
          <p:cNvSpPr/>
          <p:nvPr/>
        </p:nvSpPr>
        <p:spPr>
          <a:xfrm>
            <a:off x="2720702" y="4959154"/>
            <a:ext cx="6971938" cy="1200329"/>
          </a:xfrm>
          <a:prstGeom prst="rect">
            <a:avLst/>
          </a:prstGeom>
        </p:spPr>
        <p:txBody>
          <a:bodyPr wrap="square">
            <a:spAutoFit/>
          </a:bodyPr>
          <a:lstStyle/>
          <a:p>
            <a:pPr algn="ctr"/>
            <a:r>
              <a:rPr lang="en-US" b="1" dirty="0">
                <a:latin typeface="Times New Roman" pitchFamily="18" charset="0"/>
                <a:cs typeface="Times New Roman" pitchFamily="18" charset="0"/>
              </a:rPr>
              <a:t>DEPARTMENT OF</a:t>
            </a:r>
          </a:p>
          <a:p>
            <a:pPr algn="ctr"/>
            <a:r>
              <a:rPr lang="en-US" b="1" dirty="0">
                <a:latin typeface="Times New Roman" pitchFamily="18" charset="0"/>
                <a:cs typeface="Times New Roman" pitchFamily="18" charset="0"/>
              </a:rPr>
              <a:t> COMPUTER SCIENCE AND ENGINEERING</a:t>
            </a:r>
          </a:p>
          <a:p>
            <a:pPr algn="ctr"/>
            <a:r>
              <a:rPr lang="en-US" b="1" dirty="0">
                <a:latin typeface="Times New Roman" pitchFamily="18" charset="0"/>
                <a:cs typeface="Times New Roman" pitchFamily="18" charset="0"/>
              </a:rPr>
              <a:t>SRI SHAKTHI INSTITUTE OF ENGINEERING AND TECHNOLOGY </a:t>
            </a:r>
            <a:endParaRPr lang="en-US" dirty="0">
              <a:latin typeface="Times New Roman" pitchFamily="18" charset="0"/>
              <a:cs typeface="Times New Roman" pitchFamily="18" charset="0"/>
            </a:endParaRPr>
          </a:p>
        </p:txBody>
      </p:sp>
      <p:sp>
        <p:nvSpPr>
          <p:cNvPr id="5" name="Rectangle 4"/>
          <p:cNvSpPr/>
          <p:nvPr/>
        </p:nvSpPr>
        <p:spPr>
          <a:xfrm>
            <a:off x="2316480" y="3260597"/>
            <a:ext cx="6096000" cy="369332"/>
          </a:xfrm>
          <a:prstGeom prst="rect">
            <a:avLst/>
          </a:prstGeom>
        </p:spPr>
        <p:txBody>
          <a:bodyPr>
            <a:spAutoFit/>
          </a:bodyPr>
          <a:lstStyle/>
          <a:p>
            <a:pPr marL="342900" lvl="0" indent="-342900">
              <a:spcBef>
                <a:spcPct val="20000"/>
              </a:spcBef>
              <a:buClrTx/>
              <a:defRPr/>
            </a:pPr>
            <a:r>
              <a:rPr lang="en-US" dirty="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331894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2" y="1865237"/>
            <a:ext cx="10405403" cy="291084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SOFTWARE REQUIREMENTS</a:t>
            </a:r>
            <a:endParaRPr lang="en-IN" sz="4000" b="1"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3083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87" y="639210"/>
            <a:ext cx="8911687" cy="1280890"/>
          </a:xfrm>
        </p:spPr>
        <p:txBody>
          <a:bodyPr/>
          <a:lstStyle/>
          <a:p>
            <a:r>
              <a:rPr lang="en-GB"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3285563" y="1920100"/>
            <a:ext cx="4313864" cy="3777622"/>
          </a:xfrm>
        </p:spPr>
        <p:txBody>
          <a:bodyPr>
            <a:normAutofit/>
          </a:bodyPr>
          <a:lstStyle/>
          <a:p>
            <a:pPr>
              <a:lnSpc>
                <a:spcPct val="170000"/>
              </a:lnSpc>
              <a:buFont typeface="Wingdings" panose="05000000000000000000" pitchFamily="2" charset="2"/>
              <a:buChar char="q"/>
            </a:pPr>
            <a:r>
              <a:rPr lang="en-GB" sz="2300" dirty="0">
                <a:solidFill>
                  <a:schemeClr val="tx1"/>
                </a:solidFill>
                <a:latin typeface="Times New Roman" panose="02020603050405020304" pitchFamily="18" charset="0"/>
                <a:cs typeface="Times New Roman" panose="02020603050405020304" pitchFamily="18" charset="0"/>
              </a:rPr>
              <a:t>React JS / Vite / Tailwind</a:t>
            </a:r>
          </a:p>
          <a:p>
            <a:pPr>
              <a:lnSpc>
                <a:spcPct val="170000"/>
              </a:lnSpc>
              <a:buFont typeface="Wingdings" panose="05000000000000000000" pitchFamily="2" charset="2"/>
              <a:buChar char="q"/>
            </a:pPr>
            <a:r>
              <a:rPr lang="en-GB" sz="2300" dirty="0">
                <a:solidFill>
                  <a:schemeClr val="tx1"/>
                </a:solidFill>
                <a:latin typeface="Times New Roman" panose="02020603050405020304" pitchFamily="18" charset="0"/>
                <a:cs typeface="Times New Roman" panose="02020603050405020304" pitchFamily="18" charset="0"/>
              </a:rPr>
              <a:t>Metamask</a:t>
            </a:r>
          </a:p>
          <a:p>
            <a:pPr>
              <a:lnSpc>
                <a:spcPct val="170000"/>
              </a:lnSpc>
              <a:buFont typeface="Wingdings" panose="05000000000000000000" pitchFamily="2" charset="2"/>
              <a:buChar char="q"/>
            </a:pPr>
            <a:r>
              <a:rPr lang="en-GB" sz="2300" dirty="0">
                <a:solidFill>
                  <a:schemeClr val="tx1"/>
                </a:solidFill>
                <a:latin typeface="Times New Roman" panose="02020603050405020304" pitchFamily="18" charset="0"/>
                <a:cs typeface="Times New Roman" panose="02020603050405020304" pitchFamily="18" charset="0"/>
              </a:rPr>
              <a:t>Hardhat</a:t>
            </a:r>
          </a:p>
          <a:p>
            <a:pPr>
              <a:lnSpc>
                <a:spcPct val="170000"/>
              </a:lnSpc>
              <a:buFont typeface="Wingdings" panose="05000000000000000000" pitchFamily="2" charset="2"/>
              <a:buChar char="q"/>
            </a:pPr>
            <a:r>
              <a:rPr lang="en-GB" sz="2300" dirty="0">
                <a:solidFill>
                  <a:schemeClr val="tx1"/>
                </a:solidFill>
                <a:latin typeface="Times New Roman" panose="02020603050405020304" pitchFamily="18" charset="0"/>
                <a:cs typeface="Times New Roman" panose="02020603050405020304" pitchFamily="18" charset="0"/>
              </a:rPr>
              <a:t>Ganache</a:t>
            </a:r>
          </a:p>
          <a:p>
            <a:pPr>
              <a:lnSpc>
                <a:spcPct val="170000"/>
              </a:lnSpc>
              <a:buFont typeface="Wingdings" panose="05000000000000000000" pitchFamily="2" charset="2"/>
              <a:buChar char="q"/>
            </a:pPr>
            <a:r>
              <a:rPr lang="en-GB" sz="2300" dirty="0">
                <a:solidFill>
                  <a:schemeClr val="tx1"/>
                </a:solidFill>
                <a:latin typeface="Times New Roman" panose="02020603050405020304" pitchFamily="18" charset="0"/>
                <a:cs typeface="Times New Roman" panose="02020603050405020304" pitchFamily="18" charset="0"/>
              </a:rPr>
              <a:t>Sepolia</a:t>
            </a:r>
          </a:p>
        </p:txBody>
      </p:sp>
    </p:spTree>
    <p:extLst>
      <p:ext uri="{BB962C8B-B14F-4D97-AF65-F5344CB8AC3E}">
        <p14:creationId xmlns:p14="http://schemas.microsoft.com/office/powerpoint/2010/main" val="34930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REACT JS / VITE / TAILWIND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92924" y="1540189"/>
            <a:ext cx="7103428" cy="3777622"/>
          </a:xfrm>
        </p:spPr>
        <p:txBody>
          <a:bodyPr>
            <a:noAutofit/>
          </a:bodyPr>
          <a:lstStyle/>
          <a:p>
            <a:r>
              <a:rPr lang="en-US" sz="2300" u="sng" dirty="0">
                <a:latin typeface="Times New Roman" panose="02020603050405020304" pitchFamily="18" charset="0"/>
                <a:cs typeface="Times New Roman" panose="02020603050405020304" pitchFamily="18" charset="0"/>
              </a:rPr>
              <a:t>React.js</a:t>
            </a:r>
            <a:r>
              <a:rPr lang="en-US" sz="2300" dirty="0">
                <a:latin typeface="Times New Roman" panose="02020603050405020304" pitchFamily="18" charset="0"/>
                <a:cs typeface="Times New Roman" panose="02020603050405020304" pitchFamily="18" charset="0"/>
              </a:rPr>
              <a:t> is a popular JavaScript library for building user interfaces that allows developers to create interactive and dynamic web applications.</a:t>
            </a:r>
            <a:endParaRPr lang="en-GB" sz="2300" dirty="0">
              <a:latin typeface="Times New Roman" panose="02020603050405020304" pitchFamily="18" charset="0"/>
              <a:cs typeface="Times New Roman" panose="02020603050405020304" pitchFamily="18" charset="0"/>
            </a:endParaRPr>
          </a:p>
          <a:p>
            <a:r>
              <a:rPr lang="en-US" sz="2300" u="sng" dirty="0">
                <a:latin typeface="Times New Roman" panose="02020603050405020304" pitchFamily="18" charset="0"/>
                <a:cs typeface="Times New Roman" panose="02020603050405020304" pitchFamily="18" charset="0"/>
              </a:rPr>
              <a:t>Vite</a:t>
            </a:r>
            <a:r>
              <a:rPr lang="en-US" sz="2300" dirty="0">
                <a:latin typeface="Times New Roman" panose="02020603050405020304" pitchFamily="18" charset="0"/>
                <a:cs typeface="Times New Roman" panose="02020603050405020304" pitchFamily="18" charset="0"/>
              </a:rPr>
              <a:t> is a build tool for JavaScript and TypeScript applications that offers fast development and building by leveraging ES modules and native ES imports.</a:t>
            </a:r>
            <a:r>
              <a:rPr lang="en-GB" sz="2300" dirty="0">
                <a:latin typeface="Times New Roman" panose="02020603050405020304" pitchFamily="18" charset="0"/>
                <a:cs typeface="Times New Roman" panose="02020603050405020304" pitchFamily="18" charset="0"/>
              </a:rPr>
              <a:t> </a:t>
            </a:r>
          </a:p>
          <a:p>
            <a:r>
              <a:rPr lang="en-US" sz="2300" u="sng" dirty="0">
                <a:latin typeface="Times New Roman" panose="02020603050405020304" pitchFamily="18" charset="0"/>
                <a:cs typeface="Times New Roman" panose="02020603050405020304" pitchFamily="18" charset="0"/>
              </a:rPr>
              <a:t>Tailwind</a:t>
            </a:r>
            <a:r>
              <a:rPr lang="en-US" sz="2300" dirty="0">
                <a:latin typeface="Times New Roman" panose="02020603050405020304" pitchFamily="18" charset="0"/>
                <a:cs typeface="Times New Roman" panose="02020603050405020304" pitchFamily="18" charset="0"/>
              </a:rPr>
              <a:t> CSS is a utility-first CSS framework that simplifies web development by providing a set of pre-designed classes for building responsive and customizable user interfaces.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17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800" b="1" dirty="0">
                <a:latin typeface="Times New Roman" panose="02020603050405020304" pitchFamily="18" charset="0"/>
                <a:cs typeface="Times New Roman" panose="02020603050405020304" pitchFamily="18" charset="0"/>
              </a:rPr>
              <a:t>METAMASK</a:t>
            </a:r>
            <a:endParaRPr lang="en-IN" sz="3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92924" y="1750142"/>
            <a:ext cx="8214776" cy="3777622"/>
          </a:xfrm>
        </p:spPr>
        <p:txBody>
          <a:bodyPr>
            <a:noAutofit/>
          </a:bodyPr>
          <a:lstStyle/>
          <a:p>
            <a:r>
              <a:rPr lang="en-US" sz="2300" dirty="0">
                <a:latin typeface="Times New Roman" panose="02020603050405020304" pitchFamily="18" charset="0"/>
                <a:cs typeface="Times New Roman" panose="02020603050405020304" pitchFamily="18" charset="0"/>
              </a:rPr>
              <a:t>Metamask is a popular cryptocurrency wallet and browser extension that allows users to manage their Ethereum-based assets and interact with decentralized applications (DApps) on the Ethereum blockchain.</a:t>
            </a:r>
          </a:p>
          <a:p>
            <a:r>
              <a:rPr lang="en-US" sz="2300" dirty="0">
                <a:latin typeface="Times New Roman" panose="02020603050405020304" pitchFamily="18" charset="0"/>
                <a:cs typeface="Times New Roman" panose="02020603050405020304" pitchFamily="18" charset="0"/>
              </a:rPr>
              <a:t>It provides secure storage of private keys, making it easy for users to access their digital assets and participate in the decentralized finance (DeFi) ecosystem.</a:t>
            </a:r>
          </a:p>
        </p:txBody>
      </p:sp>
    </p:spTree>
    <p:extLst>
      <p:ext uri="{BB962C8B-B14F-4D97-AF65-F5344CB8AC3E}">
        <p14:creationId xmlns:p14="http://schemas.microsoft.com/office/powerpoint/2010/main" val="271056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800" b="1" dirty="0">
                <a:latin typeface="Times New Roman" panose="02020603050405020304" pitchFamily="18" charset="0"/>
                <a:cs typeface="Times New Roman" panose="02020603050405020304" pitchFamily="18" charset="0"/>
              </a:rPr>
              <a:t>HARDHAT</a:t>
            </a:r>
            <a:endParaRPr lang="en-IN" sz="3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92924" y="1651819"/>
            <a:ext cx="8214776" cy="3777622"/>
          </a:xfrm>
        </p:spPr>
        <p:txBody>
          <a:bodyPr>
            <a:normAutofit/>
          </a:bodyPr>
          <a:lstStyle/>
          <a:p>
            <a:r>
              <a:rPr lang="en-US" sz="2300" dirty="0">
                <a:latin typeface="Times New Roman" panose="02020603050405020304" pitchFamily="18" charset="0"/>
                <a:cs typeface="Times New Roman" panose="02020603050405020304" pitchFamily="18" charset="0"/>
              </a:rPr>
              <a:t>Hardhat is a developer-focused Ethereum development environment and tool suite used for building, testing, and deploying smart contracts and decentralized applications (DApps).</a:t>
            </a:r>
          </a:p>
          <a:p>
            <a:r>
              <a:rPr lang="en-US" sz="2300" dirty="0">
                <a:latin typeface="Times New Roman" panose="02020603050405020304" pitchFamily="18" charset="0"/>
                <a:cs typeface="Times New Roman" panose="02020603050405020304" pitchFamily="18" charset="0"/>
              </a:rPr>
              <a:t>It offers features like built-in testing, debugging, and scriptable tasks, making it a popular choice for Ethereum developers.</a:t>
            </a:r>
          </a:p>
        </p:txBody>
      </p:sp>
    </p:spTree>
    <p:extLst>
      <p:ext uri="{BB962C8B-B14F-4D97-AF65-F5344CB8AC3E}">
        <p14:creationId xmlns:p14="http://schemas.microsoft.com/office/powerpoint/2010/main" val="128161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GANACHE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92924" y="1683434"/>
            <a:ext cx="8369520" cy="3777622"/>
          </a:xfrm>
        </p:spPr>
        <p:txBody>
          <a:bodyPr>
            <a:noAutofit/>
          </a:bodyPr>
          <a:lstStyle/>
          <a:p>
            <a:r>
              <a:rPr lang="en-US" sz="2300" dirty="0">
                <a:latin typeface="Times New Roman" panose="02020603050405020304" pitchFamily="18" charset="0"/>
                <a:cs typeface="Times New Roman" panose="02020603050405020304" pitchFamily="18" charset="0"/>
              </a:rPr>
              <a:t>Ganache is a local blockchain emulator designed for Ethereum developers to test and develop smart contracts and decentralized applications (DApps) in a controlled and sandboxed environment.</a:t>
            </a:r>
          </a:p>
          <a:p>
            <a:r>
              <a:rPr lang="en-US" sz="2300" dirty="0">
                <a:latin typeface="Times New Roman" panose="02020603050405020304" pitchFamily="18" charset="0"/>
                <a:cs typeface="Times New Roman" panose="02020603050405020304" pitchFamily="18" charset="0"/>
              </a:rPr>
              <a:t>It offers features like deterministic blockchain simulation, customizable settings, and integrated Truffle suite compatibility, making it a valuable tool for Ethereum development and testing.</a:t>
            </a:r>
          </a:p>
        </p:txBody>
      </p:sp>
    </p:spTree>
    <p:extLst>
      <p:ext uri="{BB962C8B-B14F-4D97-AF65-F5344CB8AC3E}">
        <p14:creationId xmlns:p14="http://schemas.microsoft.com/office/powerpoint/2010/main" val="29634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9ED0-23C1-039E-A346-97127C93C875}"/>
              </a:ext>
            </a:extLst>
          </p:cNvPr>
          <p:cNvSpPr>
            <a:spLocks noGrp="1"/>
          </p:cNvSpPr>
          <p:nvPr>
            <p:ph type="title"/>
          </p:nvPr>
        </p:nvSpPr>
        <p:spPr/>
        <p:txBody>
          <a:bodyPr/>
          <a:lstStyle/>
          <a:p>
            <a:r>
              <a:rPr lang="en-GB" sz="3600" b="1" dirty="0">
                <a:latin typeface="Times New Roman" panose="02020603050405020304" pitchFamily="18" charset="0"/>
                <a:cs typeface="Times New Roman" panose="02020603050405020304" pitchFamily="18" charset="0"/>
              </a:rPr>
              <a:t>SEPOLIA</a:t>
            </a:r>
            <a:endParaRPr lang="en-IN" dirty="0"/>
          </a:p>
        </p:txBody>
      </p:sp>
      <p:sp>
        <p:nvSpPr>
          <p:cNvPr id="3" name="Content Placeholder 2">
            <a:extLst>
              <a:ext uri="{FF2B5EF4-FFF2-40B4-BE49-F238E27FC236}">
                <a16:creationId xmlns:a16="http://schemas.microsoft.com/office/drawing/2014/main" id="{D75DB046-307D-6502-17F1-384A78E92AC0}"/>
              </a:ext>
            </a:extLst>
          </p:cNvPr>
          <p:cNvSpPr>
            <a:spLocks noGrp="1"/>
          </p:cNvSpPr>
          <p:nvPr>
            <p:ph idx="1"/>
          </p:nvPr>
        </p:nvSpPr>
        <p:spPr>
          <a:xfrm>
            <a:off x="2589212" y="1540189"/>
            <a:ext cx="8915400" cy="3777622"/>
          </a:xfrm>
        </p:spPr>
        <p:txBody>
          <a:bodyPr>
            <a:normAutofit/>
          </a:bodyPr>
          <a:lstStyle/>
          <a:p>
            <a:r>
              <a:rPr lang="en-US" sz="2300" dirty="0">
                <a:latin typeface="Times New Roman" panose="02020603050405020304" pitchFamily="18" charset="0"/>
                <a:cs typeface="Times New Roman" panose="02020603050405020304" pitchFamily="18" charset="0"/>
              </a:rPr>
              <a:t>The Sepolia is a new Proof-of-Stake (PoS) testnet that developers can use to deploy and test their smart contracts for free.</a:t>
            </a:r>
          </a:p>
          <a:p>
            <a:r>
              <a:rPr lang="en-US" sz="2300" dirty="0">
                <a:latin typeface="Times New Roman" panose="02020603050405020304" pitchFamily="18" charset="0"/>
                <a:cs typeface="Times New Roman" panose="02020603050405020304" pitchFamily="18" charset="0"/>
              </a:rPr>
              <a:t>Sepolia ETH can be obtained from a Sepolia testnet faucet, that allows anyone to send a small amount of fake Sepolia ETH to their wallet. </a:t>
            </a:r>
          </a:p>
          <a:p>
            <a:endParaRPr lang="en-IN" sz="2300" dirty="0"/>
          </a:p>
        </p:txBody>
      </p:sp>
    </p:spTree>
    <p:extLst>
      <p:ext uri="{BB962C8B-B14F-4D97-AF65-F5344CB8AC3E}">
        <p14:creationId xmlns:p14="http://schemas.microsoft.com/office/powerpoint/2010/main" val="318217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13054" y="574766"/>
            <a:ext cx="5499463" cy="630942"/>
          </a:xfrm>
          <a:prstGeom prst="rect">
            <a:avLst/>
          </a:prstGeom>
          <a:noFill/>
        </p:spPr>
        <p:txBody>
          <a:bodyPr wrap="square" rtlCol="0">
            <a:spAutoFit/>
          </a:bodyPr>
          <a:lstStyle/>
          <a:p>
            <a:r>
              <a:rPr lang="en-GB" sz="3500" b="1" dirty="0">
                <a:latin typeface="Times New Roman" panose="02020603050405020304" pitchFamily="18" charset="0"/>
                <a:cs typeface="Times New Roman" panose="02020603050405020304" pitchFamily="18" charset="0"/>
              </a:rPr>
              <a:t>Overview</a:t>
            </a:r>
            <a:endParaRPr lang="en-IN" sz="3500" b="1" dirty="0">
              <a:latin typeface="Times New Roman" panose="02020603050405020304" pitchFamily="18" charset="0"/>
              <a:cs typeface="Times New Roman" panose="02020603050405020304" pitchFamily="18" charset="0"/>
            </a:endParaRPr>
          </a:p>
        </p:txBody>
      </p:sp>
      <p:pic>
        <p:nvPicPr>
          <p:cNvPr id="2" name="image9.jpeg">
            <a:extLst>
              <a:ext uri="{FF2B5EF4-FFF2-40B4-BE49-F238E27FC236}">
                <a16:creationId xmlns:a16="http://schemas.microsoft.com/office/drawing/2014/main" id="{DC79E369-E2DF-A9C5-AED6-09685C24B3B1}"/>
              </a:ext>
            </a:extLst>
          </p:cNvPr>
          <p:cNvPicPr>
            <a:picLocks noChangeAspect="1"/>
          </p:cNvPicPr>
          <p:nvPr/>
        </p:nvPicPr>
        <p:blipFill>
          <a:blip r:embed="rId2" cstate="print"/>
          <a:stretch>
            <a:fillRect/>
          </a:stretch>
        </p:blipFill>
        <p:spPr>
          <a:xfrm>
            <a:off x="2113054" y="1545344"/>
            <a:ext cx="9158781" cy="4659232"/>
          </a:xfrm>
          <a:prstGeom prst="rect">
            <a:avLst/>
          </a:prstGeom>
        </p:spPr>
      </p:pic>
    </p:spTree>
    <p:extLst>
      <p:ext uri="{BB962C8B-B14F-4D97-AF65-F5344CB8AC3E}">
        <p14:creationId xmlns:p14="http://schemas.microsoft.com/office/powerpoint/2010/main" val="10826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id="{0FB1B059-D496-DBF3-D5D7-CC7006918691}"/>
              </a:ext>
            </a:extLst>
          </p:cNvPr>
          <p:cNvPicPr>
            <a:picLocks noChangeAspect="1"/>
          </p:cNvPicPr>
          <p:nvPr/>
        </p:nvPicPr>
        <p:blipFill>
          <a:blip r:embed="rId2" cstate="print"/>
          <a:stretch>
            <a:fillRect/>
          </a:stretch>
        </p:blipFill>
        <p:spPr>
          <a:xfrm>
            <a:off x="1997298" y="773983"/>
            <a:ext cx="9697601" cy="4948391"/>
          </a:xfrm>
          <a:prstGeom prst="rect">
            <a:avLst/>
          </a:prstGeom>
        </p:spPr>
      </p:pic>
    </p:spTree>
    <p:extLst>
      <p:ext uri="{BB962C8B-B14F-4D97-AF65-F5344CB8AC3E}">
        <p14:creationId xmlns:p14="http://schemas.microsoft.com/office/powerpoint/2010/main" val="1242366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1.jpeg">
            <a:extLst>
              <a:ext uri="{FF2B5EF4-FFF2-40B4-BE49-F238E27FC236}">
                <a16:creationId xmlns:a16="http://schemas.microsoft.com/office/drawing/2014/main" id="{22925F95-64F0-3163-699B-63B8244229F8}"/>
              </a:ext>
            </a:extLst>
          </p:cNvPr>
          <p:cNvPicPr>
            <a:picLocks noChangeAspect="1"/>
          </p:cNvPicPr>
          <p:nvPr/>
        </p:nvPicPr>
        <p:blipFill>
          <a:blip r:embed="rId2" cstate="print"/>
          <a:stretch>
            <a:fillRect/>
          </a:stretch>
        </p:blipFill>
        <p:spPr>
          <a:xfrm>
            <a:off x="2330326" y="654408"/>
            <a:ext cx="9016099" cy="4603494"/>
          </a:xfrm>
          <a:prstGeom prst="rect">
            <a:avLst/>
          </a:prstGeom>
        </p:spPr>
      </p:pic>
    </p:spTree>
    <p:extLst>
      <p:ext uri="{BB962C8B-B14F-4D97-AF65-F5344CB8AC3E}">
        <p14:creationId xmlns:p14="http://schemas.microsoft.com/office/powerpoint/2010/main" val="32537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91587" y="806990"/>
            <a:ext cx="4761465" cy="551547"/>
          </a:xfrm>
        </p:spPr>
        <p:txBody>
          <a:bodyPr>
            <a:normAutofit fontScale="90000"/>
          </a:bodyPr>
          <a:lstStyle/>
          <a:p>
            <a:pPr algn="ctr"/>
            <a:r>
              <a:rPr lang="en-US" dirty="0">
                <a:latin typeface="Times New Roman" pitchFamily="18" charset="0"/>
                <a:cs typeface="Times New Roman" pitchFamily="18" charset="0"/>
              </a:rPr>
              <a:t>TABLE OF CONTENT</a:t>
            </a:r>
            <a:endParaRPr lang="en-IN" dirty="0"/>
          </a:p>
        </p:txBody>
      </p:sp>
      <p:sp>
        <p:nvSpPr>
          <p:cNvPr id="5" name="Text Placeholder 4"/>
          <p:cNvSpPr>
            <a:spLocks noGrp="1"/>
          </p:cNvSpPr>
          <p:nvPr>
            <p:ph type="body" idx="1"/>
          </p:nvPr>
        </p:nvSpPr>
        <p:spPr/>
        <p:txBody>
          <a:bodyPr/>
          <a:lstStyle/>
          <a:p>
            <a:endParaRPr lang="en-IN" dirty="0"/>
          </a:p>
        </p:txBody>
      </p:sp>
      <p:sp>
        <p:nvSpPr>
          <p:cNvPr id="6" name="Content Placeholder 5"/>
          <p:cNvSpPr>
            <a:spLocks noGrp="1"/>
          </p:cNvSpPr>
          <p:nvPr>
            <p:ph sz="half" idx="2"/>
          </p:nvPr>
        </p:nvSpPr>
        <p:spPr>
          <a:xfrm>
            <a:off x="2355282" y="2545737"/>
            <a:ext cx="4342893" cy="3354060"/>
          </a:xfrm>
        </p:spPr>
        <p:txBody>
          <a:bodyPr/>
          <a:lstStyle/>
          <a:p>
            <a:pPr>
              <a:buFont typeface="Wingdings" panose="05000000000000000000" pitchFamily="2" charset="2"/>
              <a:buChar char="q"/>
            </a:pPr>
            <a:r>
              <a:rPr lang="en-GB" dirty="0"/>
              <a:t>Abstract</a:t>
            </a:r>
          </a:p>
          <a:p>
            <a:pPr>
              <a:buFont typeface="Wingdings" panose="05000000000000000000" pitchFamily="2" charset="2"/>
              <a:buChar char="q"/>
            </a:pPr>
            <a:r>
              <a:rPr lang="en-GB" dirty="0"/>
              <a:t>Introduction</a:t>
            </a:r>
          </a:p>
          <a:p>
            <a:pPr>
              <a:buFont typeface="Wingdings" panose="05000000000000000000" pitchFamily="2" charset="2"/>
              <a:buChar char="q"/>
            </a:pPr>
            <a:r>
              <a:rPr lang="en-GB" dirty="0"/>
              <a:t>Advantages</a:t>
            </a:r>
          </a:p>
          <a:p>
            <a:pPr>
              <a:buFont typeface="Wingdings" panose="05000000000000000000" pitchFamily="2" charset="2"/>
              <a:buChar char="q"/>
            </a:pPr>
            <a:r>
              <a:rPr lang="en-GB" dirty="0"/>
              <a:t>System requirement</a:t>
            </a:r>
          </a:p>
          <a:p>
            <a:pPr>
              <a:buFont typeface="Wingdings" panose="05000000000000000000" pitchFamily="2" charset="2"/>
              <a:buChar char="q"/>
            </a:pPr>
            <a:r>
              <a:rPr lang="en-GB" dirty="0"/>
              <a:t>Conclusion</a:t>
            </a:r>
          </a:p>
          <a:p>
            <a:pPr>
              <a:buFont typeface="Wingdings" panose="05000000000000000000" pitchFamily="2" charset="2"/>
              <a:buChar char="q"/>
            </a:pPr>
            <a:r>
              <a:rPr lang="en-GB" dirty="0"/>
              <a:t>Future work</a:t>
            </a:r>
          </a:p>
          <a:p>
            <a:pPr>
              <a:buFont typeface="Wingdings" panose="05000000000000000000" pitchFamily="2" charset="2"/>
              <a:buChar char="q"/>
            </a:pPr>
            <a:r>
              <a:rPr lang="en-GB" dirty="0"/>
              <a:t>References</a:t>
            </a:r>
          </a:p>
          <a:p>
            <a:endParaRPr lang="en-GB" dirty="0"/>
          </a:p>
        </p:txBody>
      </p:sp>
      <p:sp>
        <p:nvSpPr>
          <p:cNvPr id="7" name="Text Placeholder 6"/>
          <p:cNvSpPr>
            <a:spLocks noGrp="1"/>
          </p:cNvSpPr>
          <p:nvPr>
            <p:ph type="body" sz="quarter" idx="3"/>
          </p:nvPr>
        </p:nvSpPr>
        <p:spPr/>
        <p:txBody>
          <a:bodyPr/>
          <a:lstStyle/>
          <a:p>
            <a:endParaRPr lang="en-IN"/>
          </a:p>
        </p:txBody>
      </p:sp>
      <p:sp>
        <p:nvSpPr>
          <p:cNvPr id="8" name="Content Placeholder 7"/>
          <p:cNvSpPr>
            <a:spLocks noGrp="1"/>
          </p:cNvSpPr>
          <p:nvPr>
            <p:ph sz="quarter" idx="4"/>
          </p:nvPr>
        </p:nvSpPr>
        <p:spPr/>
        <p:txBody>
          <a:bodyPr/>
          <a:lstStyle/>
          <a:p>
            <a:endParaRPr lang="en-IN"/>
          </a:p>
        </p:txBody>
      </p:sp>
    </p:spTree>
    <p:extLst>
      <p:ext uri="{BB962C8B-B14F-4D97-AF65-F5344CB8AC3E}">
        <p14:creationId xmlns:p14="http://schemas.microsoft.com/office/powerpoint/2010/main" val="382737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2.jpeg">
            <a:extLst>
              <a:ext uri="{FF2B5EF4-FFF2-40B4-BE49-F238E27FC236}">
                <a16:creationId xmlns:a16="http://schemas.microsoft.com/office/drawing/2014/main" id="{94288B1F-9583-A3EF-E6CB-74A4878C5571}"/>
              </a:ext>
            </a:extLst>
          </p:cNvPr>
          <p:cNvPicPr>
            <a:picLocks noChangeAspect="1"/>
          </p:cNvPicPr>
          <p:nvPr/>
        </p:nvPicPr>
        <p:blipFill>
          <a:blip r:embed="rId2" cstate="print"/>
          <a:stretch>
            <a:fillRect/>
          </a:stretch>
        </p:blipFill>
        <p:spPr>
          <a:xfrm>
            <a:off x="2339840" y="655995"/>
            <a:ext cx="9143699" cy="4663257"/>
          </a:xfrm>
          <a:prstGeom prst="rect">
            <a:avLst/>
          </a:prstGeom>
        </p:spPr>
      </p:pic>
    </p:spTree>
    <p:extLst>
      <p:ext uri="{BB962C8B-B14F-4D97-AF65-F5344CB8AC3E}">
        <p14:creationId xmlns:p14="http://schemas.microsoft.com/office/powerpoint/2010/main" val="196109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3.jpeg">
            <a:extLst>
              <a:ext uri="{FF2B5EF4-FFF2-40B4-BE49-F238E27FC236}">
                <a16:creationId xmlns:a16="http://schemas.microsoft.com/office/drawing/2014/main" id="{BD56FFA8-2D0A-E4DF-7740-B14FAD972275}"/>
              </a:ext>
            </a:extLst>
          </p:cNvPr>
          <p:cNvPicPr>
            <a:picLocks noChangeAspect="1"/>
          </p:cNvPicPr>
          <p:nvPr/>
        </p:nvPicPr>
        <p:blipFill>
          <a:blip r:embed="rId2" cstate="print"/>
          <a:stretch>
            <a:fillRect/>
          </a:stretch>
        </p:blipFill>
        <p:spPr>
          <a:xfrm>
            <a:off x="2134952" y="670241"/>
            <a:ext cx="9427783" cy="4953810"/>
          </a:xfrm>
          <a:prstGeom prst="rect">
            <a:avLst/>
          </a:prstGeom>
        </p:spPr>
      </p:pic>
    </p:spTree>
    <p:extLst>
      <p:ext uri="{BB962C8B-B14F-4D97-AF65-F5344CB8AC3E}">
        <p14:creationId xmlns:p14="http://schemas.microsoft.com/office/powerpoint/2010/main" val="247533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4.jpeg">
            <a:extLst>
              <a:ext uri="{FF2B5EF4-FFF2-40B4-BE49-F238E27FC236}">
                <a16:creationId xmlns:a16="http://schemas.microsoft.com/office/drawing/2014/main" id="{02DE33C4-9F76-46B0-CE72-23DE5563B594}"/>
              </a:ext>
            </a:extLst>
          </p:cNvPr>
          <p:cNvPicPr>
            <a:picLocks noChangeAspect="1"/>
          </p:cNvPicPr>
          <p:nvPr/>
        </p:nvPicPr>
        <p:blipFill>
          <a:blip r:embed="rId2" cstate="print"/>
          <a:stretch>
            <a:fillRect/>
          </a:stretch>
        </p:blipFill>
        <p:spPr>
          <a:xfrm>
            <a:off x="2351260" y="742899"/>
            <a:ext cx="9363328" cy="4782829"/>
          </a:xfrm>
          <a:prstGeom prst="rect">
            <a:avLst/>
          </a:prstGeom>
        </p:spPr>
      </p:pic>
    </p:spTree>
    <p:extLst>
      <p:ext uri="{BB962C8B-B14F-4D97-AF65-F5344CB8AC3E}">
        <p14:creationId xmlns:p14="http://schemas.microsoft.com/office/powerpoint/2010/main" val="266168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1" y="1752600"/>
            <a:ext cx="8915399" cy="3117040"/>
          </a:xfrm>
        </p:spPr>
        <p:txBody>
          <a:bodyPr>
            <a:normAutofit/>
          </a:bodyPr>
          <a:lstStyle/>
          <a:p>
            <a:r>
              <a:rPr lang="en-GB" sz="6000" b="1" dirty="0">
                <a:latin typeface="Times New Roman" panose="02020603050405020304" pitchFamily="18" charset="0"/>
                <a:cs typeface="Times New Roman" panose="02020603050405020304" pitchFamily="18" charset="0"/>
              </a:rPr>
              <a:t>ADVANTAGES</a:t>
            </a:r>
            <a:endParaRPr lang="en-IN" sz="6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862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solidFill>
                  <a:schemeClr val="tx1"/>
                </a:solidFill>
                <a:latin typeface="Times New Roman" panose="02020603050405020304" pitchFamily="18" charset="0"/>
                <a:cs typeface="Times New Roman" panose="02020603050405020304" pitchFamily="18" charset="0"/>
              </a:rPr>
              <a:t>ADVANTAGES: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589212" y="1720646"/>
            <a:ext cx="8915400" cy="4100290"/>
          </a:xfrm>
        </p:spPr>
        <p:txBody>
          <a:bodyPr>
            <a:noAutofit/>
          </a:bodyPr>
          <a:lstStyle/>
          <a:p>
            <a:r>
              <a:rPr lang="en-US" sz="2000" dirty="0">
                <a:latin typeface="Times New Roman" panose="02020603050405020304" pitchFamily="18" charset="0"/>
                <a:cs typeface="Times New Roman" panose="02020603050405020304" pitchFamily="18" charset="0"/>
              </a:rPr>
              <a:t>NFTs, with the assistance of smart contracts, enable automated and transparent loan processes. This automation reduces the need for intermediaries, streamlines loan disbursement, and simplifies collateral management.</a:t>
            </a:r>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NFTs allow borrowers to use a wider range of assets as collateral. This expands the pool of eligible collateral, providing borrowers with more flexibility.</a:t>
            </a:r>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NFTs are built on blockchain technology, offering transparent and immutable records of loan agreements, payments, and collateral transfers. This transparency can reduce disputes and enhance trust in the lending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300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03AFE2-5951-6CEC-F446-4AC0C1FA5259}"/>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17FEC751-429A-0237-F2E7-B8D0765070DD}"/>
              </a:ext>
            </a:extLst>
          </p:cNvPr>
          <p:cNvSpPr txBox="1">
            <a:spLocks noGrp="1"/>
          </p:cNvSpPr>
          <p:nvPr>
            <p:ph type="title"/>
          </p:nvPr>
        </p:nvSpPr>
        <p:spPr>
          <a:xfrm>
            <a:off x="2589212" y="2921168"/>
            <a:ext cx="8915400" cy="1015663"/>
          </a:xfrm>
          <a:prstGeom prst="rect">
            <a:avLst/>
          </a:prstGeom>
          <a:noFill/>
        </p:spPr>
        <p:txBody>
          <a:bodyPr wrap="square" rtlCol="0">
            <a:spAutoFit/>
          </a:bodyPr>
          <a:lstStyle/>
          <a:p>
            <a:r>
              <a:rPr lang="en-GB" sz="6000" b="1" dirty="0">
                <a:latin typeface="Times New Roman" panose="02020603050405020304" pitchFamily="18" charset="0"/>
                <a:cs typeface="Times New Roman" panose="02020603050405020304" pitchFamily="18" charset="0"/>
              </a:rPr>
              <a:t>    CONCLUSION</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65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04371" y="1389360"/>
            <a:ext cx="8915400" cy="3777622"/>
          </a:xfrm>
        </p:spPr>
        <p:txBody>
          <a:bodyPr>
            <a:noAutofit/>
          </a:bodyPr>
          <a:lstStyle/>
          <a:p>
            <a:r>
              <a:rPr lang="en-US" sz="2300" dirty="0">
                <a:latin typeface="Times New Roman" panose="02020603050405020304" pitchFamily="18" charset="0"/>
                <a:cs typeface="Times New Roman" panose="02020603050405020304" pitchFamily="18" charset="0"/>
              </a:rPr>
              <a:t>In conclusion, NFTs are a new and exciting technology that has the potential to revolutionize the way assets are traded and transferred in the financial system. </a:t>
            </a:r>
          </a:p>
          <a:p>
            <a:r>
              <a:rPr lang="en-US" sz="2300" dirty="0">
                <a:latin typeface="Times New Roman" panose="02020603050405020304" pitchFamily="18" charset="0"/>
                <a:cs typeface="Times New Roman" panose="02020603050405020304" pitchFamily="18" charset="0"/>
              </a:rPr>
              <a:t>The use of NFTs in banking is still in its early stages, but there is significant potential for growth and innovation in this area. As more financial institutions recognize the benefits of NFTs, we can expect to see new financial products and services that leverage this technology. </a:t>
            </a:r>
          </a:p>
          <a:p>
            <a:r>
              <a:rPr lang="en-US" sz="2300" dirty="0">
                <a:latin typeface="Times New Roman" panose="02020603050405020304" pitchFamily="18" charset="0"/>
                <a:cs typeface="Times New Roman" panose="02020603050405020304" pitchFamily="18" charset="0"/>
              </a:rPr>
              <a:t>However, there are also potential challenges and risks associated with NFT trading via banks, including security concerns, regulatory compliance, and liquidity issues. It is important for banks and other financial institutions to carefully consider these challenges and take steps to mitigate them.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42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a:latin typeface="Times New Roman" panose="02020603050405020304" pitchFamily="18" charset="0"/>
                <a:cs typeface="Times New Roman" panose="02020603050405020304" pitchFamily="18" charset="0"/>
              </a:rPr>
              <a:t>FUTURE WORKS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0189"/>
            <a:ext cx="8915400" cy="3777622"/>
          </a:xfrm>
        </p:spPr>
        <p:txBody>
          <a:bodyPr>
            <a:noAutofit/>
          </a:bodyPr>
          <a:lstStyle/>
          <a:p>
            <a:r>
              <a:rPr lang="en-US" sz="2300" dirty="0">
                <a:latin typeface="Times New Roman" panose="02020603050405020304" pitchFamily="18" charset="0"/>
                <a:cs typeface="Times New Roman" panose="02020603050405020304" pitchFamily="18" charset="0"/>
              </a:rPr>
              <a:t>In the future, The current limitations of blockchain technology, such as slow transaction and high fees, can make it difficult to scale NFT trading to large volumes. </a:t>
            </a:r>
          </a:p>
          <a:p>
            <a:r>
              <a:rPr lang="en-US" sz="2300" dirty="0">
                <a:latin typeface="Times New Roman" panose="02020603050405020304" pitchFamily="18" charset="0"/>
                <a:cs typeface="Times New Roman" panose="02020603050405020304" pitchFamily="18" charset="0"/>
              </a:rPr>
              <a:t>Future enhancements could focus on developing new solutions to improve the scalability of NFT trading via banks. While blockchain technology is generally considered to be secure, there is always a risk of security breaches and hacks. </a:t>
            </a:r>
          </a:p>
          <a:p>
            <a:r>
              <a:rPr lang="en-US" sz="2300" dirty="0">
                <a:latin typeface="Times New Roman" panose="02020603050405020304" pitchFamily="18" charset="0"/>
                <a:cs typeface="Times New Roman" panose="02020603050405020304" pitchFamily="18" charset="0"/>
              </a:rPr>
              <a:t>Future enhancements could focus on developing new security protocols and mechanisms to protect NFTs and ensure their safe and secure trading.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543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66684"/>
            <a:ext cx="8915400" cy="4521678"/>
          </a:xfrm>
        </p:spPr>
        <p:txBody>
          <a:bodyPr>
            <a:normAutofit/>
          </a:bodyPr>
          <a:lstStyle/>
          <a:p>
            <a:r>
              <a:rPr lang="en-US" sz="1800" dirty="0">
                <a:solidFill>
                  <a:srgbClr val="333333"/>
                </a:solidFill>
                <a:effectLst/>
                <a:latin typeface="Times New Roman" panose="02020603050405020304" pitchFamily="18" charset="0"/>
                <a:ea typeface="Times New Roman" panose="02020603050405020304" pitchFamily="18" charset="0"/>
              </a:rPr>
              <a:t>M.</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Nofer</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Gomber</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Hinz</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Schiereck</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"Blockchain",</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Business</a:t>
            </a:r>
            <a:r>
              <a:rPr lang="en-US" sz="1800" i="1" spc="40"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&amp;</a:t>
            </a:r>
            <a:r>
              <a:rPr lang="en-US" sz="1800" i="1" spc="-325"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Information</a:t>
            </a:r>
            <a:r>
              <a:rPr lang="en-US" sz="1800" i="1" spc="10" dirty="0">
                <a:solidFill>
                  <a:srgbClr val="333333"/>
                </a:solidFill>
                <a:effectLst/>
                <a:latin typeface="Times New Roman" panose="02020603050405020304" pitchFamily="18" charset="0"/>
                <a:ea typeface="Times New Roman" panose="02020603050405020304" pitchFamily="18" charset="0"/>
              </a:rPr>
              <a:t> </a:t>
            </a:r>
            <a:r>
              <a:rPr lang="en-US" sz="1800" i="1" dirty="0">
                <a:solidFill>
                  <a:srgbClr val="333333"/>
                </a:solidFill>
                <a:effectLst/>
                <a:latin typeface="Times New Roman" panose="02020603050405020304" pitchFamily="18" charset="0"/>
                <a:ea typeface="Times New Roman" panose="02020603050405020304" pitchFamily="18" charset="0"/>
              </a:rPr>
              <a:t>Systems Engineering</a:t>
            </a:r>
            <a:r>
              <a:rPr lang="en-US" sz="1800" dirty="0">
                <a:solidFill>
                  <a:srgbClr val="333333"/>
                </a:solidFill>
                <a:effectLst/>
                <a:latin typeface="Times New Roman" panose="02020603050405020304" pitchFamily="18" charset="0"/>
                <a:ea typeface="Times New Roman" panose="02020603050405020304" pitchFamily="18" charset="0"/>
              </a:rPr>
              <a: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vol.</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59,</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no.</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3, pp.</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183-187,</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2017.</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Q.</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Wang,</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Li,</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Q.</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Wang,</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Chen,</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"Non-Fungible</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Token</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(NFT):</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Overview</a:t>
            </a:r>
            <a:r>
              <a:rPr lang="en-US" sz="1800" spc="-3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Evaluation</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Opportunities</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Challenges",</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2021,</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[online]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Available:</a:t>
            </a:r>
            <a:r>
              <a:rPr lang="en-US" sz="1800" spc="5" dirty="0">
                <a:solidFill>
                  <a:srgbClr val="0562C1"/>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err="1">
                <a:solidFill>
                  <a:srgbClr val="333333"/>
                </a:solidFill>
                <a:effectLst/>
                <a:latin typeface="Times New Roman" panose="02020603050405020304" pitchFamily="18" charset="0"/>
                <a:ea typeface="Times New Roman" panose="02020603050405020304" pitchFamily="18" charset="0"/>
              </a:rPr>
              <a:t>Bakos</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Y,</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Marotta-</a:t>
            </a:r>
            <a:r>
              <a:rPr lang="en-US" sz="1800" dirty="0" err="1">
                <a:solidFill>
                  <a:srgbClr val="333333"/>
                </a:solidFill>
                <a:effectLst/>
                <a:latin typeface="Times New Roman" panose="02020603050405020304" pitchFamily="18" charset="0"/>
                <a:ea typeface="Times New Roman" panose="02020603050405020304" pitchFamily="18" charset="0"/>
              </a:rPr>
              <a:t>Wurgler</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NFTs</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their</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valuation:</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primer.</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NYU</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Law</a:t>
            </a:r>
            <a:r>
              <a:rPr lang="en-US" sz="1800" spc="-3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Economics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Research Paper</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2021;</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21-02.</a:t>
            </a:r>
            <a:endParaRPr lang="en-IN" sz="1800" dirty="0">
              <a:effectLst/>
              <a:latin typeface="Times New Roman" panose="02020603050405020304" pitchFamily="18" charset="0"/>
              <a:ea typeface="Times New Roman" panose="02020603050405020304" pitchFamily="18" charset="0"/>
            </a:endParaRPr>
          </a:p>
          <a:p>
            <a:r>
              <a:rPr lang="en-US" sz="1800" dirty="0" err="1">
                <a:solidFill>
                  <a:srgbClr val="333333"/>
                </a:solidFill>
                <a:effectLst/>
                <a:latin typeface="Times New Roman" panose="02020603050405020304" pitchFamily="18" charset="0"/>
                <a:ea typeface="Times New Roman" panose="02020603050405020304" pitchFamily="18" charset="0"/>
              </a:rPr>
              <a:t>Kshetri</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empirical</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study</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hype</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NFTs</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factors</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influencing</a:t>
            </a:r>
            <a:r>
              <a:rPr lang="en-US" sz="1800" spc="-3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their</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price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trade</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volume.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Journal</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Business</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Research</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2021;</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135:</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663-674.</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Sodhi</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Tang</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CS.</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Blockchain</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technology</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intermodal</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supply</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chains:</a:t>
            </a:r>
            <a:r>
              <a:rPr lang="en-US" sz="1800" spc="-3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NFTs,</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trust,</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transparency.</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Transportation</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Research</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Part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Logistics</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Transportation Review</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2022; 157:</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101935.</a:t>
            </a:r>
            <a:endParaRPr lang="en-IN" sz="1800" dirty="0">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Yang</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H,</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Zhang</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H,</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Li</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et</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al.</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Blockchain-based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non-fungible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tokens</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finance:</a:t>
            </a:r>
            <a:r>
              <a:rPr lang="en-US" sz="1800" spc="-3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survey</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research</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agenda.</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Journal</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Financial</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Services</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Research</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2021;</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1-23.</a:t>
            </a:r>
            <a:endParaRPr lang="en-IN" sz="1800" dirty="0">
              <a:effectLst/>
              <a:latin typeface="Times New Roman" panose="02020603050405020304" pitchFamily="18" charset="0"/>
              <a:ea typeface="Times New Roman" panose="02020603050405020304" pitchFamily="18" charset="0"/>
            </a:endParaRPr>
          </a:p>
          <a:p>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3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2755005" y="1899139"/>
            <a:ext cx="7233055" cy="3137095"/>
          </a:xfrm>
          <a:prstGeom prst="cloud">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cs typeface="Times New Roman" panose="02020603050405020304" pitchFamily="18" charset="0"/>
              </a:rPr>
              <a:t>Thank you</a:t>
            </a:r>
            <a:endParaRPr lang="en-IN" sz="4000" dirty="0">
              <a:solidFill>
                <a:schemeClr val="tx1"/>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79078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62046-6753-E430-E09C-01A04CF9DDE5}"/>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D9637EC8-A5DB-D2D4-51A4-E103FE65A7E4}"/>
              </a:ext>
            </a:extLst>
          </p:cNvPr>
          <p:cNvSpPr txBox="1">
            <a:spLocks noGrp="1"/>
          </p:cNvSpPr>
          <p:nvPr>
            <p:ph type="title"/>
          </p:nvPr>
        </p:nvSpPr>
        <p:spPr>
          <a:xfrm>
            <a:off x="2589213" y="2511762"/>
            <a:ext cx="8915400" cy="1015663"/>
          </a:xfrm>
          <a:prstGeom prst="rect">
            <a:avLst/>
          </a:prstGeom>
          <a:noFill/>
        </p:spPr>
        <p:txBody>
          <a:bodyPr wrap="square" rtlCol="0">
            <a:spAutoFit/>
          </a:bodyPr>
          <a:lstStyle/>
          <a:p>
            <a:r>
              <a:rPr lang="en-GB" sz="6000" b="1" dirty="0">
                <a:latin typeface="Times New Roman" panose="02020603050405020304" pitchFamily="18" charset="0"/>
                <a:cs typeface="Times New Roman" panose="02020603050405020304" pitchFamily="18" charset="0"/>
              </a:rPr>
              <a:t>    ABSTRACT</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05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89EE-8069-D357-A341-6131E2355FD5}"/>
              </a:ext>
            </a:extLst>
          </p:cNvPr>
          <p:cNvSpPr>
            <a:spLocks noGrp="1"/>
          </p:cNvSpPr>
          <p:nvPr>
            <p:ph type="title"/>
          </p:nvPr>
        </p:nvSpPr>
        <p:spPr/>
        <p:txBody>
          <a:bodyPr/>
          <a:lstStyle/>
          <a:p>
            <a:r>
              <a:rPr lang="en-GB" sz="3600" dirty="0">
                <a:solidFill>
                  <a:schemeClr val="tx1"/>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AB39D20A-01A3-9E86-DA2C-442A599DC2F9}"/>
              </a:ext>
            </a:extLst>
          </p:cNvPr>
          <p:cNvSpPr>
            <a:spLocks noGrp="1"/>
          </p:cNvSpPr>
          <p:nvPr>
            <p:ph idx="1"/>
          </p:nvPr>
        </p:nvSpPr>
        <p:spPr>
          <a:xfrm>
            <a:off x="2589212" y="1445341"/>
            <a:ext cx="8915400" cy="3777622"/>
          </a:xfrm>
        </p:spPr>
        <p:txBody>
          <a:bodyPr>
            <a:noAutofit/>
          </a:bodyPr>
          <a:lstStyle/>
          <a:p>
            <a:r>
              <a:rPr lang="en-US" sz="2300" dirty="0">
                <a:latin typeface="Times New Roman" panose="02020603050405020304" pitchFamily="18" charset="0"/>
                <a:cs typeface="Times New Roman" panose="02020603050405020304" pitchFamily="18" charset="0"/>
              </a:rPr>
              <a:t>One of the main advantages of NFTs is that they can be traded and sold in a  decentralized and open marketplace.</a:t>
            </a:r>
          </a:p>
          <a:p>
            <a:r>
              <a:rPr lang="en-US" sz="2300" dirty="0">
                <a:latin typeface="Times New Roman" panose="02020603050405020304" pitchFamily="18" charset="0"/>
                <a:cs typeface="Times New Roman" panose="02020603050405020304" pitchFamily="18" charset="0"/>
              </a:rPr>
              <a:t> In this project, the bank holds the NFTs as collateral and a loan will be sanctioned, this  can be managed using smart contracts on a blockchain network which can automatically  manage the loan process, including interest and repayment.</a:t>
            </a:r>
            <a:endParaRPr lang="en-IN" sz="2300" dirty="0">
              <a:latin typeface="Times New Roman" panose="02020603050405020304" pitchFamily="18" charset="0"/>
              <a:ea typeface="Tahoma" panose="020B060403050404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8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B9E2BB-D15E-4D44-1F6D-6998EDF37FF1}"/>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8EB5DAA7-68F7-EC88-0726-5A76EF3B34D0}"/>
              </a:ext>
            </a:extLst>
          </p:cNvPr>
          <p:cNvSpPr txBox="1">
            <a:spLocks noGrp="1"/>
          </p:cNvSpPr>
          <p:nvPr>
            <p:ph type="title"/>
          </p:nvPr>
        </p:nvSpPr>
        <p:spPr>
          <a:xfrm>
            <a:off x="2589212" y="2855891"/>
            <a:ext cx="8915400" cy="1015663"/>
          </a:xfrm>
          <a:prstGeom prst="rect">
            <a:avLst/>
          </a:prstGeom>
          <a:noFill/>
        </p:spPr>
        <p:txBody>
          <a:bodyPr wrap="square" rtlCol="0">
            <a:spAutoFit/>
          </a:bodyPr>
          <a:lstStyle/>
          <a:p>
            <a:r>
              <a:rPr lang="en-GB" sz="6000" dirty="0">
                <a:latin typeface="Times New Roman" panose="02020603050405020304" pitchFamily="18" charset="0"/>
                <a:cs typeface="Times New Roman" panose="02020603050405020304" pitchFamily="18" charset="0"/>
              </a:rPr>
              <a:t>    I</a:t>
            </a:r>
            <a:r>
              <a:rPr lang="en-GB" sz="6000" b="1" dirty="0">
                <a:latin typeface="Times New Roman" panose="02020603050405020304" pitchFamily="18" charset="0"/>
                <a:cs typeface="Times New Roman" panose="02020603050405020304" pitchFamily="18" charset="0"/>
              </a:rPr>
              <a:t>NTRODUCTION</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47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7321" y="290997"/>
            <a:ext cx="4774891" cy="791571"/>
          </a:xfrm>
        </p:spPr>
        <p:txBody>
          <a:bodyPr>
            <a:normAutofit/>
          </a:bodyPr>
          <a:lstStyle/>
          <a:p>
            <a:r>
              <a:rPr lang="en-GB" sz="4000" dirty="0">
                <a:solidFill>
                  <a:schemeClr val="tx1"/>
                </a:solidFill>
                <a:latin typeface="Times New Roman" panose="02020603050405020304" pitchFamily="18" charset="0"/>
                <a:cs typeface="Times New Roman" panose="02020603050405020304" pitchFamily="18" charset="0"/>
              </a:rPr>
              <a:t>INTRODUCTION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1827321" y="762871"/>
            <a:ext cx="8978331" cy="5332258"/>
          </a:xfrm>
        </p:spPr>
        <p:txBody>
          <a:bodyPr>
            <a:noAutofit/>
          </a:bodyPr>
          <a:lstStyle/>
          <a:p>
            <a:pPr marL="342900" indent="-342900" algn="just">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In traditional banking, collateral is an asset like land, house, jewels etc. that a borrower pledges to secure a loan. Collateral provides security to the lender in case the borrower defaults on the loan. Quantum allows the users to use NFTs as collateral in banks.</a:t>
            </a:r>
          </a:p>
          <a:p>
            <a:pPr marL="342900" indent="-342900" algn="just">
              <a:buFont typeface="Wingdings" panose="05000000000000000000" pitchFamily="2" charset="2"/>
              <a:buChar char="q"/>
            </a:pPr>
            <a:r>
              <a:rPr lang="en-US" sz="2300" dirty="0">
                <a:latin typeface="Times New Roman" panose="02020603050405020304" pitchFamily="18" charset="0"/>
                <a:cs typeface="Times New Roman" panose="02020603050405020304" pitchFamily="18" charset="0"/>
              </a:rPr>
              <a:t>Keeping an NFT as collateral in a bank for a loan is a unique and exciting concept that as the potential to unlock value for both NFT holders and traditional financial institutions. For NFT holders, it provides access to traditional banking services and the ability to leverage the value of their digital assets to obtain loans. For traditional financial institutions, it opens up new opportunities to tap into the growing market of digital assets.</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002" y="663439"/>
            <a:ext cx="8911687" cy="1280890"/>
          </a:xfrm>
        </p:spPr>
        <p:txBody>
          <a:bodyPr>
            <a:normAutofit/>
          </a:bodyPr>
          <a:lstStyle/>
          <a:p>
            <a:r>
              <a:rPr lang="en-GB"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7496" y="1540189"/>
            <a:ext cx="8915400" cy="3777622"/>
          </a:xfrm>
        </p:spPr>
        <p:txBody>
          <a:bodyPr>
            <a:normAutofit/>
          </a:bodyPr>
          <a:lstStyle/>
          <a:p>
            <a:pPr lvl="1"/>
            <a:r>
              <a:rPr lang="en-US" sz="2300" dirty="0">
                <a:latin typeface="Times New Roman" panose="02020603050405020304" pitchFamily="18" charset="0"/>
                <a:cs typeface="Times New Roman" panose="02020603050405020304" pitchFamily="18" charset="0"/>
              </a:rPr>
              <a:t>In the existing system, NFTs can only be used for trading with other NFTs. This means that NFT holders can only sell their NFTs to other people or exchange them for other NFTs. </a:t>
            </a:r>
          </a:p>
          <a:p>
            <a:pPr lvl="1"/>
            <a:r>
              <a:rPr lang="en-US" sz="2300" dirty="0">
                <a:latin typeface="Times New Roman" panose="02020603050405020304" pitchFamily="18" charset="0"/>
                <a:cs typeface="Times New Roman" panose="02020603050405020304" pitchFamily="18" charset="0"/>
              </a:rPr>
              <a:t>This can be a limiting factor for NFT holders, as it may be difficult to find buyers or sellers for their NFTs. </a:t>
            </a:r>
          </a:p>
          <a:p>
            <a:pPr lvl="1"/>
            <a:r>
              <a:rPr lang="en-US" sz="2300" dirty="0">
                <a:latin typeface="Times New Roman" panose="02020603050405020304" pitchFamily="18" charset="0"/>
                <a:cs typeface="Times New Roman" panose="02020603050405020304" pitchFamily="18" charset="0"/>
              </a:rPr>
              <a:t>Additionally, the NFT market is still relatively new and volatile, which can make it risky to trade NFTs.</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47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499" y="653607"/>
            <a:ext cx="8911687" cy="1280890"/>
          </a:xfrm>
        </p:spPr>
        <p:txBody>
          <a:bodyPr>
            <a:normAutofit/>
          </a:bodyPr>
          <a:lstStyle/>
          <a:p>
            <a:r>
              <a:rPr lang="en-GB"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9276" y="1406769"/>
            <a:ext cx="8915400" cy="3777622"/>
          </a:xfrm>
        </p:spPr>
        <p:txBody>
          <a:bodyPr>
            <a:noAutofit/>
          </a:bodyPr>
          <a:lstStyle/>
          <a:p>
            <a:r>
              <a:rPr lang="en-US" sz="2300" dirty="0">
                <a:latin typeface="Times New Roman" panose="02020603050405020304" pitchFamily="18" charset="0"/>
                <a:cs typeface="Times New Roman" panose="02020603050405020304" pitchFamily="18" charset="0"/>
              </a:rPr>
              <a:t>In the proposed system, users will be able to use Non-Fungible Tokens (NFTs) as collateral for loans with even greater flexibility. This will enable users to borrow money against their NFTs for a variety of purposes, such as financing projects or investments. </a:t>
            </a:r>
          </a:p>
          <a:p>
            <a:r>
              <a:rPr lang="en-US" sz="2300" dirty="0">
                <a:latin typeface="Times New Roman" panose="02020603050405020304" pitchFamily="18" charset="0"/>
                <a:cs typeface="Times New Roman" panose="02020603050405020304" pitchFamily="18" charset="0"/>
              </a:rPr>
              <a:t>The process of using NFTs as collateral will be more streamlined and secure, with features such as automatic loan repayment and automated loan management. </a:t>
            </a:r>
          </a:p>
          <a:p>
            <a:r>
              <a:rPr lang="en-US" sz="2300" dirty="0">
                <a:latin typeface="Times New Roman" panose="02020603050405020304" pitchFamily="18" charset="0"/>
                <a:cs typeface="Times New Roman" panose="02020603050405020304" pitchFamily="18" charset="0"/>
              </a:rPr>
              <a:t>Furthermore, users will be able to access loan funds quickly, as the process of using NFTs as collateral will be simplified and automated.</a:t>
            </a:r>
            <a:endParaRPr lang="en-GB"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41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8B6-293F-96AB-5C2B-CDE61C4DFE58}"/>
              </a:ext>
            </a:extLst>
          </p:cNvPr>
          <p:cNvSpPr>
            <a:spLocks noGrp="1"/>
          </p:cNvSpPr>
          <p:nvPr>
            <p:ph type="title"/>
          </p:nvPr>
        </p:nvSpPr>
        <p:spPr/>
        <p:txBody>
          <a:bodyPr/>
          <a:lstStyle/>
          <a:p>
            <a:r>
              <a:rPr lang="en-GB" sz="3600" b="1" dirty="0">
                <a:latin typeface="Times New Roman" panose="02020603050405020304" pitchFamily="18" charset="0"/>
                <a:cs typeface="Times New Roman" panose="02020603050405020304" pitchFamily="18" charset="0"/>
              </a:rPr>
              <a:t>PHASES</a:t>
            </a:r>
            <a:endParaRPr lang="en-IN" dirty="0"/>
          </a:p>
        </p:txBody>
      </p:sp>
      <p:sp>
        <p:nvSpPr>
          <p:cNvPr id="3" name="Text Placeholder 2">
            <a:extLst>
              <a:ext uri="{FF2B5EF4-FFF2-40B4-BE49-F238E27FC236}">
                <a16:creationId xmlns:a16="http://schemas.microsoft.com/office/drawing/2014/main" id="{9678321E-ADC4-F2DF-F375-91C12D68530C}"/>
              </a:ext>
            </a:extLst>
          </p:cNvPr>
          <p:cNvSpPr>
            <a:spLocks noGrp="1"/>
          </p:cNvSpPr>
          <p:nvPr>
            <p:ph type="body" idx="1"/>
          </p:nvPr>
        </p:nvSpPr>
        <p:spPr/>
        <p:txBody>
          <a:bodyPr/>
          <a:lstStyle/>
          <a:p>
            <a:pPr algn="ctr"/>
            <a:r>
              <a:rPr lang="en-IN" b="1" dirty="0">
                <a:latin typeface="Times New Roman" panose="02020603050405020304" pitchFamily="18" charset="0"/>
                <a:cs typeface="Times New Roman" panose="02020603050405020304" pitchFamily="18" charset="0"/>
              </a:rPr>
              <a:t>PHASE - 1</a:t>
            </a:r>
          </a:p>
        </p:txBody>
      </p:sp>
      <p:sp>
        <p:nvSpPr>
          <p:cNvPr id="4" name="Content Placeholder 3">
            <a:extLst>
              <a:ext uri="{FF2B5EF4-FFF2-40B4-BE49-F238E27FC236}">
                <a16:creationId xmlns:a16="http://schemas.microsoft.com/office/drawing/2014/main" id="{0FAA136E-EE92-8B9D-2BC4-CE5B50E2815F}"/>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7D671F00-C2D3-653C-A5DC-881C5A7C759C}"/>
              </a:ext>
            </a:extLst>
          </p:cNvPr>
          <p:cNvSpPr>
            <a:spLocks noGrp="1"/>
          </p:cNvSpPr>
          <p:nvPr>
            <p:ph type="body" sz="quarter" idx="3"/>
          </p:nvPr>
        </p:nvSpPr>
        <p:spPr/>
        <p:txBody>
          <a:bodyPr/>
          <a:lstStyle/>
          <a:p>
            <a:pPr algn="ctr"/>
            <a:r>
              <a:rPr lang="en-IN" b="1" dirty="0">
                <a:latin typeface="Times New Roman" panose="02020603050405020304" pitchFamily="18" charset="0"/>
                <a:cs typeface="Times New Roman" panose="02020603050405020304" pitchFamily="18" charset="0"/>
              </a:rPr>
              <a:t>PHASE - 2</a:t>
            </a:r>
          </a:p>
        </p:txBody>
      </p:sp>
      <p:sp>
        <p:nvSpPr>
          <p:cNvPr id="6" name="Content Placeholder 5">
            <a:extLst>
              <a:ext uri="{FF2B5EF4-FFF2-40B4-BE49-F238E27FC236}">
                <a16:creationId xmlns:a16="http://schemas.microsoft.com/office/drawing/2014/main" id="{01945CF4-2FEE-D0EE-16BA-A88BC923862F}"/>
              </a:ext>
            </a:extLst>
          </p:cNvPr>
          <p:cNvSpPr>
            <a:spLocks noGrp="1"/>
          </p:cNvSpPr>
          <p:nvPr>
            <p:ph sz="quarter" idx="4"/>
          </p:nvPr>
        </p:nvSpPr>
        <p:spPr/>
        <p:txBody>
          <a:bodyPr/>
          <a:lstStyle/>
          <a:p>
            <a:endParaRPr lang="en-IN"/>
          </a:p>
        </p:txBody>
      </p:sp>
      <p:pic>
        <p:nvPicPr>
          <p:cNvPr id="7" name="image7.jpeg">
            <a:extLst>
              <a:ext uri="{FF2B5EF4-FFF2-40B4-BE49-F238E27FC236}">
                <a16:creationId xmlns:a16="http://schemas.microsoft.com/office/drawing/2014/main" id="{4AE655F1-A03A-32FE-7FA9-562D7532BCE2}"/>
              </a:ext>
            </a:extLst>
          </p:cNvPr>
          <p:cNvPicPr>
            <a:picLocks noChangeAspect="1"/>
          </p:cNvPicPr>
          <p:nvPr/>
        </p:nvPicPr>
        <p:blipFill>
          <a:blip r:embed="rId2" cstate="print"/>
          <a:stretch>
            <a:fillRect/>
          </a:stretch>
        </p:blipFill>
        <p:spPr>
          <a:xfrm>
            <a:off x="3762116" y="2750136"/>
            <a:ext cx="2347246" cy="3483754"/>
          </a:xfrm>
          <a:prstGeom prst="rect">
            <a:avLst/>
          </a:prstGeom>
        </p:spPr>
      </p:pic>
      <p:pic>
        <p:nvPicPr>
          <p:cNvPr id="8" name="image8.jpeg">
            <a:extLst>
              <a:ext uri="{FF2B5EF4-FFF2-40B4-BE49-F238E27FC236}">
                <a16:creationId xmlns:a16="http://schemas.microsoft.com/office/drawing/2014/main" id="{3FB2D74A-F86C-1946-F5F2-9F80B2751AFC}"/>
              </a:ext>
            </a:extLst>
          </p:cNvPr>
          <p:cNvPicPr>
            <a:picLocks noChangeAspect="1"/>
          </p:cNvPicPr>
          <p:nvPr/>
        </p:nvPicPr>
        <p:blipFill>
          <a:blip r:embed="rId3" cstate="print"/>
          <a:stretch>
            <a:fillRect/>
          </a:stretch>
        </p:blipFill>
        <p:spPr>
          <a:xfrm>
            <a:off x="8071544" y="2616665"/>
            <a:ext cx="2529500" cy="3617226"/>
          </a:xfrm>
          <a:prstGeom prst="rect">
            <a:avLst/>
          </a:prstGeom>
        </p:spPr>
      </p:pic>
    </p:spTree>
    <p:extLst>
      <p:ext uri="{BB962C8B-B14F-4D97-AF65-F5344CB8AC3E}">
        <p14:creationId xmlns:p14="http://schemas.microsoft.com/office/powerpoint/2010/main" val="834898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26335</TotalTime>
  <Words>1333</Words>
  <Application>Microsoft Office PowerPoint</Application>
  <PresentationFormat>Widescreen</PresentationFormat>
  <Paragraphs>90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Century Gothic</vt:lpstr>
      <vt:lpstr>Times New Roman</vt:lpstr>
      <vt:lpstr>Wingdings</vt:lpstr>
      <vt:lpstr>Wingdings 3</vt:lpstr>
      <vt:lpstr>Wisp</vt:lpstr>
      <vt:lpstr>QUANTUM – A NFT TRADING PLATFORM VIA BANKS</vt:lpstr>
      <vt:lpstr>TABLE OF CONTENT</vt:lpstr>
      <vt:lpstr>    ABSTRACT</vt:lpstr>
      <vt:lpstr>Abstract:</vt:lpstr>
      <vt:lpstr>    INTRODUCTION</vt:lpstr>
      <vt:lpstr>INTRODUCTION</vt:lpstr>
      <vt:lpstr>EXISTING SYSTEM</vt:lpstr>
      <vt:lpstr>PROPOSED SYSTEM</vt:lpstr>
      <vt:lpstr>PHASES</vt:lpstr>
      <vt:lpstr>SOFTWARE REQUIREMENTS</vt:lpstr>
      <vt:lpstr>SOFTWARE USED:</vt:lpstr>
      <vt:lpstr>REACT JS / VITE / TAILWIND</vt:lpstr>
      <vt:lpstr>METAMASK</vt:lpstr>
      <vt:lpstr>HARDHAT</vt:lpstr>
      <vt:lpstr>GANACHE</vt:lpstr>
      <vt:lpstr>SEPOLIA</vt:lpstr>
      <vt:lpstr>PowerPoint Presentation</vt:lpstr>
      <vt:lpstr>PowerPoint Presentation</vt:lpstr>
      <vt:lpstr>PowerPoint Presentation</vt:lpstr>
      <vt:lpstr>PowerPoint Presentation</vt:lpstr>
      <vt:lpstr>PowerPoint Presentation</vt:lpstr>
      <vt:lpstr>PowerPoint Presentation</vt:lpstr>
      <vt:lpstr>ADVANTAGES</vt:lpstr>
      <vt:lpstr>ADVANTAGES:</vt:lpstr>
      <vt:lpstr>    CONCLUSION</vt:lpstr>
      <vt:lpstr>CONCLUSION</vt:lpstr>
      <vt:lpstr>FUTURE WORKS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APPLIANCES WATER LEVEL AND QUALITY MONITER</dc:title>
  <dc:creator>Microsoft account</dc:creator>
  <cp:lastModifiedBy>Samrrutha R S</cp:lastModifiedBy>
  <cp:revision>137</cp:revision>
  <dcterms:created xsi:type="dcterms:W3CDTF">2021-02-12T06:53:37Z</dcterms:created>
  <dcterms:modified xsi:type="dcterms:W3CDTF">2023-10-19T07:08:46Z</dcterms:modified>
</cp:coreProperties>
</file>