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8288000" cy="10287000"/>
  <p:notesSz cx="6858000" cy="9144000"/>
  <p:embeddedFontLst>
    <p:embeddedFont>
      <p:font typeface="Arial Bold" panose="020B0604020202020204" charset="0"/>
      <p:regular r:id="rId50"/>
    </p:embeddedFont>
    <p:embeddedFont>
      <p:font typeface="Arial Italics" panose="020B0604020202020204" charset="0"/>
      <p:regular r:id="rId51"/>
    </p:embeddedFont>
    <p:embeddedFont>
      <p:font typeface="Canva Sans" panose="020B0604020202020204" charset="0"/>
      <p:regular r:id="rId52"/>
    </p:embeddedFont>
    <p:embeddedFont>
      <p:font typeface="Canva Sans Bold" panose="020B0604020202020204" charset="0"/>
      <p:regular r:id="rId53"/>
    </p:embeddedFont>
    <p:embeddedFont>
      <p:font typeface="Canva Sans Bold Italics" panose="020B0604020202020204" charset="0"/>
      <p:regular r:id="rId54"/>
    </p:embeddedFont>
    <p:embeddedFont>
      <p:font typeface="Canva Sans Italics" panose="020B0604020202020204" charset="0"/>
      <p:regular r:id="rId55"/>
    </p:embeddedFont>
    <p:embeddedFont>
      <p:font typeface="Open Sans" panose="020B0606030504020204" pitchFamily="34" charset="0"/>
      <p:regular r:id="rId56"/>
    </p:embeddedFont>
    <p:embeddedFont>
      <p:font typeface="Open Sans Bold" panose="020B0806030504020204" charset="0"/>
      <p:regular r:id="rId57"/>
    </p:embeddedFont>
    <p:embeddedFont>
      <p:font typeface="Open Sans Italics" panose="020B0604020202020204" charset="0"/>
      <p:regular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61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" TargetMode="External"/><Relationship Id="rId2" Type="http://schemas.openxmlformats.org/officeDocument/2006/relationships/hyperlink" Target="https://docs.brmodeloweb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ostgresql.org/docs/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dev.mysql.com/doc/workbench/en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60001" y="1028700"/>
            <a:ext cx="2708024" cy="2455275"/>
          </a:xfrm>
          <a:custGeom>
            <a:avLst/>
            <a:gdLst/>
            <a:ahLst/>
            <a:cxnLst/>
            <a:rect l="l" t="t" r="r" b="b"/>
            <a:pathLst>
              <a:path w="2708024" h="2455275">
                <a:moveTo>
                  <a:pt x="0" y="0"/>
                </a:moveTo>
                <a:lnTo>
                  <a:pt x="2708025" y="0"/>
                </a:lnTo>
                <a:lnTo>
                  <a:pt x="2708025" y="2455275"/>
                </a:lnTo>
                <a:lnTo>
                  <a:pt x="0" y="245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 rot="5400000">
            <a:off x="-4763414" y="2336914"/>
            <a:ext cx="10963153" cy="5824175"/>
          </a:xfrm>
          <a:custGeom>
            <a:avLst/>
            <a:gdLst/>
            <a:ahLst/>
            <a:cxnLst/>
            <a:rect l="l" t="t" r="r" b="b"/>
            <a:pathLst>
              <a:path w="10963153" h="5824175">
                <a:moveTo>
                  <a:pt x="0" y="0"/>
                </a:moveTo>
                <a:lnTo>
                  <a:pt x="10963153" y="0"/>
                </a:lnTo>
                <a:lnTo>
                  <a:pt x="10963153" y="5824175"/>
                </a:lnTo>
                <a:lnTo>
                  <a:pt x="0" y="5824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13925216" y="6073311"/>
            <a:ext cx="3268328" cy="2764486"/>
          </a:xfrm>
          <a:custGeom>
            <a:avLst/>
            <a:gdLst/>
            <a:ahLst/>
            <a:cxnLst/>
            <a:rect l="l" t="t" r="r" b="b"/>
            <a:pathLst>
              <a:path w="3268328" h="2764486">
                <a:moveTo>
                  <a:pt x="0" y="0"/>
                </a:moveTo>
                <a:lnTo>
                  <a:pt x="3268327" y="0"/>
                </a:lnTo>
                <a:lnTo>
                  <a:pt x="3268327" y="2764486"/>
                </a:lnTo>
                <a:lnTo>
                  <a:pt x="0" y="2764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855" t="-34714" r="-19357" b="-38147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3200550" y="3771557"/>
            <a:ext cx="9329466" cy="108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7529" spc="37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Bases de Dados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00550" y="7092219"/>
            <a:ext cx="7748316" cy="174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2266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André Vaz (a93221)</a:t>
            </a:r>
          </a:p>
          <a:p>
            <a:pPr algn="l">
              <a:lnSpc>
                <a:spcPts val="3399"/>
              </a:lnSpc>
            </a:pPr>
            <a:r>
              <a:rPr lang="en-US" sz="2266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Inês Ribeiro (a104704)</a:t>
            </a:r>
          </a:p>
          <a:p>
            <a:pPr algn="l">
              <a:lnSpc>
                <a:spcPts val="3399"/>
              </a:lnSpc>
            </a:pPr>
            <a:r>
              <a:rPr lang="en-US" sz="2266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João Teixeira (a106836)</a:t>
            </a:r>
          </a:p>
          <a:p>
            <a:pPr algn="l">
              <a:lnSpc>
                <a:spcPts val="3399"/>
              </a:lnSpc>
            </a:pPr>
            <a:r>
              <a:rPr lang="en-US" sz="2266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Simão Mendes (a106928)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00550" y="4725127"/>
            <a:ext cx="11125050" cy="737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dirty="0" err="1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Apresentação</a:t>
            </a:r>
            <a:r>
              <a:rPr lang="en-US" sz="4500" dirty="0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4500" dirty="0" err="1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Trabalho</a:t>
            </a:r>
            <a:r>
              <a:rPr lang="en-US" sz="4500" dirty="0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500" dirty="0" err="1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Prático</a:t>
            </a:r>
            <a:endParaRPr lang="en-US" sz="4500" dirty="0">
              <a:solidFill>
                <a:srgbClr val="2B2C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99836" y="2067853"/>
            <a:ext cx="6205855" cy="836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Licenciatura em Engenharia Informática, 2º Ano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Ano Letivo de 2024/2025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99836" y="5627864"/>
            <a:ext cx="3102927" cy="3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sz="2122">
                <a:solidFill>
                  <a:srgbClr val="2B2C30"/>
                </a:solidFill>
                <a:latin typeface="Canva Sans"/>
                <a:ea typeface="Canva Sans"/>
                <a:cs typeface="Canva Sans"/>
                <a:sym typeface="Canva Sans"/>
              </a:rPr>
              <a:t>4 de Junho de 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71525"/>
            <a:ext cx="116967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de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Requisitos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452010"/>
            <a:ext cx="16230600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Método</a:t>
            </a: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Levantamento</a:t>
            </a: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de </a:t>
            </a: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Análise</a:t>
            </a: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</a:t>
            </a: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Adotado</a:t>
            </a:r>
            <a:endParaRPr lang="en-US" sz="46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4478582"/>
            <a:ext cx="16230600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 requisitos do sistema foram levantados com recurso aos seguintes métodos: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Reunião com Rolando Barros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Análise da Documentação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Pesquisa Externa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Inquérito aos funcionários e clientes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200" y="771525"/>
            <a:ext cx="115676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de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Requisitos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8200" y="2247179"/>
            <a:ext cx="13865765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Organização dos Requisitos Levantados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200" y="3704776"/>
            <a:ext cx="1482676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 requisitos foram divididos em 3 categorias: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Descrição (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RD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Manipulação (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Controlo (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RC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 requisito inclui: número, data, descrição, fonte e analista.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200" y="590550"/>
            <a:ext cx="134726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de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Requisitos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8200" y="1946898"/>
            <a:ext cx="13865765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Organização</a:t>
            </a: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dos </a:t>
            </a: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</a:t>
            </a: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Levantados</a:t>
            </a:r>
            <a:endParaRPr lang="en-US" sz="46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8200" y="2748616"/>
            <a:ext cx="148267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Segue alguns exemplos dos três tipos de requisitos levantados:</a:t>
            </a:r>
          </a:p>
        </p:txBody>
      </p:sp>
      <p:graphicFrame>
        <p:nvGraphicFramePr>
          <p:cNvPr id="6" name="Object 6"/>
          <p:cNvGraphicFramePr/>
          <p:nvPr/>
        </p:nvGraphicFramePr>
        <p:xfrm>
          <a:off x="1243770" y="4257229"/>
          <a:ext cx="9839325" cy="169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811000" imgH="3657600" progId="Excel.Sheet.12">
                  <p:embed/>
                </p:oleObj>
              </mc:Choice>
              <mc:Fallback>
                <p:oleObj name="Worksheet" r:id="rId2" imgW="11811000" imgH="3657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3770" y="4257229"/>
                        <a:ext cx="9839325" cy="169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548200" y="3495864"/>
            <a:ext cx="1260155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Requisitos de Descrição (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RD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</p:txBody>
      </p:sp>
      <p:graphicFrame>
        <p:nvGraphicFramePr>
          <p:cNvPr id="8" name="Object 8"/>
          <p:cNvGraphicFramePr/>
          <p:nvPr/>
        </p:nvGraphicFramePr>
        <p:xfrm>
          <a:off x="1243770" y="7587111"/>
          <a:ext cx="9601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518900" imgH="3175000" progId="Excel.Sheet.12">
                  <p:embed/>
                </p:oleObj>
              </mc:Choice>
              <mc:Fallback>
                <p:oleObj name="Worksheet" r:id="rId4" imgW="11518900" imgH="3175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3770" y="7587111"/>
                        <a:ext cx="96012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548200" y="6768596"/>
            <a:ext cx="1260155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Requisitos de Manipulação (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RM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200" y="685800"/>
            <a:ext cx="12601558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de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Requisitos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8200" y="1946898"/>
            <a:ext cx="13865765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Organização</a:t>
            </a: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dos </a:t>
            </a: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</a:t>
            </a:r>
            <a:r>
              <a:rPr lang="en-US" sz="46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6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Levantados</a:t>
            </a:r>
            <a:endParaRPr lang="en-US" sz="46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8200" y="2748616"/>
            <a:ext cx="1482676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alguns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dos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três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tipos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requisitos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levantados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8200" y="3495864"/>
            <a:ext cx="1260155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Requisitos de Controlo (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RC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</p:txBody>
      </p:sp>
      <p:graphicFrame>
        <p:nvGraphicFramePr>
          <p:cNvPr id="7" name="Object 7"/>
          <p:cNvGraphicFramePr/>
          <p:nvPr/>
        </p:nvGraphicFramePr>
        <p:xfrm>
          <a:off x="1194583" y="4257229"/>
          <a:ext cx="62865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543800" imgH="2514600" progId="Excel.Sheet.12">
                  <p:embed/>
                </p:oleObj>
              </mc:Choice>
              <mc:Fallback>
                <p:oleObj name="Worksheet" r:id="rId2" imgW="7543800" imgH="2514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4583" y="4257229"/>
                        <a:ext cx="6286500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200" y="600075"/>
            <a:ext cx="122534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de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Requisitos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8200" y="1946898"/>
            <a:ext cx="13865765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Análise e Validação Geral dos Requisitos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8200" y="2827972"/>
            <a:ext cx="16711100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Revisão dos requisitos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realizada pela equipa de estagiários da </a:t>
            </a:r>
            <a:r>
              <a:rPr lang="en-US" sz="339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DataFlow Solutions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da validação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20 de março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 da análise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Poucas mudanças nos requisitos.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Alterações mínimas em campos individuais.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Conclusão: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equipa demonstrou excelente entendimento das necessidades do projeto.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Comunicação eficaz e dedicação garantiram o progresso dentro dos prazos.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71525"/>
            <a:ext cx="116205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Conceptual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4453" y="1946898"/>
            <a:ext cx="16455360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Apresentação da Abordagem de Modelação Realizada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23755"/>
            <a:ext cx="16230600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Após o levantamento dos requisitos, iniciou-se a modelação conceptual do sistema, onde o objetivo foi representar as entidades, os seus atributos e os relacionamentos.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Utilizámos a ferramenta </a:t>
            </a:r>
            <a:r>
              <a:rPr lang="en-US" sz="339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brModelo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construir o modelo.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Foi feita uma revisão dos requisitos de descrição para garantir a completude do modelo.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Nos próximos slides, apresenta-se brevemente cada entidade, relacionamento e um exemplo de atributos (apenas para uma entidade, devido à extensão). 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 fim, é apresentado o diagrama 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completo.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4453" y="2957724"/>
            <a:ext cx="6536179" cy="6602201"/>
          </a:xfrm>
          <a:custGeom>
            <a:avLst/>
            <a:gdLst/>
            <a:ahLst/>
            <a:cxnLst/>
            <a:rect l="l" t="t" r="r" b="b"/>
            <a:pathLst>
              <a:path w="6536179" h="6602201">
                <a:moveTo>
                  <a:pt x="0" y="0"/>
                </a:moveTo>
                <a:lnTo>
                  <a:pt x="6536178" y="0"/>
                </a:lnTo>
                <a:lnTo>
                  <a:pt x="6536178" y="6602201"/>
                </a:lnTo>
                <a:lnTo>
                  <a:pt x="0" y="6602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028700" y="771525"/>
            <a:ext cx="109347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Conceptual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453" y="1946898"/>
            <a:ext cx="16455360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Identificação e Caracterização das Entidades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60905" y="9005570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3. Entidades Identificadas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292919"/>
            <a:ext cx="11301259" cy="3701162"/>
          </a:xfrm>
          <a:custGeom>
            <a:avLst/>
            <a:gdLst/>
            <a:ahLst/>
            <a:cxnLst/>
            <a:rect l="l" t="t" r="r" b="b"/>
            <a:pathLst>
              <a:path w="11301259" h="3701162">
                <a:moveTo>
                  <a:pt x="0" y="0"/>
                </a:moveTo>
                <a:lnTo>
                  <a:pt x="11301259" y="0"/>
                </a:lnTo>
                <a:lnTo>
                  <a:pt x="11301259" y="3701162"/>
                </a:lnTo>
                <a:lnTo>
                  <a:pt x="0" y="3701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028700" y="771525"/>
            <a:ext cx="109347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Conceptual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453" y="1946898"/>
            <a:ext cx="16455360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Identificação e Caracterização dos Relacionamentos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4453" y="7642405"/>
            <a:ext cx="633064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4. Relacionamentos Identificados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4453" y="4005901"/>
            <a:ext cx="11301259" cy="3913061"/>
          </a:xfrm>
          <a:custGeom>
            <a:avLst/>
            <a:gdLst/>
            <a:ahLst/>
            <a:cxnLst/>
            <a:rect l="l" t="t" r="r" b="b"/>
            <a:pathLst>
              <a:path w="11301259" h="3913061">
                <a:moveTo>
                  <a:pt x="0" y="0"/>
                </a:moveTo>
                <a:lnTo>
                  <a:pt x="11301259" y="0"/>
                </a:lnTo>
                <a:lnTo>
                  <a:pt x="11301259" y="3913061"/>
                </a:lnTo>
                <a:lnTo>
                  <a:pt x="0" y="3913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028700" y="771525"/>
            <a:ext cx="107061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Conceptual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453" y="1946898"/>
            <a:ext cx="16455360" cy="158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Identificação e Caracterização dos Atributos das Entidades e dos Relacionamentos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4453" y="8328537"/>
            <a:ext cx="565062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5. Atributos da entidade Veículo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771525"/>
            <a:ext cx="123825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Conceptual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94453" y="1946898"/>
            <a:ext cx="16455360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Apresentação e Explicação do Diagrama ER Produzido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453" y="3182104"/>
            <a:ext cx="15622083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modelação do sistema foi realizada com a ferramenta </a:t>
            </a:r>
            <a:r>
              <a:rPr lang="en-US" sz="339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brModelo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seguindo a notação </a:t>
            </a:r>
            <a:r>
              <a:rPr lang="en-US" sz="339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Chen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clássica das entidades-relacionamentos.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Notação utilizada: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Entidades → representadas por retângulos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Atributos → representados por círculos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Relacionamentos → representados por losangos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3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diagrama ER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apresentado a seguir resume graficamente toda a estrutura conceptual do sistema, com base nos requisitos levantados.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66033" y="771525"/>
            <a:ext cx="3078167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Índice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13513" y="1854852"/>
            <a:ext cx="16060974" cy="7130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1502" lvl="1" indent="-345751" algn="l">
              <a:lnSpc>
                <a:spcPts val="7174"/>
              </a:lnSpc>
              <a:buAutoNum type="arabicPeriod"/>
            </a:pPr>
            <a:r>
              <a:rPr lang="en-US" sz="32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Definição de Sistema</a:t>
            </a:r>
          </a:p>
          <a:p>
            <a:pPr marL="691502" lvl="1" indent="-345751" algn="l">
              <a:lnSpc>
                <a:spcPts val="7174"/>
              </a:lnSpc>
              <a:buAutoNum type="arabicPeriod"/>
            </a:pPr>
            <a:r>
              <a:rPr lang="en-US" sz="32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Definição de Requisitos</a:t>
            </a:r>
          </a:p>
          <a:p>
            <a:pPr marL="691502" lvl="1" indent="-345751" algn="l">
              <a:lnSpc>
                <a:spcPts val="7174"/>
              </a:lnSpc>
              <a:buAutoNum type="arabicPeriod"/>
            </a:pPr>
            <a:r>
              <a:rPr lang="en-US" sz="32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Modelação Conceptual</a:t>
            </a:r>
          </a:p>
          <a:p>
            <a:pPr marL="691502" lvl="1" indent="-345751" algn="l">
              <a:lnSpc>
                <a:spcPts val="7174"/>
              </a:lnSpc>
              <a:buAutoNum type="arabicPeriod"/>
            </a:pPr>
            <a:r>
              <a:rPr lang="en-US" sz="32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Modelação Lógica</a:t>
            </a:r>
          </a:p>
          <a:p>
            <a:pPr marL="691502" lvl="1" indent="-345751" algn="l">
              <a:lnSpc>
                <a:spcPts val="7174"/>
              </a:lnSpc>
              <a:buAutoNum type="arabicPeriod"/>
            </a:pPr>
            <a:r>
              <a:rPr lang="en-US" sz="32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Implemetação Física</a:t>
            </a:r>
          </a:p>
          <a:p>
            <a:pPr marL="691502" lvl="1" indent="-345751" algn="l">
              <a:lnSpc>
                <a:spcPts val="7174"/>
              </a:lnSpc>
              <a:buAutoNum type="arabicPeriod"/>
            </a:pPr>
            <a:r>
              <a:rPr lang="en-US" sz="32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Povoamento e migração de dados</a:t>
            </a:r>
          </a:p>
          <a:p>
            <a:pPr marL="691502" lvl="1" indent="-345751" algn="l">
              <a:lnSpc>
                <a:spcPts val="7174"/>
              </a:lnSpc>
              <a:buAutoNum type="arabicPeriod"/>
            </a:pPr>
            <a:r>
              <a:rPr lang="en-US" sz="32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Conclusão</a:t>
            </a:r>
          </a:p>
          <a:p>
            <a:pPr marL="691502" lvl="1" indent="-345751" algn="l">
              <a:lnSpc>
                <a:spcPts val="7174"/>
              </a:lnSpc>
              <a:buAutoNum type="arabicPeriod"/>
            </a:pPr>
            <a:r>
              <a:rPr lang="en-US" sz="32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Bibliografia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4453" y="2982372"/>
            <a:ext cx="9097290" cy="7039028"/>
          </a:xfrm>
          <a:custGeom>
            <a:avLst/>
            <a:gdLst/>
            <a:ahLst/>
            <a:cxnLst/>
            <a:rect l="l" t="t" r="r" b="b"/>
            <a:pathLst>
              <a:path w="9097290" h="7039028">
                <a:moveTo>
                  <a:pt x="0" y="0"/>
                </a:moveTo>
                <a:lnTo>
                  <a:pt x="9097290" y="0"/>
                </a:lnTo>
                <a:lnTo>
                  <a:pt x="9097290" y="7039029"/>
                </a:lnTo>
                <a:lnTo>
                  <a:pt x="0" y="703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028700" y="771525"/>
            <a:ext cx="124587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 Conceptual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94453" y="1946898"/>
            <a:ext cx="16455360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4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Apresentação e Explicação do Diagrama ER Produzido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191743" y="8809990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6. Diagrama </a:t>
            </a:r>
            <a:r>
              <a:rPr lang="en-US" sz="2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Produzido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4359" y="771525"/>
            <a:ext cx="8432641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Lógica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31340" y="1946898"/>
            <a:ext cx="11289860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Construção e validação do modelo lógico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13978"/>
            <a:ext cx="16230600" cy="4798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3697" lvl="1" indent="-371849" algn="l">
              <a:lnSpc>
                <a:spcPts val="4822"/>
              </a:lnSpc>
              <a:buFont typeface="Arial"/>
              <a:buChar char="•"/>
            </a:pPr>
            <a:r>
              <a:rPr lang="en-US" sz="34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Construção:</a:t>
            </a:r>
            <a:r>
              <a:rPr lang="en-US" sz="34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foi feita a derivação das tabelas (transformação das entidades e relacionamentos previamente identificados em tabelas). </a:t>
            </a:r>
          </a:p>
          <a:p>
            <a:pPr algn="l">
              <a:lnSpc>
                <a:spcPts val="2022"/>
              </a:lnSpc>
            </a:pPr>
            <a:endParaRPr lang="en-US" sz="344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43697" lvl="1" indent="-371849" algn="l">
              <a:lnSpc>
                <a:spcPts val="4822"/>
              </a:lnSpc>
              <a:buFont typeface="Arial"/>
              <a:buChar char="•"/>
            </a:pPr>
            <a:r>
              <a:rPr lang="en-US" sz="34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</a:t>
            </a:r>
            <a:r>
              <a:rPr lang="en-US" sz="34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derivação</a:t>
            </a:r>
            <a:r>
              <a:rPr lang="en-US" sz="34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é fundamental na estruturação do sistema de dados, estabelecendo as tabelas e atributos necessários para armazenar e relacionar os dados.</a:t>
            </a:r>
          </a:p>
          <a:p>
            <a:pPr algn="l">
              <a:lnSpc>
                <a:spcPts val="2442"/>
              </a:lnSpc>
            </a:pPr>
            <a:endParaRPr lang="en-US" sz="344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43697" lvl="1" indent="-371849" algn="l">
              <a:lnSpc>
                <a:spcPts val="4822"/>
              </a:lnSpc>
              <a:buFont typeface="Arial"/>
              <a:buChar char="•"/>
            </a:pPr>
            <a:r>
              <a:rPr lang="en-US" sz="34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Validação:</a:t>
            </a:r>
            <a:r>
              <a:rPr lang="en-US" sz="34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foi examinado o modelo construído, comparado aos requisitos levantados e ao modelo conceptual e, posteriormente, aprovado.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47150" y="4635987"/>
            <a:ext cx="6881040" cy="3869137"/>
          </a:xfrm>
          <a:custGeom>
            <a:avLst/>
            <a:gdLst/>
            <a:ahLst/>
            <a:cxnLst/>
            <a:rect l="l" t="t" r="r" b="b"/>
            <a:pathLst>
              <a:path w="6881040" h="3869137">
                <a:moveTo>
                  <a:pt x="0" y="0"/>
                </a:moveTo>
                <a:lnTo>
                  <a:pt x="6881040" y="0"/>
                </a:lnTo>
                <a:lnTo>
                  <a:pt x="6881040" y="3869137"/>
                </a:lnTo>
                <a:lnTo>
                  <a:pt x="0" y="3869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11936906" y="3830718"/>
            <a:ext cx="4093264" cy="4674406"/>
          </a:xfrm>
          <a:custGeom>
            <a:avLst/>
            <a:gdLst/>
            <a:ahLst/>
            <a:cxnLst/>
            <a:rect l="l" t="t" r="r" b="b"/>
            <a:pathLst>
              <a:path w="4093264" h="4674406">
                <a:moveTo>
                  <a:pt x="0" y="0"/>
                </a:moveTo>
                <a:lnTo>
                  <a:pt x="4093264" y="0"/>
                </a:lnTo>
                <a:lnTo>
                  <a:pt x="4093264" y="4674406"/>
                </a:lnTo>
                <a:lnTo>
                  <a:pt x="0" y="4674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54359" y="771525"/>
            <a:ext cx="10566241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Lógica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31340" y="1946898"/>
            <a:ext cx="6904059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Stand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1398" y="3217308"/>
            <a:ext cx="9067800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l">
              <a:lnSpc>
                <a:spcPts val="5039"/>
              </a:lnSpc>
              <a:buFont typeface="Arial"/>
              <a:buChar char="•"/>
            </a:pPr>
            <a:r>
              <a:rPr lang="en-US" sz="3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Morada</a:t>
            </a: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decomposta em rua e cidade.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48846" y="8809990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7. Entidade Stand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49014" y="8809990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8. Tabela Stand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93540" y="2701913"/>
            <a:ext cx="4172949" cy="6207447"/>
          </a:xfrm>
          <a:custGeom>
            <a:avLst/>
            <a:gdLst/>
            <a:ahLst/>
            <a:cxnLst/>
            <a:rect l="l" t="t" r="r" b="b"/>
            <a:pathLst>
              <a:path w="4172949" h="6207447">
                <a:moveTo>
                  <a:pt x="0" y="0"/>
                </a:moveTo>
                <a:lnTo>
                  <a:pt x="4172949" y="0"/>
                </a:lnTo>
                <a:lnTo>
                  <a:pt x="4172949" y="6207447"/>
                </a:lnTo>
                <a:lnTo>
                  <a:pt x="0" y="6207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028700" y="3444603"/>
            <a:ext cx="7416425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Relação com Stand convertida na chave estrangeira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id_stand.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497952" y="2541593"/>
            <a:ext cx="3050121" cy="6528086"/>
          </a:xfrm>
          <a:custGeom>
            <a:avLst/>
            <a:gdLst/>
            <a:ahLst/>
            <a:cxnLst/>
            <a:rect l="l" t="t" r="r" b="b"/>
            <a:pathLst>
              <a:path w="3050121" h="6528086">
                <a:moveTo>
                  <a:pt x="0" y="0"/>
                </a:moveTo>
                <a:lnTo>
                  <a:pt x="3050121" y="0"/>
                </a:lnTo>
                <a:lnTo>
                  <a:pt x="3050121" y="6528086"/>
                </a:lnTo>
                <a:lnTo>
                  <a:pt x="0" y="6528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54359" y="771525"/>
            <a:ext cx="9499441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Lógica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31340" y="1946898"/>
            <a:ext cx="6904059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Veículo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45492" y="9005570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9. Entidade Veículo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88490" y="9012529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10. Tabela Veículo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86396" y="44806"/>
            <a:ext cx="4116989" cy="3975634"/>
          </a:xfrm>
          <a:custGeom>
            <a:avLst/>
            <a:gdLst/>
            <a:ahLst/>
            <a:cxnLst/>
            <a:rect l="l" t="t" r="r" b="b"/>
            <a:pathLst>
              <a:path w="4116989" h="3975634">
                <a:moveTo>
                  <a:pt x="0" y="0"/>
                </a:moveTo>
                <a:lnTo>
                  <a:pt x="4116989" y="0"/>
                </a:lnTo>
                <a:lnTo>
                  <a:pt x="4116989" y="3975634"/>
                </a:lnTo>
                <a:lnTo>
                  <a:pt x="0" y="3975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12299986" y="4397841"/>
            <a:ext cx="3414169" cy="5436153"/>
          </a:xfrm>
          <a:custGeom>
            <a:avLst/>
            <a:gdLst/>
            <a:ahLst/>
            <a:cxnLst/>
            <a:rect l="l" t="t" r="r" b="b"/>
            <a:pathLst>
              <a:path w="3414169" h="5436153">
                <a:moveTo>
                  <a:pt x="0" y="0"/>
                </a:moveTo>
                <a:lnTo>
                  <a:pt x="3414169" y="0"/>
                </a:lnTo>
                <a:lnTo>
                  <a:pt x="3414169" y="5436154"/>
                </a:lnTo>
                <a:lnTo>
                  <a:pt x="0" y="5436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54359" y="771525"/>
            <a:ext cx="9118441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Lógica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31340" y="1946898"/>
            <a:ext cx="6904059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Aluguer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542344"/>
            <a:ext cx="9726141" cy="5409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Retirado atributo derivado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valor.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Relação com Cliente convertida na chave estrangeira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id_cliente.</a:t>
            </a:r>
          </a:p>
          <a:p>
            <a:pPr algn="l">
              <a:lnSpc>
                <a:spcPts val="167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Relação com Veículo representada com chave estrangeira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id_veiculo.</a:t>
            </a:r>
          </a:p>
          <a:p>
            <a:pPr algn="l">
              <a:lnSpc>
                <a:spcPts val="167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Relação com Funcionário convertida na chave estrangeira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id_funcionario.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542771" y="9776845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12. Tabela Aluguer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00394" y="3963290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11. Entidade Aluguer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2972" y="4663462"/>
            <a:ext cx="5067282" cy="4941231"/>
          </a:xfrm>
          <a:custGeom>
            <a:avLst/>
            <a:gdLst/>
            <a:ahLst/>
            <a:cxnLst/>
            <a:rect l="l" t="t" r="r" b="b"/>
            <a:pathLst>
              <a:path w="5067282" h="4941231">
                <a:moveTo>
                  <a:pt x="0" y="0"/>
                </a:moveTo>
                <a:lnTo>
                  <a:pt x="5067282" y="0"/>
                </a:lnTo>
                <a:lnTo>
                  <a:pt x="5067282" y="4941230"/>
                </a:lnTo>
                <a:lnTo>
                  <a:pt x="0" y="4941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11661208" y="121628"/>
            <a:ext cx="5598092" cy="4038318"/>
          </a:xfrm>
          <a:custGeom>
            <a:avLst/>
            <a:gdLst/>
            <a:ahLst/>
            <a:cxnLst/>
            <a:rect l="l" t="t" r="r" b="b"/>
            <a:pathLst>
              <a:path w="5598092" h="4038318">
                <a:moveTo>
                  <a:pt x="0" y="0"/>
                </a:moveTo>
                <a:lnTo>
                  <a:pt x="5598092" y="0"/>
                </a:lnTo>
                <a:lnTo>
                  <a:pt x="5598092" y="4038319"/>
                </a:lnTo>
                <a:lnTo>
                  <a:pt x="0" y="40383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54359" y="771525"/>
            <a:ext cx="8966041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Lógica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31340" y="1946898"/>
            <a:ext cx="6904059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Fatura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542344"/>
            <a:ext cx="9490456" cy="3790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Relação unívoca com Aluguer representada com uma chave estrangeira e chave primária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id_aluguer.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Remoção de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id_fatura.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759"/>
              </a:lnSpc>
            </a:pPr>
            <a:endParaRPr lang="en-US" sz="12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61208" y="4020601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13. Entidade Fatura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661208" y="9351962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14. Tabela Fatura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57042" y="341132"/>
            <a:ext cx="4753791" cy="4721561"/>
          </a:xfrm>
          <a:custGeom>
            <a:avLst/>
            <a:gdLst/>
            <a:ahLst/>
            <a:cxnLst/>
            <a:rect l="l" t="t" r="r" b="b"/>
            <a:pathLst>
              <a:path w="4753791" h="4721561">
                <a:moveTo>
                  <a:pt x="0" y="0"/>
                </a:moveTo>
                <a:lnTo>
                  <a:pt x="4753791" y="0"/>
                </a:lnTo>
                <a:lnTo>
                  <a:pt x="4753791" y="4721561"/>
                </a:lnTo>
                <a:lnTo>
                  <a:pt x="0" y="4721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11657042" y="5361747"/>
            <a:ext cx="5272298" cy="4332178"/>
          </a:xfrm>
          <a:custGeom>
            <a:avLst/>
            <a:gdLst/>
            <a:ahLst/>
            <a:cxnLst/>
            <a:rect l="l" t="t" r="r" b="b"/>
            <a:pathLst>
              <a:path w="5272298" h="4332178">
                <a:moveTo>
                  <a:pt x="0" y="0"/>
                </a:moveTo>
                <a:lnTo>
                  <a:pt x="5272299" y="0"/>
                </a:lnTo>
                <a:lnTo>
                  <a:pt x="5272299" y="4332177"/>
                </a:lnTo>
                <a:lnTo>
                  <a:pt x="0" y="4332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54359" y="771525"/>
            <a:ext cx="8083449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 Lógica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31340" y="1946898"/>
            <a:ext cx="6904059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Funcionario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542344"/>
            <a:ext cx="9998596" cy="3999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Morada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decomposta em rua, país e cidade.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Relação com Stand convertida na chave estrangeira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id_stand.</a:t>
            </a:r>
          </a:p>
          <a:p>
            <a:pPr algn="l">
              <a:lnSpc>
                <a:spcPts val="167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Atributo multivalorado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licencas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convertido na tabela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Licencas_Funcionario.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57042" y="4809964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15. Entidade Funcionário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37808" y="9636774"/>
            <a:ext cx="819226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16. Tabela Funcionario e Licencas_Funcionario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65980" y="571224"/>
            <a:ext cx="5636030" cy="4572276"/>
          </a:xfrm>
          <a:custGeom>
            <a:avLst/>
            <a:gdLst/>
            <a:ahLst/>
            <a:cxnLst/>
            <a:rect l="l" t="t" r="r" b="b"/>
            <a:pathLst>
              <a:path w="5636030" h="4572276">
                <a:moveTo>
                  <a:pt x="0" y="0"/>
                </a:moveTo>
                <a:lnTo>
                  <a:pt x="5636030" y="0"/>
                </a:lnTo>
                <a:lnTo>
                  <a:pt x="5636030" y="4572276"/>
                </a:lnTo>
                <a:lnTo>
                  <a:pt x="0" y="457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8946387" y="5360450"/>
            <a:ext cx="8155623" cy="4363518"/>
          </a:xfrm>
          <a:custGeom>
            <a:avLst/>
            <a:gdLst/>
            <a:ahLst/>
            <a:cxnLst/>
            <a:rect l="l" t="t" r="r" b="b"/>
            <a:pathLst>
              <a:path w="8155623" h="4363518">
                <a:moveTo>
                  <a:pt x="0" y="0"/>
                </a:moveTo>
                <a:lnTo>
                  <a:pt x="8155623" y="0"/>
                </a:lnTo>
                <a:lnTo>
                  <a:pt x="8155623" y="4363518"/>
                </a:lnTo>
                <a:lnTo>
                  <a:pt x="0" y="43635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54359" y="771525"/>
            <a:ext cx="8051641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Lógica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31340" y="1946898"/>
            <a:ext cx="6904059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Cliente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542344"/>
            <a:ext cx="5878890" cy="3999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Morada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decomposta em rua, país e cidade.</a:t>
            </a:r>
          </a:p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1679"/>
              </a:lnSpc>
            </a:pPr>
            <a:endParaRPr lang="en-US" sz="12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Atributo multivalorado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licenças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convertido na tabela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Licencas_Cliente.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15473" y="5086350"/>
            <a:ext cx="502781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17. Entidade Cliente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20981" y="9666818"/>
            <a:ext cx="819226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18. Tabela Cliente e Licencas_Cliente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62375" y="405146"/>
            <a:ext cx="8925625" cy="9084606"/>
          </a:xfrm>
          <a:custGeom>
            <a:avLst/>
            <a:gdLst/>
            <a:ahLst/>
            <a:cxnLst/>
            <a:rect l="l" t="t" r="r" b="b"/>
            <a:pathLst>
              <a:path w="8925625" h="9084606">
                <a:moveTo>
                  <a:pt x="0" y="0"/>
                </a:moveTo>
                <a:lnTo>
                  <a:pt x="8925625" y="0"/>
                </a:lnTo>
                <a:lnTo>
                  <a:pt x="8925625" y="9084606"/>
                </a:lnTo>
                <a:lnTo>
                  <a:pt x="0" y="9084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54359" y="771525"/>
            <a:ext cx="8280241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Lógica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31340" y="1946898"/>
            <a:ext cx="6904059" cy="153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Apresentação do modelo lógico produzido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72289" y="9502775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19. Modelo Lógico Produzido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54359" y="771525"/>
            <a:ext cx="8432641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Lógica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31340" y="1946898"/>
            <a:ext cx="6904059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Normalização de Dados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368284"/>
            <a:ext cx="16230600" cy="449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6754" lvl="1" indent="-388377" algn="l">
              <a:lnSpc>
                <a:spcPts val="5036"/>
              </a:lnSpc>
              <a:buFont typeface="Arial"/>
              <a:buChar char="•"/>
            </a:pPr>
            <a:r>
              <a:rPr lang="en-US" sz="35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1FN:</a:t>
            </a:r>
            <a:r>
              <a:rPr lang="en-US" sz="35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todos os atributos são </a:t>
            </a:r>
            <a:r>
              <a:rPr lang="en-US" sz="35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atómicos</a:t>
            </a:r>
            <a:r>
              <a:rPr lang="en-US" sz="35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cada tabela tem uma </a:t>
            </a:r>
            <a:r>
              <a:rPr lang="en-US" sz="35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chave primária</a:t>
            </a:r>
            <a:r>
              <a:rPr lang="en-US" sz="35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 não existem grupos de dados </a:t>
            </a:r>
            <a:r>
              <a:rPr lang="en-US" sz="35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repetidos.</a:t>
            </a:r>
          </a:p>
          <a:p>
            <a:pPr algn="l">
              <a:lnSpc>
                <a:spcPts val="2516"/>
              </a:lnSpc>
            </a:pPr>
            <a:endParaRPr lang="en-US" sz="3597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76754" lvl="1" indent="-388377" algn="l">
              <a:lnSpc>
                <a:spcPts val="5036"/>
              </a:lnSpc>
              <a:buFont typeface="Arial"/>
              <a:buChar char="•"/>
            </a:pPr>
            <a:r>
              <a:rPr lang="en-US" sz="35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2FN:</a:t>
            </a:r>
            <a:r>
              <a:rPr lang="en-US" sz="35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encontra-se na primeira forma normal e não existem dependências </a:t>
            </a:r>
            <a:r>
              <a:rPr lang="en-US" sz="35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parciais.</a:t>
            </a:r>
          </a:p>
          <a:p>
            <a:pPr algn="l">
              <a:lnSpc>
                <a:spcPts val="2936"/>
              </a:lnSpc>
            </a:pPr>
            <a:endParaRPr lang="en-US" sz="3597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76754" lvl="1" indent="-388377" algn="l">
              <a:lnSpc>
                <a:spcPts val="5036"/>
              </a:lnSpc>
              <a:buFont typeface="Arial"/>
              <a:buChar char="•"/>
            </a:pPr>
            <a:r>
              <a:rPr lang="en-US" sz="35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3FN:</a:t>
            </a:r>
            <a:r>
              <a:rPr lang="en-US" sz="35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encontra-se na segunda forma normal e não existem dependências </a:t>
            </a:r>
            <a:r>
              <a:rPr lang="en-US" sz="359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transitivas.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4784" y="790575"/>
            <a:ext cx="14709616" cy="1018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do Sistema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44784" y="1857363"/>
            <a:ext cx="5032216" cy="755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Contextualização</a:t>
            </a:r>
            <a:endParaRPr lang="en-US" sz="44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405564"/>
            <a:ext cx="16230600" cy="508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</a:t>
            </a:r>
            <a:r>
              <a:rPr lang="en-US" sz="3600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JBV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Motors</a:t>
            </a: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(Juntos na Boa Viagem) é uma empresa de aluguer de veículos que nasceu em Gualtar. 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Rolando Barros, inspirado pelo seu pai mecânico, fundou a empresa em fevereiro de 2010 com o objetivo de oferecer soluções de mobilidade acessíveis. 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Começou com um único carro e clientes próximos, mas, com a dedicação, a empresa cresceu e atualmente tem 3 stands localizados em: Braga, Maia e Viana do Castelo.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16273" y="4078429"/>
            <a:ext cx="3544115" cy="1065071"/>
          </a:xfrm>
          <a:custGeom>
            <a:avLst/>
            <a:gdLst/>
            <a:ahLst/>
            <a:cxnLst/>
            <a:rect l="l" t="t" r="r" b="b"/>
            <a:pathLst>
              <a:path w="3544115" h="1065071">
                <a:moveTo>
                  <a:pt x="0" y="0"/>
                </a:moveTo>
                <a:lnTo>
                  <a:pt x="3544114" y="0"/>
                </a:lnTo>
                <a:lnTo>
                  <a:pt x="3544114" y="1065071"/>
                </a:lnTo>
                <a:lnTo>
                  <a:pt x="0" y="10650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10960374" y="7212122"/>
            <a:ext cx="4950161" cy="1007401"/>
          </a:xfrm>
          <a:custGeom>
            <a:avLst/>
            <a:gdLst/>
            <a:ahLst/>
            <a:cxnLst/>
            <a:rect l="l" t="t" r="r" b="b"/>
            <a:pathLst>
              <a:path w="4950161" h="1007401">
                <a:moveTo>
                  <a:pt x="0" y="0"/>
                </a:moveTo>
                <a:lnTo>
                  <a:pt x="4950162" y="0"/>
                </a:lnTo>
                <a:lnTo>
                  <a:pt x="4950162" y="1007401"/>
                </a:lnTo>
                <a:lnTo>
                  <a:pt x="0" y="10074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9924706" y="5808426"/>
            <a:ext cx="6923892" cy="1051272"/>
          </a:xfrm>
          <a:custGeom>
            <a:avLst/>
            <a:gdLst/>
            <a:ahLst/>
            <a:cxnLst/>
            <a:rect l="l" t="t" r="r" b="b"/>
            <a:pathLst>
              <a:path w="6923892" h="1051272">
                <a:moveTo>
                  <a:pt x="0" y="0"/>
                </a:moveTo>
                <a:lnTo>
                  <a:pt x="6923892" y="0"/>
                </a:lnTo>
                <a:lnTo>
                  <a:pt x="6923892" y="1051271"/>
                </a:lnTo>
                <a:lnTo>
                  <a:pt x="0" y="10512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37836" y="771525"/>
            <a:ext cx="7499668" cy="1261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Modelação Lógica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54359" y="1956423"/>
            <a:ext cx="14516693" cy="1348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Validação do Modelo com Interrogações do</a:t>
            </a:r>
          </a:p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Utilizador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221758"/>
            <a:ext cx="8092281" cy="4350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08"/>
              </a:lnSpc>
            </a:pPr>
            <a:endParaRPr/>
          </a:p>
          <a:p>
            <a:pPr marL="712104" lvl="1" indent="-356052" algn="l">
              <a:lnSpc>
                <a:spcPts val="4617"/>
              </a:lnSpc>
              <a:buFont typeface="Arial"/>
              <a:buChar char="•"/>
            </a:pPr>
            <a:r>
              <a:rPr lang="en-US" sz="329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RM2</a:t>
            </a:r>
            <a:r>
              <a:rPr lang="en-US" sz="32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Obter frota de veículos em cada stand.</a:t>
            </a:r>
          </a:p>
          <a:p>
            <a:pPr algn="l">
              <a:lnSpc>
                <a:spcPts val="2608"/>
              </a:lnSpc>
            </a:pPr>
            <a:endParaRPr lang="en-US" sz="329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12104" lvl="1" indent="-356052" algn="l">
              <a:lnSpc>
                <a:spcPts val="4617"/>
              </a:lnSpc>
              <a:buFont typeface="Arial"/>
              <a:buChar char="•"/>
            </a:pPr>
            <a:r>
              <a:rPr lang="en-US" sz="329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RM5:</a:t>
            </a:r>
            <a:r>
              <a:rPr lang="en-US" sz="32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Obter modelo, marca e matrícula de um veículo.</a:t>
            </a:r>
          </a:p>
          <a:p>
            <a:pPr algn="l">
              <a:lnSpc>
                <a:spcPts val="2608"/>
              </a:lnSpc>
            </a:pPr>
            <a:endParaRPr lang="en-US" sz="329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12104" lvl="1" indent="-356052" algn="l">
              <a:lnSpc>
                <a:spcPts val="4617"/>
              </a:lnSpc>
              <a:buFont typeface="Arial"/>
              <a:buChar char="•"/>
            </a:pPr>
            <a:r>
              <a:rPr lang="en-US" sz="329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RM6:</a:t>
            </a:r>
            <a:r>
              <a:rPr lang="en-US" sz="32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Obter licenças de um cliente.</a:t>
            </a:r>
          </a:p>
          <a:p>
            <a:pPr algn="l">
              <a:lnSpc>
                <a:spcPts val="4617"/>
              </a:lnSpc>
            </a:pPr>
            <a:endParaRPr lang="en-US" sz="3298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3682" y="2638377"/>
            <a:ext cx="14596342" cy="2505123"/>
          </a:xfrm>
          <a:custGeom>
            <a:avLst/>
            <a:gdLst/>
            <a:ahLst/>
            <a:cxnLst/>
            <a:rect l="l" t="t" r="r" b="b"/>
            <a:pathLst>
              <a:path w="14596342" h="2505123">
                <a:moveTo>
                  <a:pt x="0" y="0"/>
                </a:moveTo>
                <a:lnTo>
                  <a:pt x="14596342" y="0"/>
                </a:lnTo>
                <a:lnTo>
                  <a:pt x="14596342" y="2505123"/>
                </a:lnTo>
                <a:lnTo>
                  <a:pt x="0" y="2505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34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4632" y="614170"/>
            <a:ext cx="10684968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54632" y="1799068"/>
            <a:ext cx="1451669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Configuração inicial do ambiente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7277" y="5829300"/>
            <a:ext cx="1451669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Criação do esquema da base de dados</a:t>
            </a:r>
          </a:p>
        </p:txBody>
      </p:sp>
      <p:sp>
        <p:nvSpPr>
          <p:cNvPr id="7" name="Freeform 7"/>
          <p:cNvSpPr/>
          <p:nvPr/>
        </p:nvSpPr>
        <p:spPr>
          <a:xfrm>
            <a:off x="1197277" y="6681944"/>
            <a:ext cx="13607042" cy="1725599"/>
          </a:xfrm>
          <a:custGeom>
            <a:avLst/>
            <a:gdLst/>
            <a:ahLst/>
            <a:cxnLst/>
            <a:rect l="l" t="t" r="r" b="b"/>
            <a:pathLst>
              <a:path w="13607042" h="1725599">
                <a:moveTo>
                  <a:pt x="0" y="0"/>
                </a:moveTo>
                <a:lnTo>
                  <a:pt x="13607042" y="0"/>
                </a:lnTo>
                <a:lnTo>
                  <a:pt x="13607042" y="1725598"/>
                </a:lnTo>
                <a:lnTo>
                  <a:pt x="0" y="1725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78"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258" y="2964341"/>
            <a:ext cx="6832350" cy="7031237"/>
          </a:xfrm>
          <a:custGeom>
            <a:avLst/>
            <a:gdLst/>
            <a:ahLst/>
            <a:cxnLst/>
            <a:rect l="l" t="t" r="r" b="b"/>
            <a:pathLst>
              <a:path w="6832350" h="7031237">
                <a:moveTo>
                  <a:pt x="0" y="0"/>
                </a:moveTo>
                <a:lnTo>
                  <a:pt x="6832351" y="0"/>
                </a:lnTo>
                <a:lnTo>
                  <a:pt x="6832351" y="7031237"/>
                </a:lnTo>
                <a:lnTo>
                  <a:pt x="0" y="7031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9258" y="771525"/>
            <a:ext cx="10356542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59258" y="1956423"/>
            <a:ext cx="1451669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Criação de uma tabela com múltiplas relações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17605" y="9111615"/>
            <a:ext cx="809264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20. Comando </a:t>
            </a:r>
            <a:r>
              <a:rPr lang="en-US" sz="2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SQL 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criar a tabela Aluguer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258" y="3088771"/>
            <a:ext cx="9950936" cy="1681698"/>
          </a:xfrm>
          <a:custGeom>
            <a:avLst/>
            <a:gdLst/>
            <a:ahLst/>
            <a:cxnLst/>
            <a:rect l="l" t="t" r="r" b="b"/>
            <a:pathLst>
              <a:path w="9950936" h="1681698">
                <a:moveTo>
                  <a:pt x="0" y="0"/>
                </a:moveTo>
                <a:lnTo>
                  <a:pt x="9950936" y="0"/>
                </a:lnTo>
                <a:lnTo>
                  <a:pt x="9950936" y="1681698"/>
                </a:lnTo>
                <a:lnTo>
                  <a:pt x="0" y="16816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3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9258" y="771525"/>
            <a:ext cx="10356542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59258" y="1956423"/>
            <a:ext cx="1451669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Restauração das configurações iniciais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935837"/>
            <a:ext cx="9843474" cy="1690293"/>
          </a:xfrm>
          <a:custGeom>
            <a:avLst/>
            <a:gdLst/>
            <a:ahLst/>
            <a:cxnLst/>
            <a:rect l="l" t="t" r="r" b="b"/>
            <a:pathLst>
              <a:path w="9843474" h="1690293">
                <a:moveTo>
                  <a:pt x="0" y="0"/>
                </a:moveTo>
                <a:lnTo>
                  <a:pt x="9843474" y="0"/>
                </a:lnTo>
                <a:lnTo>
                  <a:pt x="9843474" y="1690294"/>
                </a:lnTo>
                <a:lnTo>
                  <a:pt x="0" y="1690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8657937" y="4847115"/>
            <a:ext cx="8979780" cy="4345055"/>
          </a:xfrm>
          <a:custGeom>
            <a:avLst/>
            <a:gdLst/>
            <a:ahLst/>
            <a:cxnLst/>
            <a:rect l="l" t="t" r="r" b="b"/>
            <a:pathLst>
              <a:path w="8979780" h="4345055">
                <a:moveTo>
                  <a:pt x="0" y="0"/>
                </a:moveTo>
                <a:lnTo>
                  <a:pt x="8979780" y="0"/>
                </a:lnTo>
                <a:lnTo>
                  <a:pt x="8979780" y="4345054"/>
                </a:lnTo>
                <a:lnTo>
                  <a:pt x="0" y="4345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9590" y="762000"/>
            <a:ext cx="1025901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99590" y="1956423"/>
            <a:ext cx="1451669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Criação de Utilizadores da Base de Dados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76374" y="3144465"/>
            <a:ext cx="5624626" cy="581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Cargo </a:t>
            </a:r>
            <a:r>
              <a:rPr lang="en-US" sz="3399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administrativo</a:t>
            </a:r>
            <a:endParaRPr lang="en-US" sz="3399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02440" y="4133840"/>
            <a:ext cx="5566861" cy="64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5"/>
              </a:lnSpc>
              <a:spcBef>
                <a:spcPct val="0"/>
              </a:spcBef>
            </a:pPr>
            <a:r>
              <a:rPr lang="en-US" sz="3396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Cargo técnico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771525"/>
            <a:ext cx="129921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956423"/>
            <a:ext cx="14516693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Povoamento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24841"/>
            <a:ext cx="16230600" cy="4726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script de povoamento gera 20 clientes, 30 veículos, 8 funcionários, 100 alugueres, 3 stands e 1 fatura por cada aluguer confirmado</a:t>
            </a:r>
          </a:p>
          <a:p>
            <a:pPr algn="l"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ficheiros resultantes do script incluem: 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populate_mysql.sql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contém as instruções </a:t>
            </a:r>
            <a:r>
              <a:rPr lang="en-US" sz="299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INSERT INTO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compatíveis com </a:t>
            </a:r>
            <a:r>
              <a:rPr lang="en-US" sz="299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MySQL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populate_postgres.sql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contém as instruções adaptadas para </a:t>
            </a:r>
            <a:r>
              <a:rPr lang="en-US" sz="299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PostgreSQL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Ficheiros </a:t>
            </a:r>
            <a:r>
              <a:rPr lang="en-US" sz="299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.json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.</a:t>
            </a:r>
            <a:r>
              <a:rPr lang="en-US" sz="299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csv</a:t>
            </a:r>
            <a:r>
              <a:rPr lang="en-US" sz="2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um ficheiro para armazenar instâncias de cada entidade</a:t>
            </a:r>
          </a:p>
          <a:p>
            <a:pPr algn="l"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919"/>
              </a:lnSpc>
            </a:pPr>
            <a:endParaRPr lang="en-US" sz="299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9759" y="3305162"/>
            <a:ext cx="7419216" cy="6408348"/>
          </a:xfrm>
          <a:custGeom>
            <a:avLst/>
            <a:gdLst/>
            <a:ahLst/>
            <a:cxnLst/>
            <a:rect l="l" t="t" r="r" b="b"/>
            <a:pathLst>
              <a:path w="7419216" h="6408348">
                <a:moveTo>
                  <a:pt x="0" y="0"/>
                </a:moveTo>
                <a:lnTo>
                  <a:pt x="7419216" y="0"/>
                </a:lnTo>
                <a:lnTo>
                  <a:pt x="7419216" y="6408348"/>
                </a:lnTo>
                <a:lnTo>
                  <a:pt x="0" y="6408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8356472" y="3898414"/>
            <a:ext cx="9370838" cy="3797717"/>
          </a:xfrm>
          <a:custGeom>
            <a:avLst/>
            <a:gdLst/>
            <a:ahLst/>
            <a:cxnLst/>
            <a:rect l="l" t="t" r="r" b="b"/>
            <a:pathLst>
              <a:path w="9370838" h="3797717">
                <a:moveTo>
                  <a:pt x="0" y="0"/>
                </a:moveTo>
                <a:lnTo>
                  <a:pt x="9370838" y="0"/>
                </a:lnTo>
                <a:lnTo>
                  <a:pt x="9370838" y="3797717"/>
                </a:lnTo>
                <a:lnTo>
                  <a:pt x="0" y="37977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1246" y="771525"/>
            <a:ext cx="10304953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01247" y="1956423"/>
            <a:ext cx="14583929" cy="1348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Cálculo do espaço da base de dados inicial e taxa de crescimento anual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84" y="9656360"/>
            <a:ext cx="9401718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21. Cálculo detalhado da dimensão inicial por campo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41032" y="7638981"/>
            <a:ext cx="9401718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22. Crescimento anual estimado por entidade, com base em 6 500 alugueres por ano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05442"/>
            <a:ext cx="7739624" cy="3323622"/>
          </a:xfrm>
          <a:custGeom>
            <a:avLst/>
            <a:gdLst/>
            <a:ahLst/>
            <a:cxnLst/>
            <a:rect l="l" t="t" r="r" b="b"/>
            <a:pathLst>
              <a:path w="7739624" h="3323622">
                <a:moveTo>
                  <a:pt x="0" y="0"/>
                </a:moveTo>
                <a:lnTo>
                  <a:pt x="7739624" y="0"/>
                </a:lnTo>
                <a:lnTo>
                  <a:pt x="7739624" y="3323623"/>
                </a:lnTo>
                <a:lnTo>
                  <a:pt x="0" y="3323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9648657" y="5105442"/>
            <a:ext cx="7095172" cy="1868395"/>
          </a:xfrm>
          <a:custGeom>
            <a:avLst/>
            <a:gdLst/>
            <a:ahLst/>
            <a:cxnLst/>
            <a:rect l="l" t="t" r="r" b="b"/>
            <a:pathLst>
              <a:path w="7095172" h="1868395">
                <a:moveTo>
                  <a:pt x="0" y="0"/>
                </a:moveTo>
                <a:lnTo>
                  <a:pt x="7095172" y="0"/>
                </a:lnTo>
                <a:lnTo>
                  <a:pt x="7095172" y="1868396"/>
                </a:lnTo>
                <a:lnTo>
                  <a:pt x="0" y="1868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9740582" y="6767253"/>
            <a:ext cx="6849467" cy="1301595"/>
          </a:xfrm>
          <a:custGeom>
            <a:avLst/>
            <a:gdLst/>
            <a:ahLst/>
            <a:cxnLst/>
            <a:rect l="l" t="t" r="r" b="b"/>
            <a:pathLst>
              <a:path w="6849467" h="1301595">
                <a:moveTo>
                  <a:pt x="0" y="0"/>
                </a:moveTo>
                <a:lnTo>
                  <a:pt x="6849467" y="0"/>
                </a:lnTo>
                <a:lnTo>
                  <a:pt x="6849467" y="1301595"/>
                </a:lnTo>
                <a:lnTo>
                  <a:pt x="0" y="1301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79" b="-979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71525"/>
            <a:ext cx="109347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1956423"/>
            <a:ext cx="14583929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Definição e caracterização de vistas de utilização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96611"/>
            <a:ext cx="7739624" cy="1355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Apresenta o identificador, nome, contacto e morada dos clientes que têm faturas por pagar e o valor que devem, por ordem alfabética do nome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3396611"/>
            <a:ext cx="7739624" cy="91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Seleciona os clientes com alugueres em atraso, ordenados por ordem decrescente dos dias de atraso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1327" y="5143500"/>
            <a:ext cx="6607550" cy="4091250"/>
          </a:xfrm>
          <a:custGeom>
            <a:avLst/>
            <a:gdLst/>
            <a:ahLst/>
            <a:cxnLst/>
            <a:rect l="l" t="t" r="r" b="b"/>
            <a:pathLst>
              <a:path w="6607550" h="4091250">
                <a:moveTo>
                  <a:pt x="0" y="0"/>
                </a:moveTo>
                <a:lnTo>
                  <a:pt x="6607549" y="0"/>
                </a:lnTo>
                <a:lnTo>
                  <a:pt x="6607549" y="4091250"/>
                </a:lnTo>
                <a:lnTo>
                  <a:pt x="0" y="4091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9144000" y="5143500"/>
            <a:ext cx="6607550" cy="4091250"/>
          </a:xfrm>
          <a:custGeom>
            <a:avLst/>
            <a:gdLst/>
            <a:ahLst/>
            <a:cxnLst/>
            <a:rect l="l" t="t" r="r" b="b"/>
            <a:pathLst>
              <a:path w="6607550" h="4091250">
                <a:moveTo>
                  <a:pt x="0" y="0"/>
                </a:moveTo>
                <a:lnTo>
                  <a:pt x="6607550" y="0"/>
                </a:lnTo>
                <a:lnTo>
                  <a:pt x="6607550" y="4091250"/>
                </a:lnTo>
                <a:lnTo>
                  <a:pt x="0" y="4091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9258" y="771525"/>
            <a:ext cx="9594542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49733" y="1946898"/>
            <a:ext cx="14583929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Tradução de interrogações do utilizador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87909" y="3337990"/>
            <a:ext cx="7771391" cy="152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Requisito de Manipulação 20: </a:t>
            </a: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marca de veículo com maior número de reservas no final do mês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9258" y="3337990"/>
            <a:ext cx="6897332" cy="152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Requisito de Manipulação 19: </a:t>
            </a: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Obter lista dos 5 clientes que realizaram mais reservas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2313" y="3536483"/>
            <a:ext cx="8797810" cy="714624"/>
          </a:xfrm>
          <a:custGeom>
            <a:avLst/>
            <a:gdLst/>
            <a:ahLst/>
            <a:cxnLst/>
            <a:rect l="l" t="t" r="r" b="b"/>
            <a:pathLst>
              <a:path w="8797810" h="714624">
                <a:moveTo>
                  <a:pt x="0" y="0"/>
                </a:moveTo>
                <a:lnTo>
                  <a:pt x="8797810" y="0"/>
                </a:lnTo>
                <a:lnTo>
                  <a:pt x="8797810" y="714623"/>
                </a:lnTo>
                <a:lnTo>
                  <a:pt x="0" y="7146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346190" y="4823218"/>
            <a:ext cx="8695508" cy="649996"/>
          </a:xfrm>
          <a:custGeom>
            <a:avLst/>
            <a:gdLst/>
            <a:ahLst/>
            <a:cxnLst/>
            <a:rect l="l" t="t" r="r" b="b"/>
            <a:pathLst>
              <a:path w="8695508" h="649996">
                <a:moveTo>
                  <a:pt x="0" y="0"/>
                </a:moveTo>
                <a:lnTo>
                  <a:pt x="8695508" y="0"/>
                </a:lnTo>
                <a:lnTo>
                  <a:pt x="8695508" y="649996"/>
                </a:lnTo>
                <a:lnTo>
                  <a:pt x="0" y="649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322313" y="6457654"/>
            <a:ext cx="8821687" cy="706363"/>
          </a:xfrm>
          <a:custGeom>
            <a:avLst/>
            <a:gdLst/>
            <a:ahLst/>
            <a:cxnLst/>
            <a:rect l="l" t="t" r="r" b="b"/>
            <a:pathLst>
              <a:path w="8821687" h="706363">
                <a:moveTo>
                  <a:pt x="0" y="0"/>
                </a:moveTo>
                <a:lnTo>
                  <a:pt x="8821687" y="0"/>
                </a:lnTo>
                <a:lnTo>
                  <a:pt x="8821687" y="706363"/>
                </a:lnTo>
                <a:lnTo>
                  <a:pt x="0" y="706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Freeform 5"/>
          <p:cNvSpPr/>
          <p:nvPr/>
        </p:nvSpPr>
        <p:spPr>
          <a:xfrm>
            <a:off x="346190" y="7884729"/>
            <a:ext cx="8797810" cy="840555"/>
          </a:xfrm>
          <a:custGeom>
            <a:avLst/>
            <a:gdLst/>
            <a:ahLst/>
            <a:cxnLst/>
            <a:rect l="l" t="t" r="r" b="b"/>
            <a:pathLst>
              <a:path w="8797810" h="840555">
                <a:moveTo>
                  <a:pt x="0" y="0"/>
                </a:moveTo>
                <a:lnTo>
                  <a:pt x="8797810" y="0"/>
                </a:lnTo>
                <a:lnTo>
                  <a:pt x="8797810" y="840555"/>
                </a:lnTo>
                <a:lnTo>
                  <a:pt x="0" y="8405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39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5852" y="793103"/>
            <a:ext cx="9141547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6803" y="1978001"/>
            <a:ext cx="14583929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Indexação do Sistema de Dados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80176" y="3364840"/>
            <a:ext cx="7779124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Efetuar consultas para obter o histórico de alugueres de um determinado cliente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80176" y="4728146"/>
            <a:ext cx="7779124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Consultas com filtros ou ordenações por data de início dos alugueres são frequentes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80176" y="6409440"/>
            <a:ext cx="7779124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matrícula é frequentemente utilizada para localizar rapidamente um veículo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80176" y="7772150"/>
            <a:ext cx="7779124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Consultas por nome do cliente, nomeadamente com pesquisas textuais parciais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4784" y="790575"/>
            <a:ext cx="8308816" cy="1018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do Sistema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44784" y="1857363"/>
            <a:ext cx="8308816" cy="74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Motivação</a:t>
            </a:r>
            <a:r>
              <a:rPr lang="en-US" sz="4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 </a:t>
            </a: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Objetivos</a:t>
            </a:r>
            <a:endParaRPr lang="en-US" sz="44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38225" y="3467545"/>
            <a:ext cx="16230600" cy="4442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Organização do Modelo de Negócio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Controlo de Inventário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Gestão Eficiente de Reservas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Automatização de Processos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Segurança da Informação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Melhoria da Qualidade de Serviço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Comunicação Direta entre os Três Stands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258" y="3049036"/>
            <a:ext cx="5516823" cy="6209264"/>
          </a:xfrm>
          <a:custGeom>
            <a:avLst/>
            <a:gdLst/>
            <a:ahLst/>
            <a:cxnLst/>
            <a:rect l="l" t="t" r="r" b="b"/>
            <a:pathLst>
              <a:path w="5516823" h="6209264">
                <a:moveTo>
                  <a:pt x="0" y="0"/>
                </a:moveTo>
                <a:lnTo>
                  <a:pt x="5516823" y="0"/>
                </a:lnTo>
                <a:lnTo>
                  <a:pt x="5516823" y="6209264"/>
                </a:lnTo>
                <a:lnTo>
                  <a:pt x="0" y="6209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9447" y="771525"/>
            <a:ext cx="9645827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59258" y="1956423"/>
            <a:ext cx="14583929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Definição e caracterização de um procedimento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13473" y="3001411"/>
            <a:ext cx="9645827" cy="6250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0"/>
              </a:lnSpc>
              <a:spcBef>
                <a:spcPct val="0"/>
              </a:spcBef>
            </a:pPr>
            <a:r>
              <a:rPr lang="en-US" sz="252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Razão da Criação:</a:t>
            </a:r>
            <a:r>
              <a:rPr lang="en-US" sz="2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procedimento foi criado para registar alugueres, assegurando que o veículo está disponível no período solicitado e que o cliente tem a licença necessária para o tipo de veículo.</a:t>
            </a:r>
          </a:p>
          <a:p>
            <a:pPr algn="just">
              <a:lnSpc>
                <a:spcPts val="3540"/>
              </a:lnSpc>
              <a:spcBef>
                <a:spcPct val="0"/>
              </a:spcBef>
            </a:pPr>
            <a:endParaRPr lang="en-US" sz="252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540"/>
              </a:lnSpc>
              <a:spcBef>
                <a:spcPct val="0"/>
              </a:spcBef>
            </a:pPr>
            <a:r>
              <a:rPr lang="en-US" sz="252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Funcionamento: </a:t>
            </a:r>
            <a:r>
              <a:rPr lang="en-US" sz="2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Recebe as datas do aluguer e os </a:t>
            </a:r>
            <a:r>
              <a:rPr lang="en-US" sz="252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IDs </a:t>
            </a:r>
            <a:r>
              <a:rPr lang="en-US" sz="2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 cliente, veículo e funcionário. Verifica se o veículo está livre e se o cliente tem a licença correta. Se tudo estiver válido, o aluguer é registado.</a:t>
            </a:r>
          </a:p>
          <a:p>
            <a:pPr algn="just">
              <a:lnSpc>
                <a:spcPts val="3540"/>
              </a:lnSpc>
              <a:spcBef>
                <a:spcPct val="0"/>
              </a:spcBef>
            </a:pPr>
            <a:endParaRPr lang="en-US" sz="252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540"/>
              </a:lnSpc>
              <a:spcBef>
                <a:spcPct val="0"/>
              </a:spcBef>
            </a:pPr>
            <a:r>
              <a:rPr lang="en-US" sz="252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Transação:</a:t>
            </a:r>
            <a:r>
              <a:rPr lang="en-US" sz="2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Utiliza transações para garantir a integridade. Se alguma condição falhar, é feito um </a:t>
            </a:r>
            <a:r>
              <a:rPr lang="en-US" sz="252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ROLLBACK</a:t>
            </a:r>
            <a:r>
              <a:rPr lang="en-US" sz="2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 caso contrário, o processo termina com um </a:t>
            </a:r>
            <a:r>
              <a:rPr lang="en-US" sz="252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COMMIT</a:t>
            </a:r>
            <a:r>
              <a:rPr lang="en-US" sz="2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3540"/>
              </a:lnSpc>
              <a:spcBef>
                <a:spcPct val="0"/>
              </a:spcBef>
            </a:pPr>
            <a:endParaRPr lang="en-US" sz="252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258" y="2462842"/>
            <a:ext cx="3918074" cy="4433464"/>
          </a:xfrm>
          <a:custGeom>
            <a:avLst/>
            <a:gdLst/>
            <a:ahLst/>
            <a:cxnLst/>
            <a:rect l="l" t="t" r="r" b="b"/>
            <a:pathLst>
              <a:path w="3918074" h="4433464">
                <a:moveTo>
                  <a:pt x="0" y="0"/>
                </a:moveTo>
                <a:lnTo>
                  <a:pt x="3918074" y="0"/>
                </a:lnTo>
                <a:lnTo>
                  <a:pt x="3918074" y="4433464"/>
                </a:lnTo>
                <a:lnTo>
                  <a:pt x="0" y="4433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>
            <a:off x="1759258" y="6792911"/>
            <a:ext cx="3918074" cy="2981685"/>
          </a:xfrm>
          <a:custGeom>
            <a:avLst/>
            <a:gdLst/>
            <a:ahLst/>
            <a:cxnLst/>
            <a:rect l="l" t="t" r="r" b="b"/>
            <a:pathLst>
              <a:path w="3918074" h="2981685">
                <a:moveTo>
                  <a:pt x="0" y="0"/>
                </a:moveTo>
                <a:lnTo>
                  <a:pt x="3918074" y="0"/>
                </a:lnTo>
                <a:lnTo>
                  <a:pt x="3918074" y="2981685"/>
                </a:lnTo>
                <a:lnTo>
                  <a:pt x="0" y="29816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1" t="-2741" r="-281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9258" y="509649"/>
            <a:ext cx="9823142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59258" y="1694547"/>
            <a:ext cx="14583929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Definição e caracterização de uma função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45063" y="2806020"/>
            <a:ext cx="9534821" cy="611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Razão da Criação: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Esta função foi criada para verificar se o cliente tem a licença necessária para conduzir o tipo de veículo que deseja alugar. A função realiza uma consulta nas tabelas </a:t>
            </a:r>
            <a:r>
              <a:rPr lang="en-US" sz="249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veiculo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49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licencas_cliente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determinar se o cliente possui a licença correta, com base no tipo de veículo e na categoria da licença.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função recebe como parâmetros o </a:t>
            </a:r>
            <a:r>
              <a:rPr lang="en-US" sz="2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 cliente e o </a:t>
            </a:r>
            <a:r>
              <a:rPr lang="en-US" sz="2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 veículo. Esta consulta a tabela veiculo para identificar o tipo de veículo e a tabela </a:t>
            </a:r>
            <a:r>
              <a:rPr lang="en-US" sz="249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licencas_cliente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obter a categoria da licença do cliente. Com base nesta informação, a função verifica se o cliente tem a licença apropriada para o tipo de veículo que pretende alugar. A função retorna </a:t>
            </a:r>
            <a:r>
              <a:rPr lang="en-US" sz="249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TRUE 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o cliente tiver a licença necessária, caso contrário, retorna </a:t>
            </a:r>
            <a:r>
              <a:rPr lang="en-US" sz="249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FALSE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6953" y="3057966"/>
            <a:ext cx="6335418" cy="6200334"/>
          </a:xfrm>
          <a:custGeom>
            <a:avLst/>
            <a:gdLst/>
            <a:ahLst/>
            <a:cxnLst/>
            <a:rect l="l" t="t" r="r" b="b"/>
            <a:pathLst>
              <a:path w="6335418" h="6200334">
                <a:moveTo>
                  <a:pt x="0" y="0"/>
                </a:moveTo>
                <a:lnTo>
                  <a:pt x="6335418" y="0"/>
                </a:lnTo>
                <a:lnTo>
                  <a:pt x="6335418" y="6200334"/>
                </a:lnTo>
                <a:lnTo>
                  <a:pt x="0" y="6200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59258" y="771525"/>
            <a:ext cx="9365942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Física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59258" y="1956423"/>
            <a:ext cx="14583929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Definição e caracterização de um gatilho (Trigger)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69735" y="3294283"/>
            <a:ext cx="9534821" cy="568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Razão da Criação: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Este gatilho foi criado para calcular automaticamente as taxas por atraso ou dano quando um aluguer é concluído. O gatilho é acionado após a atualização do estado do aluguer para ’concluído’. Ele verifica se há atraso no retorno do veículo e se há observações indicando danos no veículo, aplicando as taxas correspondentes na tabela Fatura.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Funcionamento: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Quando o estado do aluguer é alterado para ’concluído’, o gatilho é acionado. Ele verifica se a </a:t>
            </a:r>
            <a:r>
              <a:rPr lang="en-US" sz="249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data_termino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aluguer é anterior à data atual, calculando o número de dias de atraso. Caso haja alguma observação indicando dano, é aplicada uma taxa fixa adicional. As taxas totais são então atualizadas na tabela Fatura, que é associada ao aluguer.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51978" y="771525"/>
            <a:ext cx="7983022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Migração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de dados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30031" y="3191256"/>
            <a:ext cx="13027968" cy="3780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41"/>
              </a:lnSpc>
              <a:spcBef>
                <a:spcPct val="0"/>
              </a:spcBef>
            </a:pPr>
            <a:r>
              <a:rPr lang="en-US" sz="3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Objetivo: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Consolidar dados de várias fontes num sistema único em </a:t>
            </a: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MySQL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just">
              <a:lnSpc>
                <a:spcPts val="4241"/>
              </a:lnSpc>
              <a:spcBef>
                <a:spcPct val="0"/>
              </a:spcBef>
            </a:pPr>
            <a:r>
              <a:rPr lang="en-US" sz="3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Fontes de Dados: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PostgreSQL 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Base de dados relacional.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CSV 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Ficheiros tabulares com separador vírgula.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JSON 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Ficheiros com dados estruturados hierarquicamente.</a:t>
            </a:r>
          </a:p>
          <a:p>
            <a:pPr algn="just">
              <a:lnSpc>
                <a:spcPts val="4241"/>
              </a:lnSpc>
              <a:spcBef>
                <a:spcPct val="0"/>
              </a:spcBef>
            </a:pPr>
            <a:r>
              <a:rPr lang="en-US" sz="3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Destino: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 de dados </a:t>
            </a: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MySQL 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centralizada.</a:t>
            </a:r>
          </a:p>
          <a:p>
            <a:pPr algn="just">
              <a:lnSpc>
                <a:spcPts val="4241"/>
              </a:lnSpc>
              <a:spcBef>
                <a:spcPct val="0"/>
              </a:spcBef>
            </a:pPr>
            <a:endParaRPr lang="en-US" sz="302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39500" y="771525"/>
            <a:ext cx="12557700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Script de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Migração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em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Python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39500" y="2757245"/>
            <a:ext cx="9252858" cy="5380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41"/>
              </a:lnSpc>
              <a:spcBef>
                <a:spcPct val="0"/>
              </a:spcBef>
            </a:pPr>
            <a:r>
              <a:rPr lang="en-US" sz="3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Estrutura Modular: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Ficheiro .</a:t>
            </a: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env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segurança de credenciais.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Dicionário </a:t>
            </a: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TABLES 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colunas de cada tabela.</a:t>
            </a:r>
          </a:p>
          <a:p>
            <a:pPr algn="just">
              <a:lnSpc>
                <a:spcPts val="4241"/>
              </a:lnSpc>
              <a:spcBef>
                <a:spcPct val="0"/>
              </a:spcBef>
            </a:pPr>
            <a:r>
              <a:rPr lang="en-US" sz="3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Funções de Leitura: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read_from_postgres(table)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read_from_csv(table)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read_from_json(table)</a:t>
            </a:r>
          </a:p>
          <a:p>
            <a:pPr algn="just">
              <a:lnSpc>
                <a:spcPts val="4241"/>
              </a:lnSpc>
              <a:spcBef>
                <a:spcPct val="0"/>
              </a:spcBef>
            </a:pPr>
            <a:r>
              <a:rPr lang="en-US" sz="3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Todas devolvem lista de dicionários.</a:t>
            </a:r>
          </a:p>
          <a:p>
            <a:pPr algn="just">
              <a:lnSpc>
                <a:spcPts val="4241"/>
              </a:lnSpc>
              <a:spcBef>
                <a:spcPct val="0"/>
              </a:spcBef>
            </a:pPr>
            <a:endParaRPr lang="en-US" sz="302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just">
              <a:lnSpc>
                <a:spcPts val="4241"/>
              </a:lnSpc>
              <a:spcBef>
                <a:spcPct val="0"/>
              </a:spcBef>
            </a:pPr>
            <a:endParaRPr lang="en-US" sz="3029" b="1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12472" y="771525"/>
            <a:ext cx="8703528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Inserção</a:t>
            </a:r>
            <a:r>
              <a:rPr lang="en-US" sz="66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e </a:t>
            </a: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Execução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39500" y="2757245"/>
            <a:ext cx="10717216" cy="4847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41"/>
              </a:lnSpc>
              <a:spcBef>
                <a:spcPct val="0"/>
              </a:spcBef>
            </a:pPr>
            <a:r>
              <a:rPr lang="en-US" sz="3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Inserção/Atualização: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upsert_mysql(table, data, columns)</a:t>
            </a:r>
          </a:p>
          <a:p>
            <a:pPr algn="just">
              <a:lnSpc>
                <a:spcPts val="4241"/>
              </a:lnSpc>
              <a:spcBef>
                <a:spcPct val="0"/>
              </a:spcBef>
            </a:pP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Usa </a:t>
            </a: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INSERT ... ON DUPLICATE KEY UPDATE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just">
              <a:lnSpc>
                <a:spcPts val="4241"/>
              </a:lnSpc>
              <a:spcBef>
                <a:spcPct val="0"/>
              </a:spcBef>
            </a:pPr>
            <a:r>
              <a:rPr lang="en-US" sz="302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Processo Geral: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migrate_from(source)</a:t>
            </a: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percorre todas as tabelas e fontes.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Execução via terminal:</a:t>
            </a:r>
          </a:p>
          <a:p>
            <a:pPr marL="1308354" lvl="2" indent="-436118" algn="just">
              <a:lnSpc>
                <a:spcPts val="4241"/>
              </a:lnSpc>
              <a:spcBef>
                <a:spcPct val="0"/>
              </a:spcBef>
              <a:buFont typeface="Arial"/>
              <a:buChar char="⚬"/>
            </a:pP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python migrate.py all</a:t>
            </a:r>
          </a:p>
          <a:p>
            <a:pPr marL="1308354" lvl="2" indent="-436118" algn="just">
              <a:lnSpc>
                <a:spcPts val="4241"/>
              </a:lnSpc>
              <a:spcBef>
                <a:spcPct val="0"/>
              </a:spcBef>
              <a:buFont typeface="Arial"/>
              <a:buChar char="⚬"/>
            </a:pPr>
            <a:r>
              <a:rPr lang="en-US" sz="302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python migrate.py postgres | csv | json</a:t>
            </a:r>
          </a:p>
          <a:p>
            <a:pPr algn="just">
              <a:lnSpc>
                <a:spcPts val="4241"/>
              </a:lnSpc>
              <a:spcBef>
                <a:spcPct val="0"/>
              </a:spcBef>
            </a:pPr>
            <a:endParaRPr lang="en-US" sz="3029" i="1">
              <a:solidFill>
                <a:srgbClr val="000000"/>
              </a:solidFill>
              <a:latin typeface="Arial Italics"/>
              <a:ea typeface="Arial Italics"/>
              <a:cs typeface="Arial Italics"/>
              <a:sym typeface="Arial Itali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32678" y="269564"/>
            <a:ext cx="4368722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Conclusão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2440" y="1578737"/>
            <a:ext cx="16703121" cy="7981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4177" lvl="1" indent="-327088" algn="just">
              <a:lnSpc>
                <a:spcPts val="4241"/>
              </a:lnSpc>
              <a:buFont typeface="Arial"/>
              <a:buChar char="•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primeira fase do projeto forneceu uma base sólida para a implementação física da base de dados.</a:t>
            </a:r>
          </a:p>
          <a:p>
            <a:pPr marL="654177" lvl="1" indent="-327088" algn="just">
              <a:lnSpc>
                <a:spcPts val="4241"/>
              </a:lnSpc>
              <a:buFont typeface="Arial"/>
              <a:buChar char="•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Requisitos bem definidos, modelação até à </a:t>
            </a:r>
            <a:r>
              <a:rPr lang="en-US" sz="302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3FN</a:t>
            </a: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escolha do </a:t>
            </a:r>
            <a:r>
              <a:rPr lang="en-US" sz="3029" i="1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MySQL </a:t>
            </a: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foram decisivos para o sucesso.</a:t>
            </a:r>
          </a:p>
          <a:p>
            <a:pPr marL="654177" lvl="1" indent="-327088" algn="just">
              <a:lnSpc>
                <a:spcPts val="4241"/>
              </a:lnSpc>
              <a:buFont typeface="Arial"/>
              <a:buChar char="•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estrutura foi validada com a criação de tabelas, chaves, restrições e inserção de dados.</a:t>
            </a:r>
          </a:p>
          <a:p>
            <a:pPr marL="654177" lvl="1" indent="-327088" algn="just">
              <a:lnSpc>
                <a:spcPts val="4241"/>
              </a:lnSpc>
              <a:buFont typeface="Arial"/>
              <a:buChar char="•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Foram implementadas funcionalidades relevantes:</a:t>
            </a:r>
          </a:p>
          <a:p>
            <a:pPr marL="1308354" lvl="2" indent="-436118" algn="just">
              <a:lnSpc>
                <a:spcPts val="4241"/>
              </a:lnSpc>
              <a:spcBef>
                <a:spcPct val="0"/>
              </a:spcBef>
              <a:buFont typeface="Arial"/>
              <a:buChar char="⚬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Vistas e queries úteis para o negócio</a:t>
            </a:r>
          </a:p>
          <a:p>
            <a:pPr marL="1308354" lvl="2" indent="-436118" algn="just">
              <a:lnSpc>
                <a:spcPts val="4241"/>
              </a:lnSpc>
              <a:spcBef>
                <a:spcPct val="0"/>
              </a:spcBef>
              <a:buFont typeface="Arial"/>
              <a:buChar char="⚬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Indexação para otimização</a:t>
            </a:r>
          </a:p>
          <a:p>
            <a:pPr marL="1308354" lvl="2" indent="-436118" algn="just">
              <a:lnSpc>
                <a:spcPts val="4241"/>
              </a:lnSpc>
              <a:spcBef>
                <a:spcPct val="0"/>
              </a:spcBef>
              <a:buFont typeface="Arial"/>
              <a:buChar char="⚬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Gatilhos, funções e procedimentos</a:t>
            </a:r>
          </a:p>
          <a:p>
            <a:pPr marL="1308354" lvl="2" indent="-436118" algn="just">
              <a:lnSpc>
                <a:spcPts val="4241"/>
              </a:lnSpc>
              <a:spcBef>
                <a:spcPct val="0"/>
              </a:spcBef>
              <a:buFont typeface="Arial"/>
              <a:buChar char="⚬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Gestão de utilizadores e privilégios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Superámos desafios com esforço e apoio docente.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Consolidámos conhecimentos teóricos e práticos sobre bases de dados.</a:t>
            </a:r>
          </a:p>
          <a:p>
            <a:pPr marL="654177" lvl="1" indent="-327088" algn="just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projeto mostrou o impacto de um </a:t>
            </a:r>
            <a:r>
              <a:rPr lang="en-US" sz="302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SGBD </a:t>
            </a:r>
            <a:r>
              <a:rPr lang="en-US" sz="30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bem estruturado no funcionamento e crescimento da empresa.</a:t>
            </a:r>
          </a:p>
          <a:p>
            <a:pPr algn="l">
              <a:lnSpc>
                <a:spcPts val="4241"/>
              </a:lnSpc>
              <a:spcBef>
                <a:spcPct val="0"/>
              </a:spcBef>
            </a:pPr>
            <a:endParaRPr lang="en-US" sz="302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84003" y="1027788"/>
            <a:ext cx="5103197" cy="11167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40"/>
              </a:lnSpc>
            </a:pPr>
            <a:r>
              <a:rPr lang="en-US" sz="66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Referências</a:t>
            </a:r>
            <a:endParaRPr lang="en-US" sz="6600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42473" y="3133090"/>
            <a:ext cx="13203053" cy="3935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BR Modelo Web, 2024. BR Modelo Web. [online] Available at: </a:t>
            </a:r>
            <a:r>
              <a:rPr lang="en-US" sz="2199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 tooltip="https://docs.brmodeloweb.com"/>
              </a:rPr>
              <a:t>https://docs.brmode</a:t>
            </a:r>
            <a:r>
              <a:rPr lang="en-US" sz="2199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2" tooltip="https://docs.brmodeloweb.com"/>
              </a:rPr>
              <a:t>loweb.com/</a:t>
            </a: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[12/3/2025].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MySQL 8.0 Reference Manual, 2025. MySQL :: MySQL 8.0 Reference Manual. [online] Available at: </a:t>
            </a:r>
            <a:r>
              <a:rPr lang="en-US" sz="2199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 tooltip="https://dev.mysql.com/doc/refman/8.0/en/"/>
              </a:rPr>
              <a:t>https://dev.mysql.com/doc/refman/8.0/en/ </a:t>
            </a: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[23/3/2025].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MySQL Workbench, 2025. MySQL Workbench Manual. [online] Available at: </a:t>
            </a:r>
            <a:r>
              <a:rPr lang="en-US" sz="2199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 tooltip="https://dev.mysql.com/doc/workbench/en/"/>
              </a:rPr>
              <a:t>https://dev.mysql.com/doc/workbench/en/</a:t>
            </a: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[23/3/2025].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Python Software Foundation, 2025. Python 3.12 Documentation. [online] Available at: </a:t>
            </a:r>
            <a:r>
              <a:rPr lang="en-US" sz="2199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 tooltip="https://docs.python.org/3/"/>
              </a:rPr>
              <a:t>https://docs.python.org/3/</a:t>
            </a: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[9/5/2025].</a:t>
            </a:r>
          </a:p>
          <a:p>
            <a:pPr marL="474979" lvl="1" indent="-237490" algn="l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PostgreSQL Documentation, 2025. PostgreSQL 16 Documentation. [online] Available at: </a:t>
            </a:r>
            <a:r>
              <a:rPr lang="en-US" sz="2199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 tooltip="https://www.postgresql.org/docs/"/>
              </a:rPr>
              <a:t>https://www.postgresql.org/docs/</a:t>
            </a: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[12/5/2025].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60001" y="1028700"/>
            <a:ext cx="2708024" cy="2455275"/>
          </a:xfrm>
          <a:custGeom>
            <a:avLst/>
            <a:gdLst/>
            <a:ahLst/>
            <a:cxnLst/>
            <a:rect l="l" t="t" r="r" b="b"/>
            <a:pathLst>
              <a:path w="2708024" h="2455275">
                <a:moveTo>
                  <a:pt x="0" y="0"/>
                </a:moveTo>
                <a:lnTo>
                  <a:pt x="2708025" y="0"/>
                </a:lnTo>
                <a:lnTo>
                  <a:pt x="2708025" y="2455275"/>
                </a:lnTo>
                <a:lnTo>
                  <a:pt x="0" y="2455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 rot="5400000">
            <a:off x="-4763414" y="2336914"/>
            <a:ext cx="10963153" cy="5824175"/>
          </a:xfrm>
          <a:custGeom>
            <a:avLst/>
            <a:gdLst/>
            <a:ahLst/>
            <a:cxnLst/>
            <a:rect l="l" t="t" r="r" b="b"/>
            <a:pathLst>
              <a:path w="10963153" h="5824175">
                <a:moveTo>
                  <a:pt x="0" y="0"/>
                </a:moveTo>
                <a:lnTo>
                  <a:pt x="10963153" y="0"/>
                </a:lnTo>
                <a:lnTo>
                  <a:pt x="10963153" y="5824175"/>
                </a:lnTo>
                <a:lnTo>
                  <a:pt x="0" y="58241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13925216" y="6073311"/>
            <a:ext cx="3268328" cy="2764486"/>
          </a:xfrm>
          <a:custGeom>
            <a:avLst/>
            <a:gdLst/>
            <a:ahLst/>
            <a:cxnLst/>
            <a:rect l="l" t="t" r="r" b="b"/>
            <a:pathLst>
              <a:path w="3268328" h="2764486">
                <a:moveTo>
                  <a:pt x="0" y="0"/>
                </a:moveTo>
                <a:lnTo>
                  <a:pt x="3268327" y="0"/>
                </a:lnTo>
                <a:lnTo>
                  <a:pt x="3268327" y="2764486"/>
                </a:lnTo>
                <a:lnTo>
                  <a:pt x="0" y="27644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855" t="-34714" r="-19357" b="-38147"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TextBox 5"/>
          <p:cNvSpPr txBox="1"/>
          <p:nvPr/>
        </p:nvSpPr>
        <p:spPr>
          <a:xfrm>
            <a:off x="3200550" y="3771557"/>
            <a:ext cx="9329466" cy="108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1"/>
              </a:lnSpc>
            </a:pPr>
            <a:r>
              <a:rPr lang="en-US" sz="7529" spc="37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Bases de Dados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00550" y="7092219"/>
            <a:ext cx="7748316" cy="174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2266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André Vaz (a93221)</a:t>
            </a:r>
          </a:p>
          <a:p>
            <a:pPr algn="l">
              <a:lnSpc>
                <a:spcPts val="3399"/>
              </a:lnSpc>
            </a:pPr>
            <a:r>
              <a:rPr lang="en-US" sz="2266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Inês Ribeiro (a104704)</a:t>
            </a:r>
          </a:p>
          <a:p>
            <a:pPr algn="l">
              <a:lnSpc>
                <a:spcPts val="3399"/>
              </a:lnSpc>
            </a:pPr>
            <a:r>
              <a:rPr lang="en-US" sz="2266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João Teixeira (a106836)</a:t>
            </a:r>
          </a:p>
          <a:p>
            <a:pPr algn="l">
              <a:lnSpc>
                <a:spcPts val="3399"/>
              </a:lnSpc>
            </a:pPr>
            <a:r>
              <a:rPr lang="en-US" sz="2266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Simão Mendes (a106928)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00550" y="4725127"/>
            <a:ext cx="8991450" cy="737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dirty="0" err="1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Apresentação</a:t>
            </a:r>
            <a:r>
              <a:rPr lang="en-US" sz="4500" dirty="0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 do </a:t>
            </a:r>
            <a:r>
              <a:rPr lang="en-US" sz="4500" dirty="0" err="1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Trabalho</a:t>
            </a:r>
            <a:r>
              <a:rPr lang="en-US" sz="4500" dirty="0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500" dirty="0" err="1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Prático</a:t>
            </a:r>
            <a:endParaRPr lang="en-US" sz="4500" dirty="0">
              <a:solidFill>
                <a:srgbClr val="2B2C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99836" y="2067853"/>
            <a:ext cx="6205855" cy="836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Licenciatura em Engenharia Informática, 2º Ano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2B2C30"/>
                </a:solidFill>
                <a:latin typeface="Arial"/>
                <a:ea typeface="Arial"/>
                <a:cs typeface="Arial"/>
                <a:sym typeface="Arial"/>
              </a:rPr>
              <a:t>Ano Letivo de 2024/2025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99836" y="5627864"/>
            <a:ext cx="3102927" cy="3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sz="2122">
                <a:solidFill>
                  <a:srgbClr val="2B2C30"/>
                </a:solidFill>
                <a:latin typeface="Canva Sans"/>
                <a:ea typeface="Canva Sans"/>
                <a:cs typeface="Canva Sans"/>
                <a:sym typeface="Canva Sans"/>
              </a:rPr>
              <a:t>4 de Junho de 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B2C30"/>
                </a:solidFill>
                <a:latin typeface="Open Sans"/>
                <a:ea typeface="Open Sans"/>
                <a:cs typeface="Open Sans"/>
                <a:sym typeface="Open Sans"/>
              </a:rPr>
              <a:t>48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4784" y="790575"/>
            <a:ext cx="9604216" cy="1018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do Sistema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82408" y="1857363"/>
            <a:ext cx="7661592" cy="74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Análise</a:t>
            </a:r>
            <a:r>
              <a:rPr lang="en-US" sz="4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 </a:t>
            </a: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Viabilidade</a:t>
            </a:r>
            <a:endParaRPr lang="en-US" sz="44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1328" y="3152134"/>
            <a:ext cx="16230600" cy="5499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implementação de um sistema de gestão de base de dados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traria vantagens como: </a:t>
            </a:r>
          </a:p>
          <a:p>
            <a:pPr algn="l">
              <a:lnSpc>
                <a:spcPts val="3360"/>
              </a:lnSpc>
            </a:pPr>
            <a:endParaRPr lang="en-US" sz="3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Maior Eficiência Operacional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Melhor Gestão da Frota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Aumento da segurança e redução de erros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Melhor experiência para o cliente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Otimização financeira</a:t>
            </a:r>
          </a:p>
          <a:p>
            <a:pPr marL="777240" lvl="1" indent="-388620" algn="l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Tomada de decisões baseada em 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4784" y="790575"/>
            <a:ext cx="10518616" cy="1018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do Sistema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44784" y="1857363"/>
            <a:ext cx="9375616" cy="74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Recursos</a:t>
            </a:r>
            <a:r>
              <a:rPr lang="en-US" sz="4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 </a:t>
            </a: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Equipa</a:t>
            </a:r>
            <a:r>
              <a:rPr lang="en-US" sz="4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</a:t>
            </a: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Trabalho</a:t>
            </a:r>
            <a:endParaRPr lang="en-US" sz="44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079110"/>
            <a:ext cx="16230600" cy="576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Recursos Físicos</a:t>
            </a:r>
          </a:p>
          <a:p>
            <a:pPr algn="l">
              <a:lnSpc>
                <a:spcPts val="1540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Hardware - Computadores para aceder ao sistema; Servidor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Software -  Sistema de Gestão de Base de Dados; </a:t>
            </a:r>
            <a:r>
              <a:rPr lang="en-US" sz="3399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MySQL Workbench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; </a:t>
            </a:r>
            <a:r>
              <a:rPr lang="en-US" sz="3399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MySQL Server</a:t>
            </a:r>
          </a:p>
          <a:p>
            <a:pPr algn="l">
              <a:lnSpc>
                <a:spcPts val="4759"/>
              </a:lnSpc>
            </a:pPr>
            <a:endParaRPr lang="en-US" sz="3399" i="1">
              <a:solidFill>
                <a:srgbClr val="000000"/>
              </a:solidFill>
              <a:latin typeface="Canva Sans Italics"/>
              <a:ea typeface="Canva Sans Italics"/>
              <a:cs typeface="Canva Sans Italics"/>
              <a:sym typeface="Canva Sans Italics"/>
            </a:endParaRP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Equipa de Trabalho</a:t>
            </a:r>
          </a:p>
          <a:p>
            <a:pPr algn="l">
              <a:lnSpc>
                <a:spcPts val="1540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Pessoal Interno - Funcionários da </a:t>
            </a:r>
            <a:r>
              <a:rPr lang="en-US" sz="3399" b="1" i="1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JBV</a:t>
            </a:r>
            <a:r>
              <a:rPr lang="en-US" sz="3399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Motors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Pessoal Externo - Estudantes da Universidade do Minho estagiários na consultora </a:t>
            </a:r>
            <a:r>
              <a:rPr lang="en-US" sz="3399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DataFlow Sollutions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; Supervisora da consultora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61120" y="790575"/>
            <a:ext cx="10578479" cy="1018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do Sistema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857363"/>
            <a:ext cx="11160216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Plano de execução do trabalho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254527"/>
            <a:ext cx="16230600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plano de execução do trabalho está dividido em duas fases principais:</a:t>
            </a:r>
          </a:p>
          <a:p>
            <a:pPr algn="l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1ª Fase</a:t>
            </a: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Desde a definição dos requisitos até a modelação lógica do sistema.</a:t>
            </a:r>
          </a:p>
          <a:p>
            <a:pPr algn="l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2ª Fase</a:t>
            </a: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Focada na implementação física do sistema e no </a:t>
            </a:r>
            <a:r>
              <a:rPr lang="en-US" sz="3400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script</a:t>
            </a: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 migração de dados.</a:t>
            </a:r>
          </a:p>
          <a:p>
            <a:pPr algn="l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Nos dois slides seguintes, apresentam-se os diagramas de Gantt correspondentes ao planeamento da 1.ª e da 2.ª fase, respetivamente.</a:t>
            </a:r>
          </a:p>
          <a:p>
            <a:pPr algn="l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60"/>
              </a:lnSpc>
            </a:pPr>
            <a:endParaRPr lang="en-US" sz="3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4784" y="2763190"/>
            <a:ext cx="10999437" cy="6796735"/>
          </a:xfrm>
          <a:custGeom>
            <a:avLst/>
            <a:gdLst/>
            <a:ahLst/>
            <a:cxnLst/>
            <a:rect l="l" t="t" r="r" b="b"/>
            <a:pathLst>
              <a:path w="10999437" h="6796735">
                <a:moveTo>
                  <a:pt x="0" y="0"/>
                </a:moveTo>
                <a:lnTo>
                  <a:pt x="10999437" y="0"/>
                </a:lnTo>
                <a:lnTo>
                  <a:pt x="10999437" y="6796735"/>
                </a:lnTo>
                <a:lnTo>
                  <a:pt x="0" y="679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44784" y="790575"/>
            <a:ext cx="10137616" cy="1018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do 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4784" y="1857363"/>
            <a:ext cx="11814016" cy="74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4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Plano da </a:t>
            </a: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execução</a:t>
            </a:r>
            <a:r>
              <a:rPr lang="en-US" sz="4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do </a:t>
            </a: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trabalho</a:t>
            </a:r>
            <a:endParaRPr lang="en-US" sz="44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843428" y="8564822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1. Diagrama de Gantt 1.º Fase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44784" y="2820204"/>
            <a:ext cx="8128884" cy="7286637"/>
          </a:xfrm>
          <a:custGeom>
            <a:avLst/>
            <a:gdLst/>
            <a:ahLst/>
            <a:cxnLst/>
            <a:rect l="l" t="t" r="r" b="b"/>
            <a:pathLst>
              <a:path w="8128884" h="7286637">
                <a:moveTo>
                  <a:pt x="0" y="0"/>
                </a:moveTo>
                <a:lnTo>
                  <a:pt x="8128883" y="0"/>
                </a:lnTo>
                <a:lnTo>
                  <a:pt x="8128883" y="7286637"/>
                </a:lnTo>
                <a:lnTo>
                  <a:pt x="0" y="7286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44784" y="790575"/>
            <a:ext cx="10442416" cy="1018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6000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Definição</a:t>
            </a:r>
            <a:r>
              <a:rPr lang="en-US" sz="6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do Sistema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44784" y="1857363"/>
            <a:ext cx="9985216" cy="74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60"/>
              </a:lnSpc>
            </a:pPr>
            <a:r>
              <a:rPr lang="en-US" sz="4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Plano da </a:t>
            </a: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execução</a:t>
            </a:r>
            <a:r>
              <a:rPr lang="en-US" sz="4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do </a:t>
            </a:r>
            <a:r>
              <a:rPr lang="en-US" sz="44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trabalho</a:t>
            </a:r>
            <a:endParaRPr lang="en-US" sz="44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121034" y="9111615"/>
            <a:ext cx="506904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 2. Diagrama de Gantt 2.º Fase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2497</Words>
  <Application>Microsoft Office PowerPoint</Application>
  <PresentationFormat>Custom</PresentationFormat>
  <Paragraphs>360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 Bold</vt:lpstr>
      <vt:lpstr>Canva Sans Bold Italics</vt:lpstr>
      <vt:lpstr>Calibri</vt:lpstr>
      <vt:lpstr>Canva Sans</vt:lpstr>
      <vt:lpstr>Canva Sans Italics</vt:lpstr>
      <vt:lpstr>Open Sans</vt:lpstr>
      <vt:lpstr>Canva Sans Bold</vt:lpstr>
      <vt:lpstr>Open Sans Bold</vt:lpstr>
      <vt:lpstr>Arial</vt:lpstr>
      <vt:lpstr>Arial Italics</vt:lpstr>
      <vt:lpstr>Open Sans Italics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João Teixeira</dc:creator>
  <cp:lastModifiedBy>João Pedro Delgado Teixeira</cp:lastModifiedBy>
  <cp:revision>2</cp:revision>
  <dcterms:created xsi:type="dcterms:W3CDTF">2006-08-16T00:00:00Z</dcterms:created>
  <dcterms:modified xsi:type="dcterms:W3CDTF">2025-06-04T08:58:30Z</dcterms:modified>
  <dc:identifier>DAGo7qiuTLA</dc:identifier>
</cp:coreProperties>
</file>