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12" r:id="rId1"/>
  </p:sldMasterIdLst>
  <p:notesMasterIdLst>
    <p:notesMasterId r:id="rId8"/>
  </p:notesMasterIdLst>
  <p:sldIdLst>
    <p:sldId id="256" r:id="rId2"/>
    <p:sldId id="257" r:id="rId3"/>
    <p:sldId id="259" r:id="rId4"/>
    <p:sldId id="260" r:id="rId5"/>
    <p:sldId id="261" r:id="rId6"/>
    <p:sldId id="258"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72" d="100"/>
          <a:sy n="72" d="100"/>
        </p:scale>
        <p:origin x="-87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viewProps" Target="viewProps.xml"/><Relationship Id="rId12" Type="http://schemas.openxmlformats.org/officeDocument/2006/relationships/theme" Target="theme/theme1.xml"/><Relationship Id="rId13"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notesMaster" Target="notesMasters/notesMaster1.xml"/><Relationship Id="rId9" Type="http://schemas.openxmlformats.org/officeDocument/2006/relationships/printerSettings" Target="printerSettings/printerSettings1.bin"/><Relationship Id="rId10" Type="http://schemas.openxmlformats.org/officeDocument/2006/relationships/presProps" Target="presProps.xml"/></Relationships>
</file>

<file path=ppt/charts/_rels/chart1.xml.rels><?xml version="1.0" encoding="UTF-8" standalone="yes"?>
<Relationships xmlns="http://schemas.openxmlformats.org/package/2006/relationships"><Relationship Id="rId1" Type="http://schemas.openxmlformats.org/officeDocument/2006/relationships/oleObject" Target="Macintosh%20HD:Users:delaynagoulding:Repositories:bios6623-delgoulding:Project1:Docs:Demographics_base%20(version%201).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Macintosh%20HD:Users:delaynagoulding:Repositories:bios6623-delgoulding:Project1:Docs:Demographics_base%20(version%201).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Macintosh%20HD:Users:delaynagoulding:Repositories:bios6623-delgoulding:Project1:Docs:Demographics_base%20(version%201).xlsx"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Macintosh%20HD:Users:delaynagoulding:Repositories:bios6623-delgoulding:Project1:Docs:Demographics_base%20(version%201).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34"/>
    </mc:Choice>
    <mc:Fallback>
      <c:style val="34"/>
    </mc:Fallback>
  </mc:AlternateContent>
  <c:chart>
    <c:title>
      <c:tx>
        <c:rich>
          <a:bodyPr/>
          <a:lstStyle/>
          <a:p>
            <a:pPr>
              <a:defRPr/>
            </a:pPr>
            <a:r>
              <a:rPr lang="en-US"/>
              <a:t>CD4 Cell Count Change</a:t>
            </a:r>
          </a:p>
        </c:rich>
      </c:tx>
      <c:layout/>
      <c:overlay val="0"/>
    </c:title>
    <c:autoTitleDeleted val="0"/>
    <c:plotArea>
      <c:layout/>
      <c:barChart>
        <c:barDir val="col"/>
        <c:grouping val="clustered"/>
        <c:varyColors val="0"/>
        <c:ser>
          <c:idx val="0"/>
          <c:order val="0"/>
          <c:tx>
            <c:v>Intercept (Control)</c:v>
          </c:tx>
          <c:invertIfNegative val="0"/>
          <c:cat>
            <c:strRef>
              <c:f>'Sheet2 (2)'!$B$18:$C$18</c:f>
              <c:strCache>
                <c:ptCount val="2"/>
                <c:pt idx="0">
                  <c:v>Crude Model Estimate</c:v>
                </c:pt>
                <c:pt idx="1">
                  <c:v>Adjusted Model Estimate</c:v>
                </c:pt>
              </c:strCache>
            </c:strRef>
          </c:cat>
          <c:val>
            <c:numRef>
              <c:f>'Sheet2 (2)'!$B$19:$C$19</c:f>
              <c:numCache>
                <c:formatCode>General</c:formatCode>
                <c:ptCount val="2"/>
                <c:pt idx="0">
                  <c:v>182.5969476</c:v>
                </c:pt>
                <c:pt idx="1">
                  <c:v>169.724</c:v>
                </c:pt>
              </c:numCache>
            </c:numRef>
          </c:val>
        </c:ser>
        <c:ser>
          <c:idx val="1"/>
          <c:order val="1"/>
          <c:tx>
            <c:strRef>
              <c:f>'Sheet2 (2)'!$A$4</c:f>
              <c:strCache>
                <c:ptCount val="1"/>
                <c:pt idx="0">
                  <c:v>Hard Drugs</c:v>
                </c:pt>
              </c:strCache>
            </c:strRef>
          </c:tx>
          <c:invertIfNegative val="0"/>
          <c:cat>
            <c:strRef>
              <c:f>'Sheet2 (2)'!$B$18:$C$18</c:f>
              <c:strCache>
                <c:ptCount val="2"/>
                <c:pt idx="0">
                  <c:v>Crude Model Estimate</c:v>
                </c:pt>
                <c:pt idx="1">
                  <c:v>Adjusted Model Estimate</c:v>
                </c:pt>
              </c:strCache>
            </c:strRef>
          </c:cat>
          <c:val>
            <c:numRef>
              <c:f>'Sheet2 (2)'!$B$20:$C$20</c:f>
              <c:numCache>
                <c:formatCode>General</c:formatCode>
                <c:ptCount val="2"/>
                <c:pt idx="0">
                  <c:v>13.4369476</c:v>
                </c:pt>
                <c:pt idx="1">
                  <c:v>3.113999999999976</c:v>
                </c:pt>
              </c:numCache>
            </c:numRef>
          </c:val>
        </c:ser>
        <c:dLbls>
          <c:showLegendKey val="0"/>
          <c:showVal val="0"/>
          <c:showCatName val="0"/>
          <c:showSerName val="0"/>
          <c:showPercent val="0"/>
          <c:showBubbleSize val="0"/>
        </c:dLbls>
        <c:gapWidth val="75"/>
        <c:overlap val="-25"/>
        <c:axId val="2138976040"/>
        <c:axId val="2138988888"/>
      </c:barChart>
      <c:catAx>
        <c:axId val="2138976040"/>
        <c:scaling>
          <c:orientation val="minMax"/>
        </c:scaling>
        <c:delete val="0"/>
        <c:axPos val="b"/>
        <c:numFmt formatCode="General" sourceLinked="1"/>
        <c:majorTickMark val="none"/>
        <c:minorTickMark val="none"/>
        <c:tickLblPos val="nextTo"/>
        <c:crossAx val="2138988888"/>
        <c:crosses val="autoZero"/>
        <c:auto val="1"/>
        <c:lblAlgn val="ctr"/>
        <c:lblOffset val="100"/>
        <c:noMultiLvlLbl val="0"/>
      </c:catAx>
      <c:valAx>
        <c:axId val="2138988888"/>
        <c:scaling>
          <c:orientation val="minMax"/>
        </c:scaling>
        <c:delete val="0"/>
        <c:axPos val="l"/>
        <c:majorGridlines/>
        <c:numFmt formatCode="General" sourceLinked="1"/>
        <c:majorTickMark val="none"/>
        <c:minorTickMark val="none"/>
        <c:tickLblPos val="nextTo"/>
        <c:crossAx val="2138976040"/>
        <c:crosses val="autoZero"/>
        <c:crossBetween val="between"/>
      </c:valAx>
    </c:plotArea>
    <c:legend>
      <c:legendPos val="b"/>
      <c:layout/>
      <c:overlay val="0"/>
    </c:legend>
    <c:plotVisOnly val="1"/>
    <c:dispBlanksAs val="gap"/>
    <c:showDLblsOverMax val="0"/>
  </c:chart>
  <c:txPr>
    <a:bodyPr/>
    <a:lstStyle/>
    <a:p>
      <a:pPr>
        <a:defRPr sz="18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34"/>
    </mc:Choice>
    <mc:Fallback>
      <c:style val="34"/>
    </mc:Fallback>
  </mc:AlternateContent>
  <c:chart>
    <c:title>
      <c:tx>
        <c:rich>
          <a:bodyPr/>
          <a:lstStyle/>
          <a:p>
            <a:pPr>
              <a:defRPr/>
            </a:pPr>
            <a:r>
              <a:rPr lang="en-US"/>
              <a:t>Viral Load (log10) Change</a:t>
            </a:r>
          </a:p>
        </c:rich>
      </c:tx>
      <c:layout/>
      <c:overlay val="0"/>
    </c:title>
    <c:autoTitleDeleted val="0"/>
    <c:plotArea>
      <c:layout/>
      <c:barChart>
        <c:barDir val="col"/>
        <c:grouping val="clustered"/>
        <c:varyColors val="0"/>
        <c:ser>
          <c:idx val="0"/>
          <c:order val="0"/>
          <c:tx>
            <c:v>Intercept (Control)</c:v>
          </c:tx>
          <c:invertIfNegative val="0"/>
          <c:cat>
            <c:strRef>
              <c:f>'Sheet2 (2)'!$B$2:$C$2</c:f>
              <c:strCache>
                <c:ptCount val="2"/>
                <c:pt idx="0">
                  <c:v>Crude Model Estimate </c:v>
                </c:pt>
                <c:pt idx="1">
                  <c:v>Adjusted Model Estimate</c:v>
                </c:pt>
              </c:strCache>
            </c:strRef>
          </c:cat>
          <c:val>
            <c:numRef>
              <c:f>'Sheet2 (2)'!$B$14:$C$14</c:f>
              <c:numCache>
                <c:formatCode>General</c:formatCode>
                <c:ptCount val="2"/>
                <c:pt idx="0">
                  <c:v>-2.71</c:v>
                </c:pt>
                <c:pt idx="1">
                  <c:v>0.348</c:v>
                </c:pt>
              </c:numCache>
            </c:numRef>
          </c:val>
        </c:ser>
        <c:ser>
          <c:idx val="1"/>
          <c:order val="1"/>
          <c:tx>
            <c:strRef>
              <c:f>'Sheet2 (2)'!$A$4</c:f>
              <c:strCache>
                <c:ptCount val="1"/>
                <c:pt idx="0">
                  <c:v>Hard Drugs</c:v>
                </c:pt>
              </c:strCache>
            </c:strRef>
          </c:tx>
          <c:invertIfNegative val="0"/>
          <c:cat>
            <c:strRef>
              <c:f>'Sheet2 (2)'!$B$2:$C$2</c:f>
              <c:strCache>
                <c:ptCount val="2"/>
                <c:pt idx="0">
                  <c:v>Crude Model Estimate </c:v>
                </c:pt>
                <c:pt idx="1">
                  <c:v>Adjusted Model Estimate</c:v>
                </c:pt>
              </c:strCache>
            </c:strRef>
          </c:cat>
          <c:val>
            <c:numRef>
              <c:f>'Sheet2 (2)'!$B$15:$C$15</c:f>
              <c:numCache>
                <c:formatCode>General</c:formatCode>
                <c:ptCount val="2"/>
                <c:pt idx="0">
                  <c:v>-2.7</c:v>
                </c:pt>
                <c:pt idx="1">
                  <c:v>0.3358</c:v>
                </c:pt>
              </c:numCache>
            </c:numRef>
          </c:val>
        </c:ser>
        <c:dLbls>
          <c:showLegendKey val="0"/>
          <c:showVal val="0"/>
          <c:showCatName val="0"/>
          <c:showSerName val="0"/>
          <c:showPercent val="0"/>
          <c:showBubbleSize val="0"/>
        </c:dLbls>
        <c:gapWidth val="75"/>
        <c:overlap val="-25"/>
        <c:axId val="-2135897176"/>
        <c:axId val="-2132659800"/>
      </c:barChart>
      <c:catAx>
        <c:axId val="-2135897176"/>
        <c:scaling>
          <c:orientation val="minMax"/>
        </c:scaling>
        <c:delete val="0"/>
        <c:axPos val="b"/>
        <c:majorTickMark val="none"/>
        <c:minorTickMark val="none"/>
        <c:tickLblPos val="nextTo"/>
        <c:crossAx val="-2132659800"/>
        <c:crosses val="autoZero"/>
        <c:auto val="1"/>
        <c:lblAlgn val="ctr"/>
        <c:lblOffset val="100"/>
        <c:noMultiLvlLbl val="0"/>
      </c:catAx>
      <c:valAx>
        <c:axId val="-2132659800"/>
        <c:scaling>
          <c:orientation val="minMax"/>
        </c:scaling>
        <c:delete val="0"/>
        <c:axPos val="l"/>
        <c:majorGridlines/>
        <c:numFmt formatCode="General" sourceLinked="1"/>
        <c:majorTickMark val="none"/>
        <c:minorTickMark val="none"/>
        <c:tickLblPos val="nextTo"/>
        <c:crossAx val="-2135897176"/>
        <c:crosses val="autoZero"/>
        <c:crossBetween val="between"/>
      </c:valAx>
    </c:plotArea>
    <c:legend>
      <c:legendPos val="b"/>
      <c:layout/>
      <c:overlay val="0"/>
    </c:legend>
    <c:plotVisOnly val="1"/>
    <c:dispBlanksAs val="gap"/>
    <c:showDLblsOverMax val="0"/>
  </c:chart>
  <c:txPr>
    <a:bodyPr/>
    <a:lstStyle/>
    <a:p>
      <a:pPr>
        <a:defRPr sz="1800"/>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34"/>
    </mc:Choice>
    <mc:Fallback>
      <c:style val="34"/>
    </mc:Fallback>
  </mc:AlternateContent>
  <c:chart>
    <c:title>
      <c:tx>
        <c:rich>
          <a:bodyPr/>
          <a:lstStyle/>
          <a:p>
            <a:pPr>
              <a:defRPr/>
            </a:pPr>
            <a:r>
              <a:rPr lang="en-US"/>
              <a:t>Aggregate Physical Health Change</a:t>
            </a:r>
          </a:p>
        </c:rich>
      </c:tx>
      <c:layout/>
      <c:overlay val="0"/>
    </c:title>
    <c:autoTitleDeleted val="0"/>
    <c:plotArea>
      <c:layout/>
      <c:barChart>
        <c:barDir val="col"/>
        <c:grouping val="clustered"/>
        <c:varyColors val="0"/>
        <c:ser>
          <c:idx val="0"/>
          <c:order val="0"/>
          <c:tx>
            <c:v>Intercept (Control)</c:v>
          </c:tx>
          <c:invertIfNegative val="0"/>
          <c:cat>
            <c:strRef>
              <c:f>'Sheet2 (2)'!$B$2:$C$2</c:f>
              <c:strCache>
                <c:ptCount val="2"/>
                <c:pt idx="0">
                  <c:v>Crude Model Estimate </c:v>
                </c:pt>
                <c:pt idx="1">
                  <c:v>Adjusted Model Estimate</c:v>
                </c:pt>
              </c:strCache>
            </c:strRef>
          </c:cat>
          <c:val>
            <c:numRef>
              <c:f>'Sheet2 (2)'!$B$3:$C$3</c:f>
              <c:numCache>
                <c:formatCode>General</c:formatCode>
                <c:ptCount val="2"/>
                <c:pt idx="0">
                  <c:v>-1.43</c:v>
                </c:pt>
                <c:pt idx="1">
                  <c:v>16.714</c:v>
                </c:pt>
              </c:numCache>
            </c:numRef>
          </c:val>
        </c:ser>
        <c:ser>
          <c:idx val="1"/>
          <c:order val="1"/>
          <c:tx>
            <c:strRef>
              <c:f>'Sheet2 (2)'!$A$4</c:f>
              <c:strCache>
                <c:ptCount val="1"/>
                <c:pt idx="0">
                  <c:v>Hard Drugs</c:v>
                </c:pt>
              </c:strCache>
            </c:strRef>
          </c:tx>
          <c:invertIfNegative val="0"/>
          <c:cat>
            <c:strRef>
              <c:f>'Sheet2 (2)'!$B$2:$C$2</c:f>
              <c:strCache>
                <c:ptCount val="2"/>
                <c:pt idx="0">
                  <c:v>Crude Model Estimate </c:v>
                </c:pt>
                <c:pt idx="1">
                  <c:v>Adjusted Model Estimate</c:v>
                </c:pt>
              </c:strCache>
            </c:strRef>
          </c:cat>
          <c:val>
            <c:numRef>
              <c:f>'Sheet2 (2)'!$B$4:$C$4</c:f>
              <c:numCache>
                <c:formatCode>General</c:formatCode>
                <c:ptCount val="2"/>
                <c:pt idx="0">
                  <c:v>-3.86</c:v>
                </c:pt>
                <c:pt idx="1">
                  <c:v>13.4984862</c:v>
                </c:pt>
              </c:numCache>
            </c:numRef>
          </c:val>
        </c:ser>
        <c:dLbls>
          <c:showLegendKey val="0"/>
          <c:showVal val="0"/>
          <c:showCatName val="0"/>
          <c:showSerName val="0"/>
          <c:showPercent val="0"/>
          <c:showBubbleSize val="0"/>
        </c:dLbls>
        <c:gapWidth val="75"/>
        <c:overlap val="-25"/>
        <c:axId val="-2134624856"/>
        <c:axId val="-2134621880"/>
      </c:barChart>
      <c:catAx>
        <c:axId val="-2134624856"/>
        <c:scaling>
          <c:orientation val="minMax"/>
        </c:scaling>
        <c:delete val="0"/>
        <c:axPos val="b"/>
        <c:majorTickMark val="none"/>
        <c:minorTickMark val="none"/>
        <c:tickLblPos val="nextTo"/>
        <c:crossAx val="-2134621880"/>
        <c:crosses val="autoZero"/>
        <c:auto val="1"/>
        <c:lblAlgn val="ctr"/>
        <c:lblOffset val="100"/>
        <c:noMultiLvlLbl val="0"/>
      </c:catAx>
      <c:valAx>
        <c:axId val="-2134621880"/>
        <c:scaling>
          <c:orientation val="minMax"/>
        </c:scaling>
        <c:delete val="0"/>
        <c:axPos val="l"/>
        <c:majorGridlines/>
        <c:numFmt formatCode="General" sourceLinked="1"/>
        <c:majorTickMark val="none"/>
        <c:minorTickMark val="none"/>
        <c:tickLblPos val="nextTo"/>
        <c:crossAx val="-2134624856"/>
        <c:crosses val="autoZero"/>
        <c:crossBetween val="between"/>
      </c:valAx>
    </c:plotArea>
    <c:legend>
      <c:legendPos val="b"/>
      <c:layout/>
      <c:overlay val="0"/>
    </c:legend>
    <c:plotVisOnly val="1"/>
    <c:dispBlanksAs val="gap"/>
    <c:showDLblsOverMax val="0"/>
  </c:chart>
  <c:txPr>
    <a:bodyPr/>
    <a:lstStyle/>
    <a:p>
      <a:pPr>
        <a:defRPr sz="1800"/>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34"/>
    </mc:Choice>
    <mc:Fallback>
      <c:style val="34"/>
    </mc:Fallback>
  </mc:AlternateContent>
  <c:chart>
    <c:title>
      <c:tx>
        <c:rich>
          <a:bodyPr/>
          <a:lstStyle/>
          <a:p>
            <a:pPr>
              <a:defRPr/>
            </a:pPr>
            <a:r>
              <a:rPr lang="en-US"/>
              <a:t>Aggregate Mental Health Change</a:t>
            </a:r>
          </a:p>
        </c:rich>
      </c:tx>
      <c:layout/>
      <c:overlay val="0"/>
    </c:title>
    <c:autoTitleDeleted val="0"/>
    <c:plotArea>
      <c:layout/>
      <c:barChart>
        <c:barDir val="col"/>
        <c:grouping val="clustered"/>
        <c:varyColors val="0"/>
        <c:ser>
          <c:idx val="0"/>
          <c:order val="0"/>
          <c:tx>
            <c:v>Intercept (Control)</c:v>
          </c:tx>
          <c:invertIfNegative val="0"/>
          <c:cat>
            <c:strRef>
              <c:f>'Sheet2 (2)'!$B$2:$C$2</c:f>
              <c:strCache>
                <c:ptCount val="2"/>
                <c:pt idx="0">
                  <c:v>Crude Model Estimate </c:v>
                </c:pt>
                <c:pt idx="1">
                  <c:v>Adjusted Model Estimate</c:v>
                </c:pt>
              </c:strCache>
            </c:strRef>
          </c:cat>
          <c:val>
            <c:numRef>
              <c:f>'Sheet2 (2)'!$B$9:$C$9</c:f>
              <c:numCache>
                <c:formatCode>General</c:formatCode>
                <c:ptCount val="2"/>
                <c:pt idx="0">
                  <c:v>2.15</c:v>
                </c:pt>
                <c:pt idx="1">
                  <c:v>20.919</c:v>
                </c:pt>
              </c:numCache>
            </c:numRef>
          </c:val>
        </c:ser>
        <c:ser>
          <c:idx val="1"/>
          <c:order val="1"/>
          <c:tx>
            <c:strRef>
              <c:f>'Sheet2 (2)'!$A$4</c:f>
              <c:strCache>
                <c:ptCount val="1"/>
                <c:pt idx="0">
                  <c:v>Hard Drugs</c:v>
                </c:pt>
              </c:strCache>
            </c:strRef>
          </c:tx>
          <c:invertIfNegative val="0"/>
          <c:cat>
            <c:strRef>
              <c:f>'Sheet2 (2)'!$B$2:$C$2</c:f>
              <c:strCache>
                <c:ptCount val="2"/>
                <c:pt idx="0">
                  <c:v>Crude Model Estimate </c:v>
                </c:pt>
                <c:pt idx="1">
                  <c:v>Adjusted Model Estimate</c:v>
                </c:pt>
              </c:strCache>
            </c:strRef>
          </c:cat>
          <c:val>
            <c:numRef>
              <c:f>'Sheet2 (2)'!$B$10:$C$10</c:f>
              <c:numCache>
                <c:formatCode>General</c:formatCode>
                <c:ptCount val="2"/>
                <c:pt idx="0">
                  <c:v>3.58</c:v>
                </c:pt>
                <c:pt idx="1">
                  <c:v>20.369</c:v>
                </c:pt>
              </c:numCache>
            </c:numRef>
          </c:val>
        </c:ser>
        <c:dLbls>
          <c:showLegendKey val="0"/>
          <c:showVal val="0"/>
          <c:showCatName val="0"/>
          <c:showSerName val="0"/>
          <c:showPercent val="0"/>
          <c:showBubbleSize val="0"/>
        </c:dLbls>
        <c:gapWidth val="75"/>
        <c:overlap val="-25"/>
        <c:axId val="-2133223272"/>
        <c:axId val="-2133220296"/>
      </c:barChart>
      <c:catAx>
        <c:axId val="-2133223272"/>
        <c:scaling>
          <c:orientation val="minMax"/>
        </c:scaling>
        <c:delete val="0"/>
        <c:axPos val="b"/>
        <c:majorTickMark val="none"/>
        <c:minorTickMark val="none"/>
        <c:tickLblPos val="nextTo"/>
        <c:crossAx val="-2133220296"/>
        <c:crosses val="autoZero"/>
        <c:auto val="1"/>
        <c:lblAlgn val="ctr"/>
        <c:lblOffset val="100"/>
        <c:noMultiLvlLbl val="0"/>
      </c:catAx>
      <c:valAx>
        <c:axId val="-2133220296"/>
        <c:scaling>
          <c:orientation val="minMax"/>
        </c:scaling>
        <c:delete val="0"/>
        <c:axPos val="l"/>
        <c:majorGridlines/>
        <c:numFmt formatCode="General" sourceLinked="1"/>
        <c:majorTickMark val="none"/>
        <c:minorTickMark val="none"/>
        <c:tickLblPos val="nextTo"/>
        <c:crossAx val="-2133223272"/>
        <c:crosses val="autoZero"/>
        <c:crossBetween val="between"/>
      </c:valAx>
    </c:plotArea>
    <c:legend>
      <c:legendPos val="b"/>
      <c:layout/>
      <c:overlay val="0"/>
    </c:legend>
    <c:plotVisOnly val="1"/>
    <c:dispBlanksAs val="gap"/>
    <c:showDLblsOverMax val="0"/>
  </c:chart>
  <c:txPr>
    <a:bodyPr/>
    <a:lstStyle/>
    <a:p>
      <a:pPr>
        <a:defRPr sz="1800"/>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2760EC3-7FD2-FF43-89D6-03661C27F508}" type="datetimeFigureOut">
              <a:rPr lang="en-US" smtClean="0"/>
              <a:t>10/8/17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7C4D014-3C19-164A-91DC-F941936BE9EA}" type="slidenum">
              <a:rPr lang="en-US" smtClean="0"/>
              <a:t>‹#›</a:t>
            </a:fld>
            <a:endParaRPr lang="en-US"/>
          </a:p>
        </p:txBody>
      </p:sp>
    </p:spTree>
    <p:extLst>
      <p:ext uri="{BB962C8B-B14F-4D97-AF65-F5344CB8AC3E}">
        <p14:creationId xmlns:p14="http://schemas.microsoft.com/office/powerpoint/2010/main" val="1162959282"/>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7C4D014-3C19-164A-91DC-F941936BE9EA}" type="slidenum">
              <a:rPr lang="en-US" smtClean="0"/>
              <a:t>2</a:t>
            </a:fld>
            <a:endParaRPr lang="en-US"/>
          </a:p>
        </p:txBody>
      </p:sp>
    </p:spTree>
    <p:extLst>
      <p:ext uri="{BB962C8B-B14F-4D97-AF65-F5344CB8AC3E}">
        <p14:creationId xmlns:p14="http://schemas.microsoft.com/office/powerpoint/2010/main" val="30127672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8600"/>
            <a:ext cx="7772400" cy="4571999"/>
          </a:xfrm>
        </p:spPr>
        <p:txBody>
          <a:bodyPr anchor="ctr">
            <a:noAutofit/>
          </a:bodyPr>
          <a:lstStyle>
            <a:lvl1pPr>
              <a:lnSpc>
                <a:spcPct val="100000"/>
              </a:lnSpc>
              <a:defRPr sz="8800" spc="-80" baseline="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457200" y="4800600"/>
            <a:ext cx="6858000" cy="914400"/>
          </a:xfrm>
        </p:spPr>
        <p:txBody>
          <a:bodyPr/>
          <a:lstStyle>
            <a:lvl1pPr marL="0" indent="0" algn="l">
              <a:buNone/>
              <a:defRPr b="0" cap="all" spc="120" baseline="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51DEABC-D766-4322-8E78-B830FAE35C72}" type="datetime4">
              <a:rPr lang="en-US" smtClean="0"/>
              <a:pPr/>
              <a:t>October 8, 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F38DF745-7D3F-47F4-83A3-874385CFAA69}"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3131F9E-604E-4343-9F29-EF72E8231CAD}" type="datetime4">
              <a:rPr lang="en-US" smtClean="0"/>
              <a:pPr/>
              <a:t>October 8, 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8DF745-7D3F-47F4-83A3-874385CFAA6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4A8E1CE-37F8-4102-8DF9-852A0A51F293}" type="datetime4">
              <a:rPr lang="en-US" smtClean="0"/>
              <a:pPr/>
              <a:t>October 8, 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8DF745-7D3F-47F4-83A3-874385CFAA6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3333F43-3E86-47E4-BFBB-2476D384E1C6}" type="datetime4">
              <a:rPr lang="en-US" smtClean="0"/>
              <a:pPr/>
              <a:t>October 8, 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8DF745-7D3F-47F4-83A3-874385CFAA6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1447800"/>
            <a:ext cx="7772400" cy="4321175"/>
          </a:xfrm>
        </p:spPr>
        <p:txBody>
          <a:bodyPr anchor="ctr">
            <a:noAutofit/>
          </a:bodyPr>
          <a:lstStyle>
            <a:lvl1pPr algn="l">
              <a:lnSpc>
                <a:spcPct val="100000"/>
              </a:lnSpc>
              <a:defRPr sz="8800" b="0" cap="all" spc="-80" baseline="0">
                <a:solidFill>
                  <a:schemeClr val="tx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228601"/>
            <a:ext cx="7772400" cy="1066800"/>
          </a:xfrm>
        </p:spPr>
        <p:txBody>
          <a:bodyPr anchor="b"/>
          <a:lstStyle>
            <a:lvl1pPr marL="0" indent="0">
              <a:buNone/>
              <a:defRPr sz="2000" b="0" cap="all" spc="12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751663BA-01FC-4367-B6F3-ABB2645D55F1}" type="datetime4">
              <a:rPr lang="en-US" smtClean="0"/>
              <a:pPr/>
              <a:t>October 8, 2017</a:t>
            </a:fld>
            <a:endParaRPr lang="en-US" dirty="0"/>
          </a:p>
        </p:txBody>
      </p:sp>
      <p:sp>
        <p:nvSpPr>
          <p:cNvPr id="8" name="Slide Number Placeholder 7"/>
          <p:cNvSpPr>
            <a:spLocks noGrp="1"/>
          </p:cNvSpPr>
          <p:nvPr>
            <p:ph type="sldNum" sz="quarter" idx="11"/>
          </p:nvPr>
        </p:nvSpPr>
        <p:spPr/>
        <p:txBody>
          <a:bodyPr/>
          <a:lstStyle/>
          <a:p>
            <a:fld id="{F38DF745-7D3F-47F4-83A3-874385CFAA69}" type="slidenum">
              <a:rPr lang="en-US" smtClean="0"/>
              <a:pPr/>
              <a:t>‹#›</a:t>
            </a:fld>
            <a:endParaRPr lang="en-US" dirty="0"/>
          </a:p>
        </p:txBody>
      </p:sp>
      <p:sp>
        <p:nvSpPr>
          <p:cNvPr id="9" name="Footer Placeholder 8"/>
          <p:cNvSpPr>
            <a:spLocks noGrp="1"/>
          </p:cNvSpPr>
          <p:nvPr>
            <p:ph type="ftr" sz="quarter" idx="12"/>
          </p:nvPr>
        </p:nvSpPr>
        <p:spPr/>
        <p:txBody>
          <a:bodyPr/>
          <a:lstStyle/>
          <a:p>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630680" y="1574800"/>
            <a:ext cx="32918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90160" y="1574800"/>
            <a:ext cx="32918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9B19C71-EC74-44AF-B27E-FC7DC3C3A61D}" type="datetime4">
              <a:rPr lang="en-US" smtClean="0"/>
              <a:pPr/>
              <a:t>October 8, 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8DF745-7D3F-47F4-83A3-874385CFAA69}"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627632" y="1572768"/>
            <a:ext cx="3291840" cy="639762"/>
          </a:xfrm>
        </p:spPr>
        <p:txBody>
          <a:bodyPr anchor="b">
            <a:noAutofit/>
          </a:bodyPr>
          <a:lstStyle>
            <a:lvl1pPr marL="0" indent="0">
              <a:buNone/>
              <a:defRPr sz="1800" b="0" cap="all" spc="1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627632"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93208" y="1572768"/>
            <a:ext cx="3291840" cy="639762"/>
          </a:xfrm>
        </p:spPr>
        <p:txBody>
          <a:bodyPr anchor="b">
            <a:noAutofit/>
          </a:bodyPr>
          <a:lstStyle>
            <a:lvl1pPr marL="0" indent="0">
              <a:buNone/>
              <a:defRPr lang="en-US" sz="1800" b="0" kern="1200" cap="all" spc="100" baseline="0" dirty="0" smtClean="0">
                <a:solidFill>
                  <a:schemeClr val="tx1"/>
                </a:solidFill>
                <a:latin typeface="+mj-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spcBef>
                <a:spcPct val="20000"/>
              </a:spcBef>
              <a:buFont typeface="Arial" pitchFamily="34" charset="0"/>
              <a:buNone/>
            </a:pPr>
            <a:r>
              <a:rPr lang="en-US" smtClean="0"/>
              <a:t>Click to edit Master text styles</a:t>
            </a:r>
          </a:p>
        </p:txBody>
      </p:sp>
      <p:sp>
        <p:nvSpPr>
          <p:cNvPr id="6" name="Content Placeholder 5"/>
          <p:cNvSpPr>
            <a:spLocks noGrp="1"/>
          </p:cNvSpPr>
          <p:nvPr>
            <p:ph sz="quarter" idx="4"/>
          </p:nvPr>
        </p:nvSpPr>
        <p:spPr>
          <a:xfrm>
            <a:off x="5093208"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A5CDA29-3CBE-48EA-92AE-A996835462BA}" type="datetime4">
              <a:rPr lang="en-US" smtClean="0"/>
              <a:pPr/>
              <a:t>October 8, 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38DF745-7D3F-47F4-83A3-874385CFAA69}"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29EC054-3869-4501-B163-1BBFDE8DCE04}" type="datetime4">
              <a:rPr lang="en-US" smtClean="0"/>
              <a:pPr/>
              <a:t>October 8, 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38DF745-7D3F-47F4-83A3-874385CFAA6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A63D831-56C1-49CF-8EF7-8B9A98402BCD}" type="datetime4">
              <a:rPr lang="en-US" smtClean="0"/>
              <a:pPr/>
              <a:t>October 8, 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38DF745-7D3F-47F4-83A3-874385CFAA6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4805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600200"/>
            <a:ext cx="3008313" cy="448056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EAD5615-7F4F-4584-84D5-CC95918C321F}" type="datetime4">
              <a:rPr lang="en-US" smtClean="0"/>
              <a:pPr/>
              <a:t>October 8, 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8DF745-7D3F-47F4-83A3-874385CFAA69}" type="slidenum">
              <a:rPr lang="en-US" smtClean="0"/>
              <a:pPr/>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1" y="0"/>
            <a:ext cx="9000877" cy="4846320"/>
          </a:xfrm>
          <a:solidFill>
            <a:schemeClr val="bg1">
              <a:lumMod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457200" y="5715000"/>
            <a:ext cx="8153400" cy="457200"/>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6EEA923-9BEE-48CE-9F28-5B525F399BAD}" type="datetime4">
              <a:rPr lang="en-US" smtClean="0"/>
              <a:pPr/>
              <a:t>October 8, 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lstStyle>
          <a:p>
            <a:fld id="{F38DF745-7D3F-47F4-83A3-874385CFAA69}" type="slidenum">
              <a:rPr lang="en-US" smtClean="0"/>
              <a:pPr/>
              <a:t>‹#›</a:t>
            </a:fld>
            <a:endParaRPr lang="en-US" dirty="0"/>
          </a:p>
        </p:txBody>
      </p:sp>
      <p:sp>
        <p:nvSpPr>
          <p:cNvPr id="8" name="Title 7"/>
          <p:cNvSpPr>
            <a:spLocks noGrp="1"/>
          </p:cNvSpPr>
          <p:nvPr>
            <p:ph type="title"/>
          </p:nvPr>
        </p:nvSpPr>
        <p:spPr>
          <a:xfrm>
            <a:off x="457200" y="4953000"/>
            <a:ext cx="8153400" cy="762000"/>
          </a:xfrm>
        </p:spPr>
        <p:txBody>
          <a:bodyPr anchor="t">
            <a:normAutofit/>
          </a:bodyPr>
          <a:lstStyle>
            <a:lvl1pPr>
              <a:defRPr sz="3200"/>
            </a:lvl1pPr>
          </a:lstStyle>
          <a:p>
            <a:r>
              <a:rPr lang="en-US" smtClean="0"/>
              <a:t>Click to edit Master title style</a:t>
            </a:r>
            <a:endParaRPr lang="en-US" dirty="0"/>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52718"/>
            <a:ext cx="5791200" cy="137160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752600"/>
            <a:ext cx="7620000" cy="43735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172201"/>
            <a:ext cx="3429000" cy="304800"/>
          </a:xfrm>
          <a:prstGeom prst="rect">
            <a:avLst/>
          </a:prstGeom>
        </p:spPr>
        <p:txBody>
          <a:bodyPr vert="horz" lIns="91440" tIns="45720" rIns="91440" bIns="0" rtlCol="0" anchor="b"/>
          <a:lstStyle>
            <a:lvl1pPr algn="l">
              <a:defRPr sz="1000">
                <a:solidFill>
                  <a:schemeClr val="tx1"/>
                </a:solidFill>
              </a:defRPr>
            </a:lvl1pPr>
          </a:lstStyle>
          <a:p>
            <a:fld id="{17D0EFEE-2756-4A20-BF2A-63F0A94F99AC}" type="datetime4">
              <a:rPr lang="en-US" smtClean="0"/>
              <a:pPr/>
              <a:t>October 8, 2017</a:t>
            </a:fld>
            <a:endParaRPr lang="en-US" dirty="0"/>
          </a:p>
        </p:txBody>
      </p:sp>
      <p:sp>
        <p:nvSpPr>
          <p:cNvPr id="5" name="Footer Placeholder 4"/>
          <p:cNvSpPr>
            <a:spLocks noGrp="1"/>
          </p:cNvSpPr>
          <p:nvPr>
            <p:ph type="ftr" sz="quarter" idx="3"/>
          </p:nvPr>
        </p:nvSpPr>
        <p:spPr>
          <a:xfrm>
            <a:off x="457200" y="6492875"/>
            <a:ext cx="3429000" cy="283845"/>
          </a:xfrm>
          <a:prstGeom prst="rect">
            <a:avLst/>
          </a:prstGeom>
        </p:spPr>
        <p:txBody>
          <a:bodyPr vert="horz" lIns="91440" tIns="45720" rIns="91440" bIns="45720" rtlCol="0" anchor="t"/>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rot="16200000">
            <a:off x="8227377" y="5885497"/>
            <a:ext cx="1315721" cy="365125"/>
          </a:xfrm>
          <a:prstGeom prst="rect">
            <a:avLst/>
          </a:prstGeom>
        </p:spPr>
        <p:txBody>
          <a:bodyPr vert="horz" lIns="91440" tIns="45720" rIns="91440" bIns="45720" rtlCol="0" anchor="ctr"/>
          <a:lstStyle>
            <a:lvl1pPr algn="l">
              <a:defRPr sz="2400" b="1">
                <a:solidFill>
                  <a:schemeClr val="tx2"/>
                </a:solidFill>
              </a:defRPr>
            </a:lvl1pPr>
          </a:lstStyle>
          <a:p>
            <a:fld id="{F38DF745-7D3F-47F4-83A3-874385CFAA69}" type="slidenum">
              <a:rPr lang="en-US" smtClean="0"/>
              <a:pPr/>
              <a:t>‹#›</a:t>
            </a:fld>
            <a:endParaRPr lang="en-US" dirty="0"/>
          </a:p>
        </p:txBody>
      </p:sp>
      <p:sp>
        <p:nvSpPr>
          <p:cNvPr id="7" name="Rectangle 6"/>
          <p:cNvSpPr/>
          <p:nvPr/>
        </p:nvSpPr>
        <p:spPr>
          <a:xfrm>
            <a:off x="9001124" y="0"/>
            <a:ext cx="142876" cy="1371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001124" y="1371600"/>
            <a:ext cx="142876" cy="5486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913" r:id="rId1"/>
    <p:sldLayoutId id="2147483914" r:id="rId2"/>
    <p:sldLayoutId id="2147483915" r:id="rId3"/>
    <p:sldLayoutId id="2147483916" r:id="rId4"/>
    <p:sldLayoutId id="2147483917" r:id="rId5"/>
    <p:sldLayoutId id="2147483918" r:id="rId6"/>
    <p:sldLayoutId id="2147483919" r:id="rId7"/>
    <p:sldLayoutId id="2147483920" r:id="rId8"/>
    <p:sldLayoutId id="2147483921" r:id="rId9"/>
    <p:sldLayoutId id="2147483922" r:id="rId10"/>
    <p:sldLayoutId id="2147483923" r:id="rId11"/>
  </p:sldLayoutIdLst>
  <p:hf sldNum="0" hdr="0" ftr="0" dt="0"/>
  <p:txStyles>
    <p:titleStyle>
      <a:lvl1pPr algn="l" defTabSz="914400" rtl="0" eaLnBrk="1" latinLnBrk="0" hangingPunct="1">
        <a:spcBef>
          <a:spcPct val="0"/>
        </a:spcBef>
        <a:buNone/>
        <a:defRPr sz="3600" kern="1200" cap="all" spc="-60" baseline="0">
          <a:solidFill>
            <a:schemeClr val="tx2"/>
          </a:solidFill>
          <a:latin typeface="+mj-lt"/>
          <a:ea typeface="+mj-ea"/>
          <a:cs typeface="+mj-cs"/>
        </a:defRPr>
      </a:lvl1pPr>
    </p:titleStyle>
    <p:body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chart" Target="../charts/chart1.xml"/><Relationship Id="rId3" Type="http://schemas.openxmlformats.org/officeDocument/2006/relationships/chart" Target="../charts/char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chart" Target="../charts/chart3.xml"/><Relationship Id="rId3" Type="http://schemas.openxmlformats.org/officeDocument/2006/relationships/chart" Target="../charts/char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3200" dirty="0"/>
              <a:t>Hard drug use prior to HAART initialization is associated with </a:t>
            </a:r>
            <a:r>
              <a:rPr lang="en-US" sz="3200" dirty="0" smtClean="0"/>
              <a:t>CD4 Cell treatment </a:t>
            </a:r>
            <a:r>
              <a:rPr lang="en-US" sz="3200" dirty="0"/>
              <a:t>response</a:t>
            </a:r>
            <a:br>
              <a:rPr lang="en-US" sz="3200" dirty="0"/>
            </a:br>
            <a:endParaRPr lang="en-US" sz="3200" dirty="0"/>
          </a:p>
        </p:txBody>
      </p:sp>
      <p:sp>
        <p:nvSpPr>
          <p:cNvPr id="3" name="Subtitle 2"/>
          <p:cNvSpPr>
            <a:spLocks noGrp="1"/>
          </p:cNvSpPr>
          <p:nvPr>
            <p:ph type="subTitle" idx="1"/>
          </p:nvPr>
        </p:nvSpPr>
        <p:spPr/>
        <p:txBody>
          <a:bodyPr/>
          <a:lstStyle/>
          <a:p>
            <a:r>
              <a:rPr lang="en-US" dirty="0"/>
              <a:t>A Report by DeLayna Goulding</a:t>
            </a:r>
          </a:p>
          <a:p>
            <a:endParaRPr lang="en-US" dirty="0"/>
          </a:p>
        </p:txBody>
      </p:sp>
    </p:spTree>
    <p:extLst>
      <p:ext uri="{BB962C8B-B14F-4D97-AF65-F5344CB8AC3E}">
        <p14:creationId xmlns:p14="http://schemas.microsoft.com/office/powerpoint/2010/main" val="37847978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227883" y="375203"/>
            <a:ext cx="8150993" cy="1534780"/>
          </a:xfrm>
        </p:spPr>
        <p:txBody>
          <a:bodyPr>
            <a:normAutofit fontScale="70000" lnSpcReduction="20000"/>
          </a:bodyPr>
          <a:lstStyle/>
          <a:p>
            <a:r>
              <a:rPr lang="en-US" dirty="0" smtClean="0"/>
              <a:t>Primary Question of Interest: </a:t>
            </a:r>
          </a:p>
          <a:p>
            <a:r>
              <a:rPr lang="en-US" b="0" dirty="0"/>
              <a:t>Does treatment response 2 years after initiating HAART differs between subjects who report using hard drugs, such as heroine and cocaine, at baseline and other subjects, who did not report hard drug use at baseline.   </a:t>
            </a:r>
          </a:p>
          <a:p>
            <a:endParaRPr lang="en-US" dirty="0"/>
          </a:p>
        </p:txBody>
      </p:sp>
      <p:sp>
        <p:nvSpPr>
          <p:cNvPr id="4" name="Content Placeholder 3"/>
          <p:cNvSpPr>
            <a:spLocks noGrp="1"/>
          </p:cNvSpPr>
          <p:nvPr>
            <p:ph sz="half" idx="2"/>
          </p:nvPr>
        </p:nvSpPr>
        <p:spPr>
          <a:xfrm>
            <a:off x="227882" y="1909983"/>
            <a:ext cx="8309751" cy="4525963"/>
          </a:xfrm>
        </p:spPr>
        <p:txBody>
          <a:bodyPr>
            <a:normAutofit fontScale="70000" lnSpcReduction="20000"/>
          </a:bodyPr>
          <a:lstStyle/>
          <a:p>
            <a:r>
              <a:rPr lang="en-US" dirty="0" smtClean="0"/>
              <a:t>Statistical Hypotheses: </a:t>
            </a:r>
          </a:p>
          <a:p>
            <a:r>
              <a:rPr lang="en-US" b="0" dirty="0"/>
              <a:t>1.) There is a meaningful difference between hard drug use between hard drug use exposure when compared to controls on the change in CD4 count after two years of treatment </a:t>
            </a:r>
            <a:endParaRPr lang="en-US" b="0" dirty="0" smtClean="0"/>
          </a:p>
          <a:p>
            <a:r>
              <a:rPr lang="en-US" b="0" dirty="0" smtClean="0"/>
              <a:t>2</a:t>
            </a:r>
            <a:r>
              <a:rPr lang="en-US" b="0" dirty="0"/>
              <a:t>.) There is a meaningful difference between hard drug use exposure when compared to controls on the change in viral load after two years of </a:t>
            </a:r>
            <a:r>
              <a:rPr lang="en-US" b="0" dirty="0" smtClean="0"/>
              <a:t>treatment</a:t>
            </a:r>
          </a:p>
          <a:p>
            <a:r>
              <a:rPr lang="en-US" b="0" dirty="0" smtClean="0"/>
              <a:t> </a:t>
            </a:r>
            <a:r>
              <a:rPr lang="en-US" b="0" dirty="0"/>
              <a:t>3.) There is a meaningful difference between hard drug use exposure when compared to controls on the change in aggregate mental health scores after two years of treatment </a:t>
            </a:r>
            <a:endParaRPr lang="en-US" b="0" dirty="0" smtClean="0"/>
          </a:p>
          <a:p>
            <a:r>
              <a:rPr lang="en-US" b="0" dirty="0" smtClean="0"/>
              <a:t>4</a:t>
            </a:r>
            <a:r>
              <a:rPr lang="en-US" b="0" dirty="0"/>
              <a:t>.) There is a meaningful difference between hard drug use exposure when compared to controls on the change in aggregate physical health scores after two years of treatment.</a:t>
            </a:r>
          </a:p>
          <a:p>
            <a:endParaRPr lang="en-US" dirty="0"/>
          </a:p>
        </p:txBody>
      </p:sp>
    </p:spTree>
    <p:extLst>
      <p:ext uri="{BB962C8B-B14F-4D97-AF65-F5344CB8AC3E}">
        <p14:creationId xmlns:p14="http://schemas.microsoft.com/office/powerpoint/2010/main" val="5239837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5791200" cy="570569"/>
          </a:xfrm>
        </p:spPr>
        <p:txBody>
          <a:bodyPr>
            <a:normAutofit fontScale="90000"/>
          </a:bodyPr>
          <a:lstStyle/>
          <a:p>
            <a:r>
              <a:rPr lang="en-US" dirty="0" smtClean="0"/>
              <a:t>Data Summary</a:t>
            </a:r>
            <a:endParaRPr lang="en-US" dirty="0"/>
          </a:p>
        </p:txBody>
      </p:sp>
      <p:sp>
        <p:nvSpPr>
          <p:cNvPr id="3" name="Content Placeholder 2"/>
          <p:cNvSpPr>
            <a:spLocks noGrp="1"/>
          </p:cNvSpPr>
          <p:nvPr>
            <p:ph sz="half" idx="1"/>
          </p:nvPr>
        </p:nvSpPr>
        <p:spPr>
          <a:xfrm>
            <a:off x="211677" y="975001"/>
            <a:ext cx="3034035" cy="4525963"/>
          </a:xfrm>
        </p:spPr>
        <p:txBody>
          <a:bodyPr>
            <a:normAutofit fontScale="70000" lnSpcReduction="20000"/>
          </a:bodyPr>
          <a:lstStyle/>
          <a:p>
            <a:r>
              <a:rPr lang="en-US" dirty="0" smtClean="0"/>
              <a:t>Primary variable of interest: </a:t>
            </a:r>
          </a:p>
          <a:p>
            <a:r>
              <a:rPr lang="en-US" b="0" dirty="0" smtClean="0"/>
              <a:t>Hard drug use at baseline (Y or N)</a:t>
            </a:r>
          </a:p>
          <a:p>
            <a:r>
              <a:rPr lang="en-US" dirty="0" smtClean="0"/>
              <a:t>Outcomes of Interest: </a:t>
            </a:r>
          </a:p>
          <a:p>
            <a:r>
              <a:rPr lang="en-US" b="0" dirty="0" smtClean="0"/>
              <a:t>Delta CD4 cell count</a:t>
            </a:r>
          </a:p>
          <a:p>
            <a:r>
              <a:rPr lang="en-US" b="0" dirty="0" smtClean="0"/>
              <a:t>Delta viral load</a:t>
            </a:r>
          </a:p>
          <a:p>
            <a:r>
              <a:rPr lang="en-US" b="0" dirty="0" smtClean="0"/>
              <a:t>Delta aggregate mental health</a:t>
            </a:r>
          </a:p>
          <a:p>
            <a:r>
              <a:rPr lang="en-US" b="0" dirty="0" smtClean="0"/>
              <a:t>Delta aggregate physical health</a:t>
            </a:r>
            <a:endParaRPr lang="en-US" b="0" dirty="0"/>
          </a:p>
        </p:txBody>
      </p:sp>
      <p:sp>
        <p:nvSpPr>
          <p:cNvPr id="4" name="Content Placeholder 3"/>
          <p:cNvSpPr>
            <a:spLocks noGrp="1"/>
          </p:cNvSpPr>
          <p:nvPr>
            <p:ph sz="half" idx="2"/>
          </p:nvPr>
        </p:nvSpPr>
        <p:spPr>
          <a:xfrm>
            <a:off x="2910557" y="936289"/>
            <a:ext cx="3337843" cy="5913544"/>
          </a:xfrm>
        </p:spPr>
        <p:txBody>
          <a:bodyPr>
            <a:normAutofit fontScale="70000" lnSpcReduction="20000"/>
          </a:bodyPr>
          <a:lstStyle/>
          <a:p>
            <a:r>
              <a:rPr lang="en-US" dirty="0" smtClean="0"/>
              <a:t>A priori covariates:</a:t>
            </a:r>
          </a:p>
          <a:p>
            <a:r>
              <a:rPr lang="en-US" b="0" dirty="0" smtClean="0"/>
              <a:t>Age</a:t>
            </a:r>
          </a:p>
          <a:p>
            <a:r>
              <a:rPr lang="en-US" b="0" dirty="0" smtClean="0"/>
              <a:t>BMI</a:t>
            </a:r>
          </a:p>
          <a:p>
            <a:r>
              <a:rPr lang="en-US" b="0" dirty="0" smtClean="0"/>
              <a:t>Race </a:t>
            </a:r>
            <a:r>
              <a:rPr lang="en-US" b="0" dirty="0"/>
              <a:t>(NHW and other)</a:t>
            </a:r>
            <a:r>
              <a:rPr lang="en-US" b="0" dirty="0" smtClean="0"/>
              <a:t>,</a:t>
            </a:r>
          </a:p>
          <a:p>
            <a:r>
              <a:rPr lang="en-US" b="0" dirty="0" smtClean="0"/>
              <a:t>Income </a:t>
            </a:r>
            <a:r>
              <a:rPr lang="en-US" b="0" dirty="0"/>
              <a:t>level (&lt;10,10-40, &gt;40</a:t>
            </a:r>
            <a:r>
              <a:rPr lang="en-US" b="0" dirty="0" smtClean="0"/>
              <a:t>)</a:t>
            </a:r>
            <a:endParaRPr lang="en-US" b="0" dirty="0"/>
          </a:p>
          <a:p>
            <a:r>
              <a:rPr lang="en-US" b="0" dirty="0"/>
              <a:t>Education level (high school or less and some college or greater)</a:t>
            </a:r>
          </a:p>
          <a:p>
            <a:r>
              <a:rPr lang="en-US" b="0" dirty="0" smtClean="0"/>
              <a:t>Smoker </a:t>
            </a:r>
            <a:r>
              <a:rPr lang="en-US" b="0" dirty="0"/>
              <a:t>(current and former/never</a:t>
            </a:r>
            <a:r>
              <a:rPr lang="en-US" b="0" dirty="0" smtClean="0"/>
              <a:t>) </a:t>
            </a:r>
          </a:p>
          <a:p>
            <a:r>
              <a:rPr lang="en-US" b="0" dirty="0" smtClean="0"/>
              <a:t>Alcohol </a:t>
            </a:r>
            <a:r>
              <a:rPr lang="en-US" b="0" dirty="0"/>
              <a:t>use (&lt;13 drinks or &gt;13 drinks a week</a:t>
            </a:r>
            <a:r>
              <a:rPr lang="en-US" b="0" dirty="0" smtClean="0"/>
              <a:t>) </a:t>
            </a:r>
          </a:p>
          <a:p>
            <a:r>
              <a:rPr lang="en-US" b="0" dirty="0" smtClean="0"/>
              <a:t>Marijuana use (yes or no)</a:t>
            </a:r>
          </a:p>
          <a:p>
            <a:r>
              <a:rPr lang="en-US" b="0" dirty="0" smtClean="0"/>
              <a:t>Adherence </a:t>
            </a:r>
            <a:r>
              <a:rPr lang="en-US" b="0" dirty="0"/>
              <a:t>(&gt;95% and &lt;95%</a:t>
            </a:r>
            <a:r>
              <a:rPr lang="en-US" b="0" dirty="0" smtClean="0"/>
              <a:t>)</a:t>
            </a:r>
          </a:p>
          <a:p>
            <a:endParaRPr lang="en-US" dirty="0"/>
          </a:p>
        </p:txBody>
      </p:sp>
      <p:sp>
        <p:nvSpPr>
          <p:cNvPr id="5" name="Content Placeholder 3"/>
          <p:cNvSpPr txBox="1">
            <a:spLocks/>
          </p:cNvSpPr>
          <p:nvPr/>
        </p:nvSpPr>
        <p:spPr>
          <a:xfrm>
            <a:off x="5603079" y="934656"/>
            <a:ext cx="3337843" cy="5913544"/>
          </a:xfrm>
          <a:prstGeom prst="rect">
            <a:avLst/>
          </a:prstGeom>
        </p:spPr>
        <p:txBody>
          <a:bodyPr vert="horz" lIns="91440" tIns="45720" rIns="91440" bIns="45720" rtlCol="0">
            <a:normAutofit fontScale="62500" lnSpcReduction="20000"/>
          </a:bodyPr>
          <a:lstStyle>
            <a:lvl1pPr marL="0" indent="0" algn="l" defTabSz="914400" rtl="0" eaLnBrk="1" latinLnBrk="0" hangingPunct="1">
              <a:spcBef>
                <a:spcPct val="20000"/>
              </a:spcBef>
              <a:spcAft>
                <a:spcPts val="600"/>
              </a:spcAft>
              <a:buFont typeface="Arial" pitchFamily="34" charset="0"/>
              <a:buNone/>
              <a:defRPr sz="28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9pPr>
          </a:lstStyle>
          <a:p>
            <a:r>
              <a:rPr lang="en-US" dirty="0" smtClean="0"/>
              <a:t>Data Analysis:</a:t>
            </a:r>
          </a:p>
          <a:p>
            <a:pPr marL="457200" indent="-457200">
              <a:buFont typeface="Arial"/>
              <a:buChar char="•"/>
            </a:pPr>
            <a:r>
              <a:rPr lang="en-US" b="0" dirty="0" smtClean="0"/>
              <a:t>Data management and cleaning</a:t>
            </a:r>
          </a:p>
          <a:p>
            <a:pPr marL="457200" indent="-457200">
              <a:buFont typeface="Arial"/>
              <a:buChar char="•"/>
            </a:pPr>
            <a:r>
              <a:rPr lang="en-US" b="0" dirty="0" smtClean="0"/>
              <a:t>Descriptive statistics</a:t>
            </a:r>
          </a:p>
          <a:p>
            <a:pPr marL="457200" indent="-457200">
              <a:buFont typeface="Arial"/>
              <a:buChar char="•"/>
            </a:pPr>
            <a:r>
              <a:rPr lang="en-US" b="0" dirty="0" smtClean="0"/>
              <a:t>Bivariate analysis of outcome estimates</a:t>
            </a:r>
          </a:p>
          <a:p>
            <a:pPr marL="457200" indent="-457200">
              <a:buFont typeface="Arial"/>
              <a:buChar char="•"/>
            </a:pPr>
            <a:r>
              <a:rPr lang="en-US" b="0" dirty="0" smtClean="0"/>
              <a:t>Preliminary results through crude linear regression</a:t>
            </a:r>
          </a:p>
          <a:p>
            <a:pPr marL="457200" indent="-457200">
              <a:buFont typeface="Arial"/>
              <a:buChar char="•"/>
            </a:pPr>
            <a:r>
              <a:rPr lang="en-US" b="0" dirty="0" smtClean="0"/>
              <a:t>Adjusted models </a:t>
            </a:r>
          </a:p>
          <a:p>
            <a:pPr marL="914400" lvl="1" indent="-457200">
              <a:buFont typeface="Arial"/>
              <a:buChar char="•"/>
            </a:pPr>
            <a:r>
              <a:rPr lang="en-US" b="0" dirty="0" smtClean="0"/>
              <a:t>Multiple linear regression </a:t>
            </a:r>
          </a:p>
          <a:p>
            <a:pPr marL="914400" lvl="1" indent="-457200">
              <a:buFont typeface="Arial"/>
              <a:buChar char="•"/>
            </a:pPr>
            <a:r>
              <a:rPr lang="en-US" dirty="0" smtClean="0"/>
              <a:t>Model covariates selected a priori from investigator’s clinical knowledge and previous use</a:t>
            </a:r>
          </a:p>
          <a:p>
            <a:pPr marL="914400" lvl="1" indent="-457200">
              <a:buFont typeface="Arial"/>
              <a:buChar char="•"/>
            </a:pPr>
            <a:r>
              <a:rPr lang="en-US" b="0" dirty="0" smtClean="0"/>
              <a:t>Partial f-tests</a:t>
            </a:r>
          </a:p>
          <a:p>
            <a:pPr marL="914400" lvl="1" indent="-457200">
              <a:buFont typeface="Arial"/>
              <a:buChar char="•"/>
            </a:pPr>
            <a:r>
              <a:rPr lang="en-US" dirty="0" smtClean="0"/>
              <a:t>Correlations to look relationships between covariates and delta variables</a:t>
            </a:r>
            <a:endParaRPr lang="en-US" b="0" dirty="0" smtClean="0"/>
          </a:p>
          <a:p>
            <a:endParaRPr lang="en-US" dirty="0"/>
          </a:p>
        </p:txBody>
      </p:sp>
    </p:spTree>
    <p:extLst>
      <p:ext uri="{BB962C8B-B14F-4D97-AF65-F5344CB8AC3E}">
        <p14:creationId xmlns:p14="http://schemas.microsoft.com/office/powerpoint/2010/main" val="24582082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152718"/>
            <a:ext cx="7480683" cy="764622"/>
          </a:xfrm>
        </p:spPr>
        <p:txBody>
          <a:bodyPr/>
          <a:lstStyle/>
          <a:p>
            <a:r>
              <a:rPr lang="en-US" dirty="0" smtClean="0"/>
              <a:t>Laboratory outcomes</a:t>
            </a:r>
            <a:endParaRPr lang="en-US" dirty="0"/>
          </a:p>
        </p:txBody>
      </p:sp>
      <p:graphicFrame>
        <p:nvGraphicFramePr>
          <p:cNvPr id="5" name="Chart 4"/>
          <p:cNvGraphicFramePr>
            <a:graphicFrameLocks/>
          </p:cNvGraphicFramePr>
          <p:nvPr>
            <p:extLst>
              <p:ext uri="{D42A27DB-BD31-4B8C-83A1-F6EECF244321}">
                <p14:modId xmlns:p14="http://schemas.microsoft.com/office/powerpoint/2010/main" val="1595507329"/>
              </p:ext>
            </p:extLst>
          </p:nvPr>
        </p:nvGraphicFramePr>
        <p:xfrm>
          <a:off x="425853" y="1980219"/>
          <a:ext cx="5095386" cy="3700233"/>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Chart 5"/>
          <p:cNvGraphicFramePr>
            <a:graphicFrameLocks/>
          </p:cNvGraphicFramePr>
          <p:nvPr>
            <p:extLst>
              <p:ext uri="{D42A27DB-BD31-4B8C-83A1-F6EECF244321}">
                <p14:modId xmlns:p14="http://schemas.microsoft.com/office/powerpoint/2010/main" val="2104916186"/>
              </p:ext>
            </p:extLst>
          </p:nvPr>
        </p:nvGraphicFramePr>
        <p:xfrm>
          <a:off x="4946365" y="1351752"/>
          <a:ext cx="4843689" cy="3623053"/>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0990937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152718"/>
            <a:ext cx="7480683" cy="764622"/>
          </a:xfrm>
        </p:spPr>
        <p:txBody>
          <a:bodyPr/>
          <a:lstStyle/>
          <a:p>
            <a:r>
              <a:rPr lang="en-US" dirty="0" smtClean="0"/>
              <a:t>Quality of life outcomes</a:t>
            </a:r>
            <a:endParaRPr lang="en-US" dirty="0"/>
          </a:p>
        </p:txBody>
      </p:sp>
      <p:graphicFrame>
        <p:nvGraphicFramePr>
          <p:cNvPr id="7" name="Chart 6"/>
          <p:cNvGraphicFramePr>
            <a:graphicFrameLocks/>
          </p:cNvGraphicFramePr>
          <p:nvPr>
            <p:extLst>
              <p:ext uri="{D42A27DB-BD31-4B8C-83A1-F6EECF244321}">
                <p14:modId xmlns:p14="http://schemas.microsoft.com/office/powerpoint/2010/main" val="1614252225"/>
              </p:ext>
            </p:extLst>
          </p:nvPr>
        </p:nvGraphicFramePr>
        <p:xfrm>
          <a:off x="152400" y="2057400"/>
          <a:ext cx="4572000"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8" name="Chart 7"/>
          <p:cNvGraphicFramePr>
            <a:graphicFrameLocks/>
          </p:cNvGraphicFramePr>
          <p:nvPr>
            <p:extLst>
              <p:ext uri="{D42A27DB-BD31-4B8C-83A1-F6EECF244321}">
                <p14:modId xmlns:p14="http://schemas.microsoft.com/office/powerpoint/2010/main" val="354340380"/>
              </p:ext>
            </p:extLst>
          </p:nvPr>
        </p:nvGraphicFramePr>
        <p:xfrm>
          <a:off x="4724400" y="2143891"/>
          <a:ext cx="4572000" cy="27432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6764038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152718"/>
            <a:ext cx="8186273" cy="1371600"/>
          </a:xfrm>
        </p:spPr>
        <p:txBody>
          <a:bodyPr/>
          <a:lstStyle/>
          <a:p>
            <a:r>
              <a:rPr lang="en-US" dirty="0" smtClean="0"/>
              <a:t>Conclusions &amp; Limitations</a:t>
            </a:r>
            <a:endParaRPr lang="en-US" dirty="0"/>
          </a:p>
        </p:txBody>
      </p:sp>
      <p:sp>
        <p:nvSpPr>
          <p:cNvPr id="3" name="Content Placeholder 2"/>
          <p:cNvSpPr>
            <a:spLocks noGrp="1"/>
          </p:cNvSpPr>
          <p:nvPr>
            <p:ph idx="1"/>
          </p:nvPr>
        </p:nvSpPr>
        <p:spPr/>
        <p:txBody>
          <a:bodyPr>
            <a:normAutofit/>
          </a:bodyPr>
          <a:lstStyle/>
          <a:p>
            <a:r>
              <a:rPr lang="en-US" dirty="0" smtClean="0"/>
              <a:t>Report Conclusions:</a:t>
            </a:r>
          </a:p>
          <a:p>
            <a:r>
              <a:rPr lang="en-US" b="0" dirty="0" smtClean="0"/>
              <a:t>The </a:t>
            </a:r>
            <a:r>
              <a:rPr lang="en-US" b="0" dirty="0"/>
              <a:t>change in CD4 cell count after two years was significantly less (-166.61 [31.25]) in the group that reported hard drug use prior to treatment initialization (p=&lt;0.0001) after adjusting for covariates.</a:t>
            </a:r>
            <a:r>
              <a:rPr lang="en-US" b="0" dirty="0"/>
              <a:t> </a:t>
            </a:r>
            <a:endParaRPr lang="en-US" b="0" dirty="0" smtClean="0"/>
          </a:p>
          <a:p>
            <a:r>
              <a:rPr lang="en-US" dirty="0" smtClean="0"/>
              <a:t>Limitations (MCAR or MNAR):</a:t>
            </a:r>
            <a:endParaRPr lang="en-US" b="0" dirty="0" smtClean="0"/>
          </a:p>
          <a:p>
            <a:r>
              <a:rPr lang="en-US" b="0" dirty="0"/>
              <a:t>At year </a:t>
            </a:r>
            <a:r>
              <a:rPr lang="en-US" b="0" dirty="0" smtClean="0"/>
              <a:t>two:</a:t>
            </a:r>
            <a:endParaRPr lang="en-US" b="0" dirty="0"/>
          </a:p>
          <a:p>
            <a:pPr marL="342900" indent="-342900">
              <a:buFont typeface="Arial"/>
              <a:buChar char="•"/>
            </a:pPr>
            <a:r>
              <a:rPr lang="en-US" b="0" dirty="0" smtClean="0"/>
              <a:t>27 </a:t>
            </a:r>
            <a:r>
              <a:rPr lang="en-US" b="0" dirty="0"/>
              <a:t>of </a:t>
            </a:r>
            <a:r>
              <a:rPr lang="en-US" b="0" dirty="0" smtClean="0"/>
              <a:t>the hard drug use at baseline group were </a:t>
            </a:r>
            <a:r>
              <a:rPr lang="en-US" b="0" dirty="0"/>
              <a:t>lost to follow </a:t>
            </a:r>
            <a:r>
              <a:rPr lang="en-US" b="0" dirty="0" smtClean="0"/>
              <a:t>up</a:t>
            </a:r>
            <a:r>
              <a:rPr lang="en-US" b="0" dirty="0"/>
              <a:t> </a:t>
            </a:r>
            <a:endParaRPr lang="en-US" b="0" dirty="0" smtClean="0"/>
          </a:p>
          <a:p>
            <a:pPr marL="342900" indent="-342900">
              <a:buFont typeface="Arial"/>
              <a:buChar char="•"/>
            </a:pPr>
            <a:r>
              <a:rPr lang="en-US" b="0" dirty="0" smtClean="0"/>
              <a:t>20 </a:t>
            </a:r>
            <a:r>
              <a:rPr lang="en-US" b="0" dirty="0"/>
              <a:t>men no longer reported hard drug </a:t>
            </a:r>
            <a:r>
              <a:rPr lang="en-US" b="0" dirty="0" smtClean="0"/>
              <a:t>use</a:t>
            </a:r>
            <a:r>
              <a:rPr lang="en-US" b="0" dirty="0"/>
              <a:t> </a:t>
            </a:r>
            <a:endParaRPr lang="en-US" b="0" dirty="0" smtClean="0"/>
          </a:p>
          <a:p>
            <a:pPr marL="342900" indent="-342900">
              <a:buFont typeface="Arial"/>
              <a:buChar char="•"/>
            </a:pPr>
            <a:r>
              <a:rPr lang="en-US" b="0" dirty="0" smtClean="0"/>
              <a:t>11 </a:t>
            </a:r>
            <a:r>
              <a:rPr lang="en-US" b="0" dirty="0"/>
              <a:t>men from the non-drug use group started reporting hard drug </a:t>
            </a:r>
            <a:r>
              <a:rPr lang="en-US" b="0" dirty="0" smtClean="0"/>
              <a:t>use</a:t>
            </a:r>
            <a:r>
              <a:rPr lang="en-US" b="0" dirty="0"/>
              <a:t> </a:t>
            </a:r>
          </a:p>
          <a:p>
            <a:endParaRPr lang="en-US" b="0" dirty="0"/>
          </a:p>
        </p:txBody>
      </p:sp>
    </p:spTree>
    <p:extLst>
      <p:ext uri="{BB962C8B-B14F-4D97-AF65-F5344CB8AC3E}">
        <p14:creationId xmlns:p14="http://schemas.microsoft.com/office/powerpoint/2010/main" val="36776499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ssential">
  <a:themeElements>
    <a:clrScheme name="Essential">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sent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Essential.thmx</Template>
  <TotalTime>41</TotalTime>
  <Words>469</Words>
  <Application>Microsoft Macintosh PowerPoint</Application>
  <PresentationFormat>On-screen Show (4:3)</PresentationFormat>
  <Paragraphs>52</Paragraphs>
  <Slides>6</Slides>
  <Notes>1</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Essential</vt:lpstr>
      <vt:lpstr>Hard drug use prior to HAART initialization is associated with CD4 Cell treatment response </vt:lpstr>
      <vt:lpstr>PowerPoint Presentation</vt:lpstr>
      <vt:lpstr>Data Summary</vt:lpstr>
      <vt:lpstr>Laboratory outcomes</vt:lpstr>
      <vt:lpstr>Quality of life outcomes</vt:lpstr>
      <vt:lpstr>Conclusions &amp; Limitations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Hard drug use prior to HAART initialization is associated with CD4 Cell treatment response </dc:title>
  <dc:creator>DeLayna Goulding</dc:creator>
  <cp:lastModifiedBy>DeLayna Goulding</cp:lastModifiedBy>
  <cp:revision>3</cp:revision>
  <dcterms:created xsi:type="dcterms:W3CDTF">2017-10-08T21:58:16Z</dcterms:created>
  <dcterms:modified xsi:type="dcterms:W3CDTF">2017-10-08T22:39:41Z</dcterms:modified>
</cp:coreProperties>
</file>