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ayna Gouldi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0-17T19:12:09.240" idx="2">
    <p:pos x="1801" y="3045"/>
    <p:text>Does the investigator expect any difference between these two procedures?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432D-B100-E44B-95D5-C517E1E3634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E95F-0160-0D49-A104-AAB32325B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24377"/>
          </a:xfrm>
        </p:spPr>
        <p:txBody>
          <a:bodyPr/>
          <a:lstStyle/>
          <a:p>
            <a:r>
              <a:rPr lang="en-US" dirty="0" smtClean="0"/>
              <a:t>Interim Report</a:t>
            </a:r>
            <a:br>
              <a:rPr lang="en-US" dirty="0" smtClean="0"/>
            </a:br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6789"/>
            <a:ext cx="64008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DeLayna Goulding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Group 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Dataset 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0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81958"/>
          </a:xfrm>
        </p:spPr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21665" y="1441430"/>
            <a:ext cx="4041648" cy="54165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Primary </a:t>
            </a:r>
            <a:r>
              <a:rPr lang="en-US" b="1" dirty="0" smtClean="0">
                <a:solidFill>
                  <a:schemeClr val="tx1"/>
                </a:solidFill>
              </a:rPr>
              <a:t>Question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observed death rate from heart surgery at each hospital for the most recent 6 month </a:t>
            </a:r>
            <a:r>
              <a:rPr lang="en-US" dirty="0" smtClean="0">
                <a:solidFill>
                  <a:schemeClr val="tx1"/>
                </a:solidFill>
              </a:rPr>
              <a:t>period (</a:t>
            </a:r>
            <a:r>
              <a:rPr lang="en-US" dirty="0">
                <a:solidFill>
                  <a:schemeClr val="tx1"/>
                </a:solidFill>
              </a:rPr>
              <a:t>39)?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44 VA Hospitals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4424 heart surgeries in this six month period</a:t>
            </a:r>
          </a:p>
          <a:p>
            <a:r>
              <a:rPr lang="en-US" b="1" dirty="0">
                <a:solidFill>
                  <a:schemeClr val="tx1"/>
                </a:solidFill>
              </a:rPr>
              <a:t>Outcome of </a:t>
            </a:r>
            <a:r>
              <a:rPr lang="en-US" b="1" dirty="0" smtClean="0">
                <a:solidFill>
                  <a:schemeClr val="tx1"/>
                </a:solidFill>
              </a:rPr>
              <a:t>interest: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30 day </a:t>
            </a:r>
            <a:r>
              <a:rPr lang="en-US" dirty="0" smtClean="0">
                <a:solidFill>
                  <a:schemeClr val="tx1"/>
                </a:solidFill>
              </a:rPr>
              <a:t>Death Rate </a:t>
            </a:r>
            <a:r>
              <a:rPr lang="en-US" dirty="0">
                <a:solidFill>
                  <a:schemeClr val="tx1"/>
                </a:solidFill>
              </a:rPr>
              <a:t>for valve and CABG heart surgery at each hospital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</a:t>
            </a:r>
            <a:r>
              <a:rPr lang="en-US" u="sng" dirty="0">
                <a:solidFill>
                  <a:schemeClr val="tx1"/>
                </a:solidFill>
              </a:rPr>
              <a:t>observed</a:t>
            </a:r>
            <a:r>
              <a:rPr lang="en-US" dirty="0">
                <a:solidFill>
                  <a:schemeClr val="tx1"/>
                </a:solidFill>
              </a:rPr>
              <a:t> death rate to  an </a:t>
            </a:r>
            <a:r>
              <a:rPr lang="en-US" u="sng" dirty="0" smtClean="0">
                <a:solidFill>
                  <a:schemeClr val="tx1"/>
                </a:solidFill>
              </a:rPr>
              <a:t>expected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death rate for each hospital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Report hospitals that are </a:t>
            </a:r>
            <a:r>
              <a:rPr lang="en-US" dirty="0" smtClean="0">
                <a:solidFill>
                  <a:schemeClr val="tx1"/>
                </a:solidFill>
              </a:rPr>
              <a:t>high and low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22071" y="1570063"/>
            <a:ext cx="4191836" cy="501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</a:rPr>
              <a:t>Adjustment Covariates: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Albumin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1 Value out of range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13239 missing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2184 from 39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BMI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3 Extreme Values in 50-70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 Hospital 18 &amp; 23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702 missing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212 from 39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Procedure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</a:rPr>
              <a:t>Proced</a:t>
            </a:r>
            <a:r>
              <a:rPr lang="en-US" dirty="0" smtClean="0">
                <a:solidFill>
                  <a:srgbClr val="000000"/>
                </a:solidFill>
              </a:rPr>
              <a:t> (0 or 1)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2 Values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549 missing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103 from 39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ASA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Condition prior to surgery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664 missing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115 from 39</a:t>
            </a:r>
          </a:p>
        </p:txBody>
      </p:sp>
    </p:spTree>
    <p:extLst>
      <p:ext uri="{BB962C8B-B14F-4D97-AF65-F5344CB8AC3E}">
        <p14:creationId xmlns:p14="http://schemas.microsoft.com/office/powerpoint/2010/main" val="273660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7805"/>
          </a:xfrm>
        </p:spPr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2480" y="1600200"/>
            <a:ext cx="3686705" cy="499759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</a:rPr>
              <a:t>Questions to the Investigator</a:t>
            </a:r>
          </a:p>
          <a:p>
            <a:pPr>
              <a:buFont typeface="Lucida Grande"/>
              <a:buChar char="?"/>
            </a:pPr>
            <a:r>
              <a:rPr lang="en-US" sz="1800" dirty="0" smtClean="0">
                <a:solidFill>
                  <a:srgbClr val="000000"/>
                </a:solidFill>
              </a:rPr>
              <a:t>For BMI: Use original BMI variable </a:t>
            </a:r>
            <a:r>
              <a:rPr lang="en-US" sz="1800" dirty="0">
                <a:solidFill>
                  <a:srgbClr val="000000"/>
                </a:solidFill>
              </a:rPr>
              <a:t>and change the </a:t>
            </a:r>
            <a:r>
              <a:rPr lang="en-US" sz="1800" dirty="0" smtClean="0">
                <a:solidFill>
                  <a:srgbClr val="000000"/>
                </a:solidFill>
              </a:rPr>
              <a:t>three extreme values to value of BMI2?</a:t>
            </a:r>
          </a:p>
          <a:p>
            <a:pPr>
              <a:buFont typeface="Lucida Grande"/>
              <a:buChar char="?"/>
            </a:pPr>
            <a:r>
              <a:rPr lang="en-US" sz="1800" dirty="0" smtClean="0">
                <a:solidFill>
                  <a:srgbClr val="000000"/>
                </a:solidFill>
              </a:rPr>
              <a:t>For Procedure: Remove missing or assume 0 or 1</a:t>
            </a:r>
          </a:p>
          <a:p>
            <a:pPr>
              <a:buFont typeface="Lucida Grande"/>
              <a:buChar char="?"/>
            </a:pPr>
            <a:r>
              <a:rPr lang="en-US" sz="1800" dirty="0" smtClean="0">
                <a:solidFill>
                  <a:srgbClr val="000000"/>
                </a:solidFill>
              </a:rPr>
              <a:t>For descriptive table: Is it useful to see a table (BMI, Albumin, ASA) that compares this six month to the previous ones</a:t>
            </a:r>
          </a:p>
          <a:p>
            <a:pPr>
              <a:buFont typeface="Lucida Grande"/>
              <a:buChar char="?"/>
            </a:pPr>
            <a:r>
              <a:rPr lang="en-US" sz="1800" dirty="0" smtClean="0">
                <a:solidFill>
                  <a:srgbClr val="000000"/>
                </a:solidFill>
              </a:rPr>
              <a:t>For Albumin: Change the 1 value outside of the expected values to missing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buFont typeface="Lucida Grande"/>
              <a:buChar char="?"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59" y="1600199"/>
            <a:ext cx="4996721" cy="49975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BMI Quality Check Summary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Created a new BMI from height and weight (BMI2)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Created a BMI change variable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BMI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BMI2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1592 changed more than 1 or 5</a:t>
            </a:r>
          </a:p>
          <a:p>
            <a:pPr marL="1200150" lvl="2" indent="-342900"/>
            <a:r>
              <a:rPr lang="en-US" dirty="0" smtClean="0">
                <a:solidFill>
                  <a:srgbClr val="000000"/>
                </a:solidFill>
              </a:rPr>
              <a:t>All in this six month period</a:t>
            </a:r>
          </a:p>
          <a:p>
            <a:pPr marL="1200150" lvl="2" indent="-342900"/>
            <a:r>
              <a:rPr lang="en-US" dirty="0" smtClean="0">
                <a:solidFill>
                  <a:srgbClr val="000000"/>
                </a:solidFill>
              </a:rPr>
              <a:t>Fixed the three extreme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Hospitals 1-16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100 BMIs changed in each hospital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Looked at h/w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Weights 26-264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Compared to others 98-270</a:t>
            </a:r>
          </a:p>
          <a:p>
            <a:r>
              <a:rPr lang="en-US" b="1" dirty="0">
                <a:solidFill>
                  <a:srgbClr val="000000"/>
                </a:solidFill>
              </a:rPr>
              <a:t>Missing </a:t>
            </a:r>
            <a:r>
              <a:rPr lang="en-US" b="1" dirty="0" smtClean="0">
                <a:solidFill>
                  <a:srgbClr val="000000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103 procedures missing from this 6 month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13,000 Albumin missing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3651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463815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Outcome Death Rate (DR)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4041648" cy="5103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Data Management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Outliers (3bmi, 1 albumin)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Remove non-procedure 0,1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Descriptive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Compare this </a:t>
            </a:r>
            <a:r>
              <a:rPr lang="en-US" dirty="0" err="1" smtClean="0">
                <a:solidFill>
                  <a:srgbClr val="000000"/>
                </a:solidFill>
              </a:rPr>
              <a:t>sixmonth</a:t>
            </a:r>
            <a:r>
              <a:rPr lang="en-US" dirty="0" smtClean="0">
                <a:solidFill>
                  <a:srgbClr val="000000"/>
                </a:solidFill>
              </a:rPr>
              <a:t> to previous evaluation periods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Look at covariates &amp; outcomes (adjusted/observed death rate) using scatter plots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Missing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deleted 103 procedures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Look at scatter plots and death rates of those removed for hospitals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Albumin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Look at scatter plots and see if there are any differences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72584" y="2064015"/>
            <a:ext cx="4041648" cy="463962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 a variable for the average death rate per hospital across 2.5 years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Adjusted death </a:t>
            </a:r>
            <a:r>
              <a:rPr lang="en-US" dirty="0" smtClean="0">
                <a:solidFill>
                  <a:srgbClr val="000000"/>
                </a:solidFill>
              </a:rPr>
              <a:t>rate: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#death30(34-38)/(n=total procedures)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Logistic regression </a:t>
            </a:r>
          </a:p>
          <a:p>
            <a:pPr marL="857250" lvl="1" indent="-457200"/>
            <a:r>
              <a:rPr lang="en-US" dirty="0" smtClean="0">
                <a:solidFill>
                  <a:srgbClr val="000000"/>
                </a:solidFill>
              </a:rPr>
              <a:t>Back Solve: Use adjusted death rate as</a:t>
            </a:r>
            <a:r>
              <a:rPr lang="en-US" b="1" dirty="0" smtClean="0">
                <a:solidFill>
                  <a:srgbClr val="000000"/>
                </a:solidFill>
              </a:rPr>
              <a:t> Y </a:t>
            </a:r>
            <a:r>
              <a:rPr lang="en-US" dirty="0" smtClean="0">
                <a:solidFill>
                  <a:srgbClr val="000000"/>
                </a:solidFill>
              </a:rPr>
              <a:t>to get expected death rate per hospital</a:t>
            </a:r>
          </a:p>
          <a:p>
            <a:pPr marL="857250" lvl="1" indent="-457200"/>
            <a:r>
              <a:rPr lang="en-US" dirty="0" smtClean="0">
                <a:solidFill>
                  <a:srgbClr val="000000"/>
                </a:solidFill>
              </a:rPr>
              <a:t>Have deathrate30 (39), albumin, </a:t>
            </a:r>
            <a:r>
              <a:rPr lang="en-US" dirty="0" err="1" smtClean="0">
                <a:solidFill>
                  <a:srgbClr val="000000"/>
                </a:solidFill>
              </a:rPr>
              <a:t>bmi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asa</a:t>
            </a:r>
            <a:r>
              <a:rPr lang="en-US" dirty="0" smtClean="0">
                <a:solidFill>
                  <a:srgbClr val="000000"/>
                </a:solidFill>
              </a:rPr>
              <a:t>, procedure in model as adjustments</a:t>
            </a:r>
          </a:p>
          <a:p>
            <a:pPr marL="857250" lvl="1" indent="-457200"/>
            <a:r>
              <a:rPr lang="en-US" dirty="0" smtClean="0">
                <a:solidFill>
                  <a:srgbClr val="000000"/>
                </a:solidFill>
              </a:rPr>
              <a:t>Compare Expected DR to Observed DR for each hospital</a:t>
            </a:r>
          </a:p>
        </p:txBody>
      </p:sp>
    </p:spTree>
    <p:extLst>
      <p:ext uri="{BB962C8B-B14F-4D97-AF65-F5344CB8AC3E}">
        <p14:creationId xmlns:p14="http://schemas.microsoft.com/office/powerpoint/2010/main" val="58866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950</TotalTime>
  <Words>442</Words>
  <Application>Microsoft Macintosh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Interim Report Project 2</vt:lpstr>
      <vt:lpstr>Data Summary</vt:lpstr>
      <vt:lpstr>Data Issues</vt:lpstr>
      <vt:lpstr>Data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Hospital Interim Report</dc:title>
  <dc:creator>DeLayna Goulding</dc:creator>
  <cp:lastModifiedBy>DeLayna Goulding</cp:lastModifiedBy>
  <cp:revision>19</cp:revision>
  <cp:lastPrinted>2017-10-18T16:48:06Z</cp:lastPrinted>
  <dcterms:created xsi:type="dcterms:W3CDTF">2017-10-18T00:57:41Z</dcterms:created>
  <dcterms:modified xsi:type="dcterms:W3CDTF">2017-10-18T16:48:21Z</dcterms:modified>
</cp:coreProperties>
</file>