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rgbClr val="D2533C"/>
                </a:solidFill>
              </a:rPr>
              <a:t>Albumin</a:t>
            </a:r>
            <a:r>
              <a:rPr lang="en-US" dirty="0" smtClean="0"/>
              <a:t> Missing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Ndeath/Nmiss</c:v>
                </c:pt>
                <c:pt idx="1">
                  <c:v>Ndeath/Miss</c:v>
                </c:pt>
                <c:pt idx="2">
                  <c:v>Death/Nmiss</c:v>
                </c:pt>
                <c:pt idx="3">
                  <c:v>Death/Miss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49.01</c:v>
                </c:pt>
                <c:pt idx="1">
                  <c:v>47.72</c:v>
                </c:pt>
                <c:pt idx="2">
                  <c:v>1.63</c:v>
                </c:pt>
                <c:pt idx="3">
                  <c:v>1.65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7817165871288"/>
          <c:y val="0.185045128057071"/>
          <c:w val="0.39036190152347"/>
          <c:h val="0.78065799867604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rgbClr val="D2533C"/>
                </a:solidFill>
              </a:rPr>
              <a:t>BMI</a:t>
            </a:r>
            <a:r>
              <a:rPr lang="en-US" dirty="0" smtClean="0"/>
              <a:t> Missing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Missing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Nmiss</c:v>
                </c:pt>
                <c:pt idx="1">
                  <c:v>Miss/H30</c:v>
                </c:pt>
                <c:pt idx="2">
                  <c:v>Miss/Other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95.21</c:v>
                </c:pt>
                <c:pt idx="1">
                  <c:v>2.56</c:v>
                </c:pt>
                <c:pt idx="2">
                  <c:v>2.23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53D2-2CF2-A740-B744-A256CC1787C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DC712-1153-F249-8CCA-F63477A1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4, 12, 13, 21, 24, 26, 28, 35, 37, 39, and 41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DC712-1153-F249-8CCA-F63477A11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4, 12, 13, 21, 24, 26, 28, 35, 37, 39, and 41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DC712-1153-F249-8CCA-F63477A11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8091" y="460116"/>
            <a:ext cx="6746710" cy="28343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6 Month Quality Monitoring for VA Hospitals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5515" y="3603897"/>
            <a:ext cx="3613788" cy="165867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DeLayna Goulding</a:t>
            </a:r>
          </a:p>
          <a:p>
            <a:pPr algn="ctr"/>
            <a:r>
              <a:rPr lang="en-US" dirty="0" smtClean="0"/>
              <a:t>Project 2</a:t>
            </a:r>
          </a:p>
          <a:p>
            <a:pPr algn="ctr"/>
            <a:r>
              <a:rPr lang="en-US" dirty="0" smtClean="0"/>
              <a:t>Group 1</a:t>
            </a:r>
          </a:p>
          <a:p>
            <a:pPr algn="ctr"/>
            <a:r>
              <a:rPr lang="en-US" dirty="0" smtClean="0"/>
              <a:t>Dataset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2533C"/>
                </a:solidFill>
              </a:rPr>
              <a:t>Background</a:t>
            </a:r>
            <a:endParaRPr lang="en-US" b="1" dirty="0">
              <a:solidFill>
                <a:srgbClr val="D253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568088" cy="4989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Primary Question:</a:t>
            </a:r>
          </a:p>
          <a:p>
            <a:pPr lvl="1"/>
            <a:r>
              <a:rPr lang="en-US" dirty="0" smtClean="0"/>
              <a:t>Which hospitals’ 30 day observed death rates are higher or lower than expected death rates?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D2533C"/>
                </a:solidFill>
              </a:rPr>
              <a:t>Statistical Hypothesis: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 comparison rate ratio between observed and expected is less than 1.2 for all hospitals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The comparison rate ratio between observed and expected death rate is greater than 1.2 at one hospital or more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288" y="1673352"/>
            <a:ext cx="3810384" cy="4989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Period 39: 44 Hospitals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Observed death rate </a:t>
            </a:r>
          </a:p>
          <a:p>
            <a:pPr lvl="1"/>
            <a:r>
              <a:rPr lang="en-US" dirty="0" smtClean="0"/>
              <a:t>#deaths/total procedures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Expected death rate</a:t>
            </a:r>
          </a:p>
          <a:p>
            <a:pPr lvl="1"/>
            <a:r>
              <a:rPr lang="en-US" dirty="0" smtClean="0"/>
              <a:t>Hospital Adjusted</a:t>
            </a:r>
          </a:p>
          <a:p>
            <a:pPr lvl="2"/>
            <a:r>
              <a:rPr lang="en-US" dirty="0" smtClean="0"/>
              <a:t> BMI</a:t>
            </a:r>
          </a:p>
          <a:p>
            <a:pPr lvl="3"/>
            <a:r>
              <a:rPr lang="en-US" i="1" dirty="0" smtClean="0"/>
              <a:t>Recalculated</a:t>
            </a:r>
          </a:p>
          <a:p>
            <a:pPr lvl="2"/>
            <a:r>
              <a:rPr lang="en-US" dirty="0" smtClean="0"/>
              <a:t>Procedure Type (0,1),</a:t>
            </a:r>
          </a:p>
          <a:p>
            <a:pPr lvl="2"/>
            <a:r>
              <a:rPr lang="en-US" dirty="0" smtClean="0"/>
              <a:t> ASA</a:t>
            </a:r>
          </a:p>
          <a:p>
            <a:pPr lvl="3"/>
            <a:r>
              <a:rPr lang="en-US" i="1" dirty="0" smtClean="0"/>
              <a:t>Good Health (1,2,3) Bad health (4,5)</a:t>
            </a:r>
          </a:p>
          <a:p>
            <a:pPr lvl="2"/>
            <a:r>
              <a:rPr lang="en-US" dirty="0" smtClean="0"/>
              <a:t>Albumin</a:t>
            </a:r>
          </a:p>
          <a:p>
            <a:pPr lvl="3"/>
            <a:r>
              <a:rPr lang="en-US" i="1" dirty="0" smtClean="0"/>
              <a:t>Removed due to 50% missing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5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67656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 Management</a:t>
            </a:r>
          </a:p>
          <a:p>
            <a:pPr lvl="1"/>
            <a:r>
              <a:rPr lang="en-US" dirty="0" smtClean="0"/>
              <a:t>BMI</a:t>
            </a:r>
          </a:p>
          <a:p>
            <a:pPr lvl="1"/>
            <a:r>
              <a:rPr lang="en-US" dirty="0" smtClean="0"/>
              <a:t>Missing data</a:t>
            </a:r>
          </a:p>
          <a:p>
            <a:r>
              <a:rPr lang="en-US" dirty="0" smtClean="0">
                <a:solidFill>
                  <a:srgbClr val="D2533C"/>
                </a:solidFill>
              </a:rPr>
              <a:t>Descriptive Statistics</a:t>
            </a:r>
          </a:p>
          <a:p>
            <a:pPr lvl="1"/>
            <a:r>
              <a:rPr lang="en-US" dirty="0" smtClean="0"/>
              <a:t>Median, 25</a:t>
            </a:r>
            <a:r>
              <a:rPr lang="en-US" baseline="30000" dirty="0" smtClean="0"/>
              <a:t>th</a:t>
            </a:r>
            <a:r>
              <a:rPr lang="en-US" dirty="0" smtClean="0"/>
              <a:t>, 75</a:t>
            </a:r>
            <a:r>
              <a:rPr lang="en-US" baseline="30000" dirty="0" smtClean="0"/>
              <a:t>th</a:t>
            </a:r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Missing Data Analysis</a:t>
            </a:r>
          </a:p>
          <a:p>
            <a:pPr lvl="1"/>
            <a:r>
              <a:rPr lang="en-US" dirty="0" smtClean="0"/>
              <a:t>Percentage missing </a:t>
            </a:r>
          </a:p>
          <a:p>
            <a:pPr lvl="2"/>
            <a:r>
              <a:rPr lang="en-US" dirty="0" smtClean="0"/>
              <a:t>1.) Overall </a:t>
            </a:r>
          </a:p>
          <a:p>
            <a:pPr lvl="2"/>
            <a:r>
              <a:rPr lang="en-US" dirty="0" smtClean="0"/>
              <a:t>2.) Each hospital</a:t>
            </a:r>
          </a:p>
          <a:p>
            <a:pPr lvl="1"/>
            <a:r>
              <a:rPr lang="en-US" dirty="0" smtClean="0"/>
              <a:t>Descriptive statistics and plots to compare those with and without missing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0962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Expected Death Rate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Adjusted for </a:t>
            </a:r>
            <a:r>
              <a:rPr lang="en-US" dirty="0" err="1" smtClean="0"/>
              <a:t>bmi</a:t>
            </a:r>
            <a:r>
              <a:rPr lang="en-US" dirty="0" smtClean="0"/>
              <a:t>, </a:t>
            </a:r>
            <a:r>
              <a:rPr lang="en-US" dirty="0" err="1" smtClean="0"/>
              <a:t>asa</a:t>
            </a:r>
            <a:r>
              <a:rPr lang="en-US" dirty="0" smtClean="0"/>
              <a:t> re-categorized, and procedure type</a:t>
            </a:r>
          </a:p>
          <a:p>
            <a:pPr lvl="1"/>
            <a:r>
              <a:rPr lang="en-US" dirty="0" smtClean="0"/>
              <a:t>Model comparison with and without albumin</a:t>
            </a:r>
          </a:p>
          <a:p>
            <a:pPr lvl="1"/>
            <a:r>
              <a:rPr lang="en-US" dirty="0" smtClean="0"/>
              <a:t>Predicted Probability of death per 100 procedures for each hospital </a:t>
            </a:r>
          </a:p>
          <a:p>
            <a:pPr lvl="1"/>
            <a:r>
              <a:rPr lang="en-US" dirty="0" smtClean="0"/>
              <a:t>Comparison rate ratio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 smtClean="0"/>
              <a:t>: Observed/Expected &lt; 1.20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62" y="1576052"/>
            <a:ext cx="3698326" cy="4867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D2533C"/>
                </a:solidFill>
              </a:rPr>
              <a:t>Pd. 39</a:t>
            </a:r>
            <a:endParaRPr lang="en-US" b="1" dirty="0">
              <a:solidFill>
                <a:srgbClr val="D2533C"/>
              </a:solidFill>
            </a:endParaRPr>
          </a:p>
          <a:p>
            <a:r>
              <a:rPr lang="en-US" sz="2000" dirty="0"/>
              <a:t>4424 </a:t>
            </a:r>
            <a:r>
              <a:rPr lang="en-US" sz="2000" dirty="0" smtClean="0"/>
              <a:t>Procedures</a:t>
            </a:r>
          </a:p>
          <a:p>
            <a:r>
              <a:rPr lang="en-US" sz="2000" dirty="0" smtClean="0"/>
              <a:t>CABG (81.16%)</a:t>
            </a:r>
          </a:p>
          <a:p>
            <a:r>
              <a:rPr lang="en-US" sz="2000" dirty="0" smtClean="0"/>
              <a:t>Level 4 (</a:t>
            </a:r>
            <a:r>
              <a:rPr lang="en-US" sz="2000" dirty="0"/>
              <a:t>75.12</a:t>
            </a:r>
            <a:r>
              <a:rPr lang="en-US" sz="2000" dirty="0" smtClean="0"/>
              <a:t>%) </a:t>
            </a:r>
          </a:p>
          <a:p>
            <a:r>
              <a:rPr lang="en-US" sz="2000" dirty="0"/>
              <a:t>BMI </a:t>
            </a:r>
            <a:r>
              <a:rPr lang="en-US" sz="2000" dirty="0" smtClean="0"/>
              <a:t>28.64 </a:t>
            </a:r>
            <a:r>
              <a:rPr lang="en-US" sz="2000" dirty="0"/>
              <a:t>(25</a:t>
            </a:r>
            <a:r>
              <a:rPr lang="en-US" sz="2000" baseline="30000" dirty="0"/>
              <a:t>th</a:t>
            </a:r>
            <a:r>
              <a:rPr lang="en-US" sz="2000" dirty="0"/>
              <a:t>[26.17], 75</a:t>
            </a:r>
            <a:r>
              <a:rPr lang="en-US" sz="2000" baseline="30000" dirty="0"/>
              <a:t>th</a:t>
            </a:r>
            <a:r>
              <a:rPr lang="en-US" sz="2000" dirty="0"/>
              <a:t> [31.17]</a:t>
            </a:r>
            <a:r>
              <a:rPr lang="en-US" sz="2000" dirty="0" smtClean="0"/>
              <a:t>)</a:t>
            </a:r>
            <a:endParaRPr lang="en-US" sz="2000" b="1" dirty="0" smtClean="0">
              <a:solidFill>
                <a:srgbClr val="D2533C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D2533C"/>
                </a:solidFill>
              </a:rPr>
              <a:t>Albumin</a:t>
            </a:r>
          </a:p>
          <a:p>
            <a:r>
              <a:rPr lang="en-US" sz="2000" dirty="0" smtClean="0"/>
              <a:t>Albumin not significantly </a:t>
            </a:r>
            <a:r>
              <a:rPr lang="en-US" sz="2000" dirty="0"/>
              <a:t>related to </a:t>
            </a:r>
            <a:r>
              <a:rPr lang="en-US" sz="2000" dirty="0" smtClean="0"/>
              <a:t>death (</a:t>
            </a:r>
            <a:r>
              <a:rPr lang="en-US" sz="2000" dirty="0"/>
              <a:t>p=0.6656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Moderate correlation with ASA (r= -4.0; p= &lt;.0001)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752324"/>
              </p:ext>
            </p:extLst>
          </p:nvPr>
        </p:nvGraphicFramePr>
        <p:xfrm>
          <a:off x="4155526" y="3621130"/>
          <a:ext cx="4531274" cy="29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211822577"/>
              </p:ext>
            </p:extLst>
          </p:nvPr>
        </p:nvGraphicFramePr>
        <p:xfrm>
          <a:off x="3835935" y="913913"/>
          <a:ext cx="5154142" cy="2707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78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17004"/>
            <a:ext cx="8633189" cy="1136956"/>
          </a:xfrm>
        </p:spPr>
        <p:txBody>
          <a:bodyPr>
            <a:normAutofit/>
          </a:bodyPr>
          <a:lstStyle/>
          <a:p>
            <a:r>
              <a:rPr lang="en-US" b="1" dirty="0" smtClean="0"/>
              <a:t>Higher Observed than Expected 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83698"/>
              </p:ext>
            </p:extLst>
          </p:nvPr>
        </p:nvGraphicFramePr>
        <p:xfrm>
          <a:off x="312929" y="2298204"/>
          <a:ext cx="8541150" cy="254661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354422"/>
                <a:gridCol w="1796682"/>
                <a:gridCol w="1796682"/>
                <a:gridCol w="1796682"/>
                <a:gridCol w="1796682"/>
              </a:tblGrid>
              <a:tr h="827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Hospital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Procedures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Expected Mortality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Rate per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</a:rPr>
                        <a:t> 100 procedures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Observed Mortality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Rate per 100 procedures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Comparison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Rate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</a:tr>
              <a:tr h="28653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+mj-lt"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  <a:latin typeface="+mj-lt"/>
                        </a:rPr>
                        <a:t>3.01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  <a:latin typeface="+mj-lt"/>
                        </a:rPr>
                        <a:t>14.14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4.70</a:t>
                      </a:r>
                      <a:endParaRPr lang="hr-HR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</a:tr>
              <a:tr h="2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 dirty="0">
                          <a:effectLst/>
                          <a:latin typeface="+mj-lt"/>
                        </a:rPr>
                        <a:t>93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  <a:latin typeface="+mj-lt"/>
                        </a:rPr>
                        <a:t>3.12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  <a:latin typeface="+mj-lt"/>
                        </a:rPr>
                        <a:t>13.98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4.48</a:t>
                      </a:r>
                      <a:endParaRPr lang="hr-HR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</a:tr>
              <a:tr h="2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j-lt"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117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  <a:latin typeface="+mj-lt"/>
                        </a:rPr>
                        <a:t>3.11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  <a:latin typeface="+mj-lt"/>
                        </a:rPr>
                        <a:t>8.55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2.75</a:t>
                      </a:r>
                      <a:endParaRPr lang="hr-HR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</a:tr>
              <a:tr h="2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 dirty="0">
                          <a:effectLst/>
                          <a:latin typeface="+mj-lt"/>
                        </a:rPr>
                        <a:t>105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  <a:latin typeface="+mj-lt"/>
                        </a:rPr>
                        <a:t>2.95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  <a:latin typeface="+mj-lt"/>
                        </a:rPr>
                        <a:t>6.67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2.26</a:t>
                      </a:r>
                      <a:endParaRPr lang="hr-HR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</a:tr>
              <a:tr h="2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 dirty="0">
                          <a:effectLst/>
                          <a:latin typeface="+mj-lt"/>
                        </a:rPr>
                        <a:t>104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  <a:latin typeface="+mj-lt"/>
                        </a:rPr>
                        <a:t>3.07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  <a:latin typeface="+mj-lt"/>
                        </a:rPr>
                        <a:t>6.73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2.19</a:t>
                      </a:r>
                      <a:endParaRPr lang="hr-HR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/>
                </a:tc>
              </a:tr>
              <a:tr h="2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97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2.97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/>
                        </a:rPr>
                        <a:t>6.19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  <a:cs typeface="Calibri"/>
                        </a:rPr>
                        <a:t>2.08</a:t>
                      </a:r>
                      <a:endParaRPr lang="hr-HR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  <a:cs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-1" y="1307604"/>
            <a:ext cx="488101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Comparison RR &gt; 2.0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" y="4844820"/>
            <a:ext cx="6681977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Comparison RR &gt;1.20 &amp; &lt;2.0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9682" y="5663285"/>
            <a:ext cx="616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Hospitals 3</a:t>
            </a:r>
            <a:r>
              <a:rPr lang="en-US" dirty="0"/>
              <a:t>, 4, 12, 13, 21, 24, 26, 28, 35, 37, 39, and 41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3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54327224"/>
              </p:ext>
            </p:extLst>
          </p:nvPr>
        </p:nvGraphicFramePr>
        <p:xfrm>
          <a:off x="386558" y="2332154"/>
          <a:ext cx="8522743" cy="2256626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351503"/>
                <a:gridCol w="1792810"/>
                <a:gridCol w="1792810"/>
                <a:gridCol w="1792810"/>
                <a:gridCol w="1792810"/>
              </a:tblGrid>
              <a:tr h="731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Hospital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Procedures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Expected Mortality </a:t>
                      </a:r>
                      <a:r>
                        <a:rPr lang="en-US" sz="1200" u="none" strike="noStrike" dirty="0" smtClean="0">
                          <a:effectLst/>
                        </a:rPr>
                        <a:t>Rate per 100 procedures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Observed Mortality </a:t>
                      </a:r>
                      <a:r>
                        <a:rPr lang="en-US" sz="1200" u="none" strike="noStrike" dirty="0" smtClean="0">
                          <a:effectLst/>
                        </a:rPr>
                        <a:t>Rate </a:t>
                      </a:r>
                    </a:p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Per 100 procedures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Comparison Rate </a:t>
                      </a:r>
                      <a:r>
                        <a:rPr lang="en-US" sz="1200" u="none" strike="noStrike" dirty="0">
                          <a:effectLst/>
                        </a:rPr>
                        <a:t>Ratio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5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 dirty="0">
                          <a:effectLst/>
                        </a:rPr>
                        <a:t>105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>
                          <a:effectLst/>
                        </a:rPr>
                        <a:t>3.05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nb-NO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5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113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>
                          <a:effectLst/>
                        </a:rPr>
                        <a:t>3.01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nb-NO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5426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 dirty="0">
                          <a:effectLst/>
                        </a:rPr>
                        <a:t>93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 dirty="0">
                          <a:effectLst/>
                        </a:rPr>
                        <a:t>2.94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1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nb-NO" sz="12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5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113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u="none" strike="noStrike">
                          <a:effectLst/>
                        </a:rPr>
                        <a:t>3.02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nb-NO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5426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42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107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u="none" strike="noStrike">
                          <a:effectLst/>
                        </a:rPr>
                        <a:t>3.02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nb-NO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5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u="none" strike="noStrike">
                          <a:effectLst/>
                        </a:rPr>
                        <a:t>2.95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nb-NO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-1" y="1360839"/>
            <a:ext cx="488101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Comparison RR = 0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317004"/>
            <a:ext cx="8172996" cy="119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Lower Observed than Expected 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398" y="4588779"/>
            <a:ext cx="511218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Comparison RR &lt;1.20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9682" y="5579379"/>
            <a:ext cx="583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Hospitals 1, 2, 5, 6, 8, 10, 11, 14, 15, 16, 20, 22, 25, 27, 29, 36, 38, 40, 43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4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07" y="533400"/>
            <a:ext cx="8429093" cy="990600"/>
          </a:xfrm>
        </p:spPr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29600" cy="5333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Period 39 did within expected ratio (1.08 &lt; 1.20)</a:t>
            </a:r>
          </a:p>
          <a:p>
            <a:pPr lvl="1"/>
            <a:r>
              <a:rPr lang="en-US" dirty="0" smtClean="0"/>
              <a:t>Observed DR (3.28 per 100) compared to Expected DR (3.03 per 100) </a:t>
            </a:r>
          </a:p>
          <a:p>
            <a:pPr lvl="1"/>
            <a:r>
              <a:rPr lang="en-US" dirty="0" smtClean="0"/>
              <a:t>18 hospitals with &gt;1.20 comparison ratio</a:t>
            </a:r>
          </a:p>
          <a:p>
            <a:pPr lvl="2"/>
            <a:r>
              <a:rPr lang="en-US" dirty="0" smtClean="0"/>
              <a:t>1.20 cutoff may be a limitation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Sites to monitor</a:t>
            </a:r>
          </a:p>
          <a:p>
            <a:pPr lvl="1"/>
            <a:r>
              <a:rPr lang="en-US" dirty="0" smtClean="0"/>
              <a:t>Highest Comparison RR: hospitals 34, 17, 7, 31, 30, 23</a:t>
            </a:r>
          </a:p>
          <a:p>
            <a:pPr lvl="2"/>
            <a:r>
              <a:rPr lang="en-US" dirty="0" smtClean="0"/>
              <a:t>30 has high DR, but the adjusted expected DR is missing the 39 six month period due to BMI missing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Sites to acknowledge</a:t>
            </a:r>
          </a:p>
          <a:p>
            <a:pPr lvl="1"/>
            <a:r>
              <a:rPr lang="en-US" dirty="0" smtClean="0"/>
              <a:t>Lowest Comparison RR: hospitals 9, 19, 32, 33, 42, 44</a:t>
            </a:r>
          </a:p>
          <a:p>
            <a:pPr lvl="1"/>
            <a:r>
              <a:rPr lang="en-US" dirty="0"/>
              <a:t>100% </a:t>
            </a:r>
            <a:r>
              <a:rPr lang="en-US" dirty="0" smtClean="0"/>
              <a:t>entered (excluding albumin): Hospital 19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Data Quality</a:t>
            </a:r>
          </a:p>
          <a:p>
            <a:pPr lvl="1"/>
            <a:r>
              <a:rPr lang="en-US" dirty="0" smtClean="0"/>
              <a:t>Albumin Covariate: Not significantly associated with DR, moderate correlation with ASA</a:t>
            </a:r>
          </a:p>
          <a:p>
            <a:pPr lvl="1"/>
            <a:r>
              <a:rPr lang="en-US" dirty="0" smtClean="0"/>
              <a:t>Ensure hospitals 1-16 using same measurements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997</TotalTime>
  <Words>638</Words>
  <Application>Microsoft Macintosh PowerPoint</Application>
  <PresentationFormat>On-screen Show (4:3)</PresentationFormat>
  <Paragraphs>152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6 Month Quality Monitoring for VA Hospitals </vt:lpstr>
      <vt:lpstr>Background</vt:lpstr>
      <vt:lpstr>Data Analysis </vt:lpstr>
      <vt:lpstr>Results</vt:lpstr>
      <vt:lpstr>Higher Observed than Expected </vt:lpstr>
      <vt:lpstr>PowerPoint Presentation</vt:lpstr>
      <vt:lpstr>Implications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Monitoring for VA Hospitals  Period 39</dc:title>
  <dc:creator>DeLayna Goulding</dc:creator>
  <cp:lastModifiedBy>DeLayna Goulding</cp:lastModifiedBy>
  <cp:revision>22</cp:revision>
  <dcterms:created xsi:type="dcterms:W3CDTF">2017-11-01T01:37:35Z</dcterms:created>
  <dcterms:modified xsi:type="dcterms:W3CDTF">2017-11-01T18:14:46Z</dcterms:modified>
</cp:coreProperties>
</file>