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F263D43-443D-D544-8E69-995D19622ED0}" type="datetimeFigureOut">
              <a:rPr lang="en-US" smtClean="0"/>
              <a:t>11/26/17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491E909-6DAC-C147-971E-598C9E92CE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Decline in Healthy, Aging Elders compared to MCI cases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DeLayna Goulding</a:t>
            </a:r>
          </a:p>
          <a:p>
            <a:r>
              <a:rPr lang="en-US" dirty="0" smtClean="0"/>
              <a:t>Group 1</a:t>
            </a:r>
          </a:p>
          <a:p>
            <a:r>
              <a:rPr lang="en-US" dirty="0" smtClean="0"/>
              <a:t>Project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7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Questions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46" y="2595562"/>
            <a:ext cx="8041054" cy="36707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Primary question:</a:t>
            </a:r>
          </a:p>
          <a:p>
            <a:pPr lvl="1"/>
            <a:r>
              <a:rPr lang="en-US" dirty="0" smtClean="0"/>
              <a:t>What is the rate of memory decline for healthy, aging adults? For adults with an MCI diagnosis?</a:t>
            </a:r>
          </a:p>
          <a:p>
            <a:pPr lvl="1"/>
            <a:r>
              <a:rPr lang="en-US" dirty="0" smtClean="0"/>
              <a:t>Does the rate of memory decline accelerate four years prior to the MCI diagnosis?</a:t>
            </a:r>
          </a:p>
          <a:p>
            <a:r>
              <a:rPr lang="en-US" dirty="0" smtClean="0"/>
              <a:t>Ha: The </a:t>
            </a:r>
            <a:r>
              <a:rPr lang="en-US" dirty="0"/>
              <a:t>animal category fluency scores will decline significantly different for </a:t>
            </a:r>
            <a:r>
              <a:rPr lang="en-US" dirty="0" smtClean="0"/>
              <a:t>MCI cases </a:t>
            </a:r>
            <a:r>
              <a:rPr lang="en-US" dirty="0"/>
              <a:t>compared to those with the normal aging process. </a:t>
            </a:r>
          </a:p>
          <a:p>
            <a:r>
              <a:rPr lang="en-US" dirty="0" smtClean="0"/>
              <a:t>Ha: </a:t>
            </a:r>
            <a:r>
              <a:rPr lang="en-US" dirty="0"/>
              <a:t>Four years prior to the MCI diagnosis the rate of decline splines and significantly changes for </a:t>
            </a:r>
            <a:r>
              <a:rPr lang="en-US" dirty="0" smtClean="0"/>
              <a:t>the MCI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Explanatory Variables</a:t>
            </a:r>
          </a:p>
          <a:p>
            <a:pPr lvl="1"/>
            <a:r>
              <a:rPr lang="en-US" dirty="0" smtClean="0"/>
              <a:t>MCI cases and controls (</a:t>
            </a:r>
            <a:r>
              <a:rPr lang="en-US" dirty="0" err="1" smtClean="0"/>
              <a:t>demind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Age (centered on 67)</a:t>
            </a:r>
          </a:p>
          <a:p>
            <a:r>
              <a:rPr lang="en-US" smtClean="0"/>
              <a:t>Outcomes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8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85" y="2325077"/>
            <a:ext cx="8275515" cy="439615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Management</a:t>
            </a:r>
          </a:p>
          <a:p>
            <a:pPr marL="800100" lvl="1" indent="-457200"/>
            <a:r>
              <a:rPr lang="en-US" dirty="0" smtClean="0"/>
              <a:t>Created visit count and animal fluency totals</a:t>
            </a:r>
          </a:p>
          <a:p>
            <a:pPr marL="800100" lvl="1" indent="-457200"/>
            <a:r>
              <a:rPr lang="en-US" dirty="0" err="1" smtClean="0"/>
              <a:t>Univariate</a:t>
            </a:r>
            <a:r>
              <a:rPr lang="en-US" dirty="0" smtClean="0"/>
              <a:t> statistics for outliers/extreme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Descriptive Statistics for MCI group</a:t>
            </a:r>
          </a:p>
          <a:p>
            <a:pPr marL="800100" lvl="1" indent="-457200"/>
            <a:r>
              <a:rPr lang="en-US" dirty="0" smtClean="0"/>
              <a:t>Chi-Squared/ Independent t-tests</a:t>
            </a:r>
          </a:p>
          <a:p>
            <a:pPr marL="800100" lvl="1" indent="-457200"/>
            <a:r>
              <a:rPr lang="en-US" dirty="0" smtClean="0"/>
              <a:t>Spaghetti plot of individual animal scores across aging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Mixed Linear Regression</a:t>
            </a:r>
          </a:p>
          <a:p>
            <a:pPr marL="800100" lvl="1" indent="-457200"/>
            <a:r>
              <a:rPr lang="en-US" dirty="0" smtClean="0"/>
              <a:t>Type III F- tests for Fixed Effects</a:t>
            </a:r>
          </a:p>
          <a:p>
            <a:pPr marL="800100" lvl="1" indent="-457200"/>
            <a:r>
              <a:rPr lang="en-US" dirty="0" smtClean="0"/>
              <a:t>Unstructured, REML, Same model/Nested </a:t>
            </a:r>
          </a:p>
          <a:p>
            <a:pPr marL="1149350" lvl="2" indent="-457200"/>
            <a:r>
              <a:rPr lang="en-US" dirty="0" smtClean="0"/>
              <a:t>Likelihood ratio tests to compare random intercept or slope (age)</a:t>
            </a:r>
          </a:p>
          <a:p>
            <a:pPr marL="800100" lvl="1" indent="-457200"/>
            <a:endParaRPr lang="en-US" dirty="0" smtClean="0"/>
          </a:p>
          <a:p>
            <a:pPr marL="800100" lvl="1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53757"/>
              </p:ext>
            </p:extLst>
          </p:nvPr>
        </p:nvGraphicFramePr>
        <p:xfrm>
          <a:off x="605692" y="2227377"/>
          <a:ext cx="7854464" cy="3966314"/>
        </p:xfrm>
        <a:graphic>
          <a:graphicData uri="http://schemas.openxmlformats.org/drawingml/2006/table">
            <a:tbl>
              <a:tblPr/>
              <a:tblGrid>
                <a:gridCol w="1628364"/>
                <a:gridCol w="1245220"/>
                <a:gridCol w="1245220"/>
                <a:gridCol w="1245220"/>
                <a:gridCol w="1245220"/>
                <a:gridCol w="1245220"/>
              </a:tblGrid>
              <a:tr h="28018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MCI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MCI/Dementia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n=119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n=68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0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 &gt; |t|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 Visits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6.76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0.4071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 Followed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0.0095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 Onset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90.54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4.87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1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First Visit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76.85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8.82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84.47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 </a:t>
                      </a:r>
                      <a:endParaRPr lang="hr-HR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&lt;0.0001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49.66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48.74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0.6057 </a:t>
                      </a:r>
                      <a:r>
                        <a:rPr lang="mr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Gender- Male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49.58%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33.82%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0.0367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11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Ten Years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n=88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mr-IN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n=68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k-SK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82.38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89.02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&lt;0.0001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0.8397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0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Gender- Male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48.86%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33.82%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0.0594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7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46759"/>
              </p:ext>
            </p:extLst>
          </p:nvPr>
        </p:nvGraphicFramePr>
        <p:xfrm>
          <a:off x="527538" y="2481385"/>
          <a:ext cx="7522309" cy="3184768"/>
        </p:xfrm>
        <a:graphic>
          <a:graphicData uri="http://schemas.openxmlformats.org/drawingml/2006/table">
            <a:tbl>
              <a:tblPr/>
              <a:tblGrid>
                <a:gridCol w="1837642"/>
                <a:gridCol w="1099151"/>
                <a:gridCol w="1116324"/>
                <a:gridCol w="1185021"/>
                <a:gridCol w="1167847"/>
                <a:gridCol w="1116324"/>
              </a:tblGrid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Parameter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Estimate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Lower CI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Upper CI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/>
                        </a:rPr>
                        <a:t>P-value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Intercept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19.12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16.31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21.92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Demind (Yes)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-4.23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1.90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0.4552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Age (67)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Demind*Age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0.7201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Change Point (4 yrs)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&lt;.0001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8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Gender (Female)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-0.55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-1.67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0.3325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2595562"/>
            <a:ext cx="8284307" cy="3670767"/>
          </a:xfrm>
        </p:spPr>
        <p:txBody>
          <a:bodyPr>
            <a:normAutofit/>
          </a:bodyPr>
          <a:lstStyle/>
          <a:p>
            <a:r>
              <a:rPr lang="en-US" dirty="0" smtClean="0"/>
              <a:t>Four years prior to MCI diagnosis there is a significant acceleration in the animal memory score rates.</a:t>
            </a:r>
          </a:p>
          <a:p>
            <a:pPr lvl="1"/>
            <a:r>
              <a:rPr lang="en-US" dirty="0" smtClean="0"/>
              <a:t>Those with a future </a:t>
            </a:r>
            <a:r>
              <a:rPr lang="en-US" dirty="0"/>
              <a:t>d</a:t>
            </a:r>
            <a:r>
              <a:rPr lang="en-US" dirty="0" smtClean="0"/>
              <a:t>iagnosis begin to </a:t>
            </a:r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1864 missing animal outcomes</a:t>
            </a:r>
          </a:p>
          <a:p>
            <a:pPr lvl="1"/>
            <a:r>
              <a:rPr lang="en-US" dirty="0" smtClean="0"/>
              <a:t>Controls had less total visits/dropped out more</a:t>
            </a:r>
          </a:p>
          <a:p>
            <a:pPr lvl="2"/>
            <a:r>
              <a:rPr lang="en-US" dirty="0" smtClean="0"/>
              <a:t>39 before 10 visits; Controls younger at entry (84 vs. 93)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95388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1323</TotalTime>
  <Words>438</Words>
  <Application>Microsoft Macintosh PowerPoint</Application>
  <PresentationFormat>On-screen Show (4:3)</PresentationFormat>
  <Paragraphs>160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Perception</vt:lpstr>
      <vt:lpstr>Memory Decline in Healthy, Aging Elders compared to MCI cases</vt:lpstr>
      <vt:lpstr>Report Questions &amp; Hypotheses</vt:lpstr>
      <vt:lpstr>Data Summary</vt:lpstr>
      <vt:lpstr>Statistical Methods</vt:lpstr>
      <vt:lpstr>Results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Decline in Healthy, Aging Elders compared to MCI cases</dc:title>
  <dc:creator>DeLayna Goulding</dc:creator>
  <cp:lastModifiedBy>DeLayna Goulding</cp:lastModifiedBy>
  <cp:revision>14</cp:revision>
  <dcterms:created xsi:type="dcterms:W3CDTF">2017-11-26T18:21:09Z</dcterms:created>
  <dcterms:modified xsi:type="dcterms:W3CDTF">2017-11-27T16:31:09Z</dcterms:modified>
</cp:coreProperties>
</file>