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59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-86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63D43-443D-D544-8E69-995D19622ED0}" type="datetimeFigureOut">
              <a:rPr lang="en-US" smtClean="0"/>
              <a:t>11/26/17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1E909-6DAC-C147-971E-598C9E92CE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2F263D43-443D-D544-8E69-995D19622ED0}" type="datetimeFigureOut">
              <a:rPr lang="en-US" smtClean="0"/>
              <a:t>11/26/17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1E909-6DAC-C147-971E-598C9E92CE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63D43-443D-D544-8E69-995D19622ED0}" type="datetimeFigureOut">
              <a:rPr lang="en-US" smtClean="0"/>
              <a:t>11/26/17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2F263D43-443D-D544-8E69-995D19622ED0}" type="datetimeFigureOut">
              <a:rPr lang="en-US" smtClean="0"/>
              <a:t>11/26/17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2F263D43-443D-D544-8E69-995D19622ED0}" type="datetimeFigureOut">
              <a:rPr lang="en-US" smtClean="0"/>
              <a:t>11/26/17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63D43-443D-D544-8E69-995D19622ED0}" type="datetimeFigureOut">
              <a:rPr lang="en-US" smtClean="0"/>
              <a:t>11/26/17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1E909-6DAC-C147-971E-598C9E92CE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63D43-443D-D544-8E69-995D19622ED0}" type="datetimeFigureOut">
              <a:rPr lang="en-US" smtClean="0"/>
              <a:t>11/26/17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1E909-6DAC-C147-971E-598C9E92CE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63D43-443D-D544-8E69-995D19622ED0}" type="datetimeFigureOut">
              <a:rPr lang="en-US" smtClean="0"/>
              <a:t>11/26/17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1E909-6DAC-C147-971E-598C9E92CE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63D43-443D-D544-8E69-995D19622ED0}" type="datetimeFigureOut">
              <a:rPr lang="en-US" smtClean="0"/>
              <a:t>11/26/17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63D43-443D-D544-8E69-995D19622ED0}" type="datetimeFigureOut">
              <a:rPr lang="en-US" smtClean="0"/>
              <a:t>11/26/17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1E909-6DAC-C147-971E-598C9E92CE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2F263D43-443D-D544-8E69-995D19622ED0}" type="datetimeFigureOut">
              <a:rPr lang="en-US" smtClean="0"/>
              <a:t>11/26/17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1E909-6DAC-C147-971E-598C9E92CE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2F263D43-443D-D544-8E69-995D19622ED0}" type="datetimeFigureOut">
              <a:rPr lang="en-US" smtClean="0"/>
              <a:t>11/26/17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1E909-6DAC-C147-971E-598C9E92CEBD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63D43-443D-D544-8E69-995D19622ED0}" type="datetimeFigureOut">
              <a:rPr lang="en-US" smtClean="0"/>
              <a:t>11/26/17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1E909-6DAC-C147-971E-598C9E92CE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63D43-443D-D544-8E69-995D19622ED0}" type="datetimeFigureOut">
              <a:rPr lang="en-US" smtClean="0"/>
              <a:t>11/26/17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1E909-6DAC-C147-971E-598C9E92CE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2F263D43-443D-D544-8E69-995D19622ED0}" type="datetimeFigureOut">
              <a:rPr lang="en-US" smtClean="0"/>
              <a:t>11/26/17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1E909-6DAC-C147-971E-598C9E92CE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F263D43-443D-D544-8E69-995D19622ED0}" type="datetimeFigureOut">
              <a:rPr lang="en-US" smtClean="0"/>
              <a:t>11/26/17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491E909-6DAC-C147-971E-598C9E92CEB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Memory Decline in Healthy, Aging Elders compared to MCI cases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DeLayna Goulding</a:t>
            </a:r>
          </a:p>
          <a:p>
            <a:r>
              <a:rPr lang="en-US" dirty="0" smtClean="0"/>
              <a:t>Group 1</a:t>
            </a:r>
          </a:p>
          <a:p>
            <a:r>
              <a:rPr lang="en-US" dirty="0" smtClean="0"/>
              <a:t>Project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674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846" y="2595562"/>
            <a:ext cx="8041054" cy="367076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Primary question:</a:t>
            </a:r>
          </a:p>
          <a:p>
            <a:pPr lvl="1"/>
            <a:r>
              <a:rPr lang="en-US" dirty="0" smtClean="0"/>
              <a:t>What is the rate of memory decline for healthy, aging adults? For adults with an MCI diagnosis?</a:t>
            </a:r>
          </a:p>
          <a:p>
            <a:pPr lvl="1"/>
            <a:r>
              <a:rPr lang="en-US" dirty="0" smtClean="0"/>
              <a:t>Does the rate of memory decline accelerate four years prior to the MCI diagnosis?</a:t>
            </a:r>
          </a:p>
          <a:p>
            <a:r>
              <a:rPr lang="en-US" dirty="0" smtClean="0"/>
              <a:t>Ha: The </a:t>
            </a:r>
            <a:r>
              <a:rPr lang="en-US" dirty="0"/>
              <a:t>animal category fluency scores will decline significantly different for </a:t>
            </a:r>
            <a:r>
              <a:rPr lang="en-US" dirty="0" smtClean="0"/>
              <a:t>MCI cases </a:t>
            </a:r>
            <a:r>
              <a:rPr lang="en-US" dirty="0"/>
              <a:t>compared to those with the normal aging process. </a:t>
            </a:r>
          </a:p>
          <a:p>
            <a:r>
              <a:rPr lang="en-US" dirty="0" smtClean="0"/>
              <a:t>Ha: </a:t>
            </a:r>
            <a:r>
              <a:rPr lang="en-US" dirty="0"/>
              <a:t>Four years prior to the MCI diagnosis the rate of decline splines and significantly changes for </a:t>
            </a:r>
            <a:r>
              <a:rPr lang="en-US" dirty="0" smtClean="0"/>
              <a:t>the MCI cases.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494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Statistical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385" y="2325077"/>
            <a:ext cx="8275515" cy="4396154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Data Management</a:t>
            </a:r>
          </a:p>
          <a:p>
            <a:pPr marL="800100" lvl="1" indent="-457200"/>
            <a:r>
              <a:rPr lang="en-US" dirty="0" smtClean="0"/>
              <a:t>Created visit count and animal fluency totals</a:t>
            </a:r>
          </a:p>
          <a:p>
            <a:pPr marL="800100" lvl="1" indent="-457200"/>
            <a:r>
              <a:rPr lang="en-US" dirty="0" err="1" smtClean="0"/>
              <a:t>Univariate</a:t>
            </a:r>
            <a:r>
              <a:rPr lang="en-US" dirty="0" smtClean="0"/>
              <a:t> statistics for outliers/extreme values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Descriptive Statistics for MCI group</a:t>
            </a:r>
          </a:p>
          <a:p>
            <a:pPr marL="800100" lvl="1" indent="-457200"/>
            <a:r>
              <a:rPr lang="en-US" dirty="0" smtClean="0"/>
              <a:t>Chi-Squared/ Independent t-tests</a:t>
            </a:r>
          </a:p>
          <a:p>
            <a:pPr marL="800100" lvl="1" indent="-457200"/>
            <a:r>
              <a:rPr lang="en-US" dirty="0" smtClean="0"/>
              <a:t>Spaghetti plot of individual animal scores across aging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Mixed Linear Regression</a:t>
            </a:r>
          </a:p>
          <a:p>
            <a:pPr marL="800100" lvl="1" indent="-457200"/>
            <a:r>
              <a:rPr lang="en-US" dirty="0" smtClean="0"/>
              <a:t>Type III F- tests for Fixed Effects</a:t>
            </a:r>
          </a:p>
          <a:p>
            <a:pPr marL="800100" lvl="1" indent="-457200"/>
            <a:r>
              <a:rPr lang="en-US" dirty="0" smtClean="0"/>
              <a:t>Unstructured, REML, Same model/Nested </a:t>
            </a:r>
          </a:p>
          <a:p>
            <a:pPr marL="1149350" lvl="2" indent="-457200"/>
            <a:r>
              <a:rPr lang="en-US" dirty="0" smtClean="0"/>
              <a:t>Likelihood ratio tests to compare random intercept or slope (age)</a:t>
            </a:r>
          </a:p>
          <a:p>
            <a:pPr marL="800100" lvl="1" indent="-457200"/>
            <a:endParaRPr lang="en-US" dirty="0" smtClean="0"/>
          </a:p>
          <a:p>
            <a:pPr marL="800100" lvl="1" indent="-4572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434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8243106"/>
              </p:ext>
            </p:extLst>
          </p:nvPr>
        </p:nvGraphicFramePr>
        <p:xfrm>
          <a:off x="1339239" y="2440721"/>
          <a:ext cx="6554298" cy="3538050"/>
        </p:xfrm>
        <a:graphic>
          <a:graphicData uri="http://schemas.openxmlformats.org/drawingml/2006/table">
            <a:tbl>
              <a:tblPr/>
              <a:tblGrid>
                <a:gridCol w="1358818"/>
                <a:gridCol w="1039096"/>
                <a:gridCol w="1039096"/>
                <a:gridCol w="1039096"/>
                <a:gridCol w="1039096"/>
                <a:gridCol w="1039096"/>
              </a:tblGrid>
              <a:tr h="249935">
                <a:tc rowSpan="2">
                  <a:txBody>
                    <a:bodyPr/>
                    <a:lstStyle/>
                    <a:p>
                      <a:pPr algn="l" fontAlgn="ctr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No MCI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MCI/Dementia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993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mr-IN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n=119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mr-IN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n=68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993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Variable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Mean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STD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Mean2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STD3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hr-HR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Pr &gt; |t|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</a:tr>
              <a:tr h="2499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Average Visits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10.74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7.18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10.96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6.76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0.4071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499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Time Followed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16.42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8.27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19.36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5.54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0.0095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96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Age Onset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mr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N/A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mr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N/A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90.54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4.87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596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First Visit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99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Age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84.84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9.62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93.56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6.21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mr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&lt;0.0001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499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SES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49.66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10.86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48.74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13.07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mr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 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96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Gender- Male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59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mr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49.58%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mr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33.82%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0.0367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596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Ten Years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n=88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n=68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99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Age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82.38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7.86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89.02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5.9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mr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&lt;0.0001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499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SES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48.34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11.21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48.73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13.06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0.8397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99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Gender- Male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mr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48.86%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mr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33.82%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0.0594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4715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118" y="2390529"/>
            <a:ext cx="8262695" cy="2277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97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0308" y="2595562"/>
            <a:ext cx="8284307" cy="3670767"/>
          </a:xfrm>
        </p:spPr>
        <p:txBody>
          <a:bodyPr>
            <a:normAutofit/>
          </a:bodyPr>
          <a:lstStyle/>
          <a:p>
            <a:r>
              <a:rPr lang="en-US" dirty="0" smtClean="0"/>
              <a:t>Four years prior to MCI diagnosis there is a significant acceleration in the animal memory score rates.</a:t>
            </a:r>
          </a:p>
          <a:p>
            <a:pPr lvl="1"/>
            <a:r>
              <a:rPr lang="en-US" dirty="0" smtClean="0"/>
              <a:t>Those with a future </a:t>
            </a:r>
            <a:r>
              <a:rPr lang="en-US" dirty="0"/>
              <a:t>d</a:t>
            </a:r>
            <a:r>
              <a:rPr lang="en-US" dirty="0" smtClean="0"/>
              <a:t>iagnosis begin to </a:t>
            </a:r>
          </a:p>
          <a:p>
            <a:r>
              <a:rPr lang="en-US" dirty="0" smtClean="0"/>
              <a:t>Limitations</a:t>
            </a:r>
          </a:p>
          <a:p>
            <a:pPr lvl="1"/>
            <a:r>
              <a:rPr lang="en-US" dirty="0" smtClean="0"/>
              <a:t>1864 missing animal outcomes</a:t>
            </a:r>
          </a:p>
          <a:p>
            <a:pPr lvl="1"/>
            <a:r>
              <a:rPr lang="en-US" dirty="0" smtClean="0"/>
              <a:t>Controls had less total visits/dropped out more</a:t>
            </a:r>
          </a:p>
          <a:p>
            <a:pPr lvl="2"/>
            <a:r>
              <a:rPr lang="en-US" dirty="0" smtClean="0"/>
              <a:t>39 before 10 visits; Controls younger at entry (84 vs. 93)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595388"/>
      </p:ext>
    </p:extLst>
  </p:cSld>
  <p:clrMapOvr>
    <a:masterClrMapping/>
  </p:clrMapOvr>
</p:sld>
</file>

<file path=ppt/theme/theme1.xml><?xml version="1.0" encoding="utf-8"?>
<a:theme xmlns:a="http://schemas.openxmlformats.org/drawingml/2006/main" name="Perception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Perception.thmx</Template>
  <TotalTime>612</TotalTime>
  <Words>331</Words>
  <Application>Microsoft Macintosh PowerPoint</Application>
  <PresentationFormat>On-screen Show (4:3)</PresentationFormat>
  <Paragraphs>107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Perception</vt:lpstr>
      <vt:lpstr>Memory Decline in Healthy, Aging Elders compared to MCI cases</vt:lpstr>
      <vt:lpstr>Introduction</vt:lpstr>
      <vt:lpstr>Statistical Methods</vt:lpstr>
      <vt:lpstr>Results</vt:lpstr>
      <vt:lpstr>PowerPoint Presentation</vt:lpstr>
      <vt:lpstr>Conclusions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Memory Decline in Healthy, Aging Elders compared to MCI cases</dc:title>
  <dc:creator>DeLayna Goulding</dc:creator>
  <cp:lastModifiedBy>DeLayna Goulding</cp:lastModifiedBy>
  <cp:revision>11</cp:revision>
  <dcterms:created xsi:type="dcterms:W3CDTF">2017-11-26T18:21:09Z</dcterms:created>
  <dcterms:modified xsi:type="dcterms:W3CDTF">2017-11-27T04:40:03Z</dcterms:modified>
</cp:coreProperties>
</file>