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1:Docs:Demographics_base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CD4 Cell Count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(2)'!$B$18:$C$18</c:f>
              <c:strCache>
                <c:ptCount val="2"/>
                <c:pt idx="0">
                  <c:v>Crude Model Estimate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(2)'!$B$19:$C$19</c:f>
              <c:numCache>
                <c:formatCode>General</c:formatCode>
                <c:ptCount val="2"/>
                <c:pt idx="0">
                  <c:v>182.5969476</c:v>
                </c:pt>
                <c:pt idx="1">
                  <c:v>169.724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(2)'!$B$18:$C$18</c:f>
              <c:strCache>
                <c:ptCount val="2"/>
                <c:pt idx="0">
                  <c:v>Crude Model Estimate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(2)'!$B$20:$C$20</c:f>
              <c:numCache>
                <c:formatCode>General</c:formatCode>
                <c:ptCount val="2"/>
                <c:pt idx="0">
                  <c:v>13.4369476</c:v>
                </c:pt>
                <c:pt idx="1">
                  <c:v>3.113999999999976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7421544"/>
        <c:axId val="2127505688"/>
      </c:barChart>
      <c:catAx>
        <c:axId val="212742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7505688"/>
        <c:crosses val="autoZero"/>
        <c:auto val="1"/>
        <c:lblAlgn val="ctr"/>
        <c:lblOffset val="100"/>
        <c:noMultiLvlLbl val="0"/>
      </c:catAx>
      <c:valAx>
        <c:axId val="2127505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274215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D1282E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Viral Load (log10)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(2)'!$B$14:$C$14</c:f>
              <c:numCache>
                <c:formatCode>General</c:formatCode>
                <c:ptCount val="2"/>
                <c:pt idx="0">
                  <c:v>-2.71</c:v>
                </c:pt>
                <c:pt idx="1">
                  <c:v>0.348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(2)'!$B$15:$C$15</c:f>
              <c:numCache>
                <c:formatCode>General</c:formatCode>
                <c:ptCount val="2"/>
                <c:pt idx="0">
                  <c:v>-2.7</c:v>
                </c:pt>
                <c:pt idx="1">
                  <c:v>0.3358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02611576"/>
        <c:axId val="2102658328"/>
      </c:barChart>
      <c:catAx>
        <c:axId val="2102611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2658328"/>
        <c:crosses val="autoZero"/>
        <c:auto val="1"/>
        <c:lblAlgn val="ctr"/>
        <c:lblOffset val="100"/>
        <c:noMultiLvlLbl val="0"/>
      </c:catAx>
      <c:valAx>
        <c:axId val="2102658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026115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Aggregate Physical Health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(2)'!$B$3:$C$3</c:f>
              <c:numCache>
                <c:formatCode>General</c:formatCode>
                <c:ptCount val="2"/>
                <c:pt idx="0">
                  <c:v>-1.43</c:v>
                </c:pt>
                <c:pt idx="1">
                  <c:v>16.714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(2)'!$B$4:$C$4</c:f>
              <c:numCache>
                <c:formatCode>General</c:formatCode>
                <c:ptCount val="2"/>
                <c:pt idx="0">
                  <c:v>-3.86</c:v>
                </c:pt>
                <c:pt idx="1">
                  <c:v>13.4984862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04607320"/>
        <c:axId val="2104775992"/>
      </c:barChart>
      <c:catAx>
        <c:axId val="210460732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4775992"/>
        <c:crosses val="autoZero"/>
        <c:auto val="1"/>
        <c:lblAlgn val="ctr"/>
        <c:lblOffset val="100"/>
        <c:noMultiLvlLbl val="0"/>
      </c:catAx>
      <c:valAx>
        <c:axId val="21047759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046073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rgbClr val="D1282E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Aggregate Mental Health Change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Intercept (Control)</c:v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(2)'!$B$9:$C$9</c:f>
              <c:numCache>
                <c:formatCode>General</c:formatCode>
                <c:ptCount val="2"/>
                <c:pt idx="0">
                  <c:v>2.15</c:v>
                </c:pt>
                <c:pt idx="1">
                  <c:v>20.919</c:v>
                </c:pt>
              </c:numCache>
            </c:numRef>
          </c:val>
        </c:ser>
        <c:ser>
          <c:idx val="1"/>
          <c:order val="1"/>
          <c:tx>
            <c:strRef>
              <c:f>'Sheet2 (2)'!$A$4</c:f>
              <c:strCache>
                <c:ptCount val="1"/>
                <c:pt idx="0">
                  <c:v>Hard Drugs</c:v>
                </c:pt>
              </c:strCache>
            </c:strRef>
          </c:tx>
          <c:invertIfNegative val="0"/>
          <c:cat>
            <c:strRef>
              <c:f>'Sheet2 (2)'!$B$2:$C$2</c:f>
              <c:strCache>
                <c:ptCount val="2"/>
                <c:pt idx="0">
                  <c:v>Crude Model Estimate </c:v>
                </c:pt>
                <c:pt idx="1">
                  <c:v>Adjusted Model Estimate</c:v>
                </c:pt>
              </c:strCache>
            </c:strRef>
          </c:cat>
          <c:val>
            <c:numRef>
              <c:f>'Sheet2 (2)'!$B$10:$C$10</c:f>
              <c:numCache>
                <c:formatCode>General</c:formatCode>
                <c:ptCount val="2"/>
                <c:pt idx="0">
                  <c:v>3.58</c:v>
                </c:pt>
                <c:pt idx="1">
                  <c:v>20.369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04572312"/>
        <c:axId val="2132190136"/>
      </c:barChart>
      <c:catAx>
        <c:axId val="2104572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2190136"/>
        <c:crosses val="autoZero"/>
        <c:auto val="1"/>
        <c:lblAlgn val="ctr"/>
        <c:lblOffset val="100"/>
        <c:noMultiLvlLbl val="0"/>
      </c:catAx>
      <c:valAx>
        <c:axId val="21321901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045723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89F62-289C-4144-AB60-B6C5BA96FE21}" type="doc">
      <dgm:prSet loTypeId="urn:microsoft.com/office/officeart/2005/8/layout/orgChar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4A8F436-9069-F94F-8B0B-44C1706C34E4}">
      <dgm:prSet phldrT="[Text]"/>
      <dgm:spPr/>
      <dgm:t>
        <a:bodyPr/>
        <a:lstStyle/>
        <a:p>
          <a:r>
            <a:rPr lang="en-US" dirty="0" smtClean="0"/>
            <a:t>66 Hard Drug Use at Baseline </a:t>
          </a:r>
          <a:endParaRPr lang="en-US" dirty="0"/>
        </a:p>
      </dgm:t>
    </dgm:pt>
    <dgm:pt modelId="{0B55CC85-A63A-1642-B28D-3FB46C5A259D}" type="parTrans" cxnId="{C2D43525-0AD0-B445-B89E-CF447A716090}">
      <dgm:prSet/>
      <dgm:spPr/>
      <dgm:t>
        <a:bodyPr/>
        <a:lstStyle/>
        <a:p>
          <a:endParaRPr lang="en-US"/>
        </a:p>
      </dgm:t>
    </dgm:pt>
    <dgm:pt modelId="{C9121684-0BA7-ED47-8504-A9A7A04B9630}" type="sibTrans" cxnId="{C2D43525-0AD0-B445-B89E-CF447A716090}">
      <dgm:prSet/>
      <dgm:spPr/>
      <dgm:t>
        <a:bodyPr/>
        <a:lstStyle/>
        <a:p>
          <a:endParaRPr lang="en-US"/>
        </a:p>
      </dgm:t>
    </dgm:pt>
    <dgm:pt modelId="{4F1EEA9B-E303-594A-9BF8-9D99CE05D852}" type="asst">
      <dgm:prSet phldrT="[Text]"/>
      <dgm:spPr/>
      <dgm:t>
        <a:bodyPr/>
        <a:lstStyle/>
        <a:p>
          <a:r>
            <a:rPr lang="en-US" dirty="0" smtClean="0"/>
            <a:t>39 @ Year Two</a:t>
          </a:r>
          <a:endParaRPr lang="en-US" dirty="0"/>
        </a:p>
      </dgm:t>
    </dgm:pt>
    <dgm:pt modelId="{87C373C6-CC72-264D-9F1B-41EBB8EE40AB}" type="parTrans" cxnId="{2C44437B-75B0-7D4F-922C-674F526D13B4}">
      <dgm:prSet/>
      <dgm:spPr/>
      <dgm:t>
        <a:bodyPr/>
        <a:lstStyle/>
        <a:p>
          <a:endParaRPr lang="en-US"/>
        </a:p>
      </dgm:t>
    </dgm:pt>
    <dgm:pt modelId="{BC546616-DA5B-DF4C-AC2D-B071865716F7}" type="sibTrans" cxnId="{2C44437B-75B0-7D4F-922C-674F526D13B4}">
      <dgm:prSet/>
      <dgm:spPr/>
      <dgm:t>
        <a:bodyPr/>
        <a:lstStyle/>
        <a:p>
          <a:endParaRPr lang="en-US"/>
        </a:p>
      </dgm:t>
    </dgm:pt>
    <dgm:pt modelId="{E9CA60DA-C245-E949-8D0A-CFB13B830E39}">
      <dgm:prSet phldrT="[Text]"/>
      <dgm:spPr/>
      <dgm:t>
        <a:bodyPr/>
        <a:lstStyle/>
        <a:p>
          <a:r>
            <a:rPr lang="en-US" dirty="0" smtClean="0"/>
            <a:t>20 reported not using hard drugs @ year 2</a:t>
          </a:r>
          <a:endParaRPr lang="en-US" dirty="0"/>
        </a:p>
      </dgm:t>
    </dgm:pt>
    <dgm:pt modelId="{7BC23183-3D1B-7549-B9DB-481B8FAFEDAB}" type="parTrans" cxnId="{0C4D57FE-ED34-B340-A6A0-94C918E69F50}">
      <dgm:prSet/>
      <dgm:spPr/>
      <dgm:t>
        <a:bodyPr/>
        <a:lstStyle/>
        <a:p>
          <a:endParaRPr lang="en-US"/>
        </a:p>
      </dgm:t>
    </dgm:pt>
    <dgm:pt modelId="{30475585-800D-1749-B9A3-39CADAB04A79}" type="sibTrans" cxnId="{0C4D57FE-ED34-B340-A6A0-94C918E69F50}">
      <dgm:prSet/>
      <dgm:spPr/>
      <dgm:t>
        <a:bodyPr/>
        <a:lstStyle/>
        <a:p>
          <a:endParaRPr lang="en-US"/>
        </a:p>
      </dgm:t>
    </dgm:pt>
    <dgm:pt modelId="{9BB6B4A3-7024-9343-9BD0-26D60B1081A7}">
      <dgm:prSet phldrT="[Text]"/>
      <dgm:spPr/>
      <dgm:t>
        <a:bodyPr/>
        <a:lstStyle/>
        <a:p>
          <a:r>
            <a:rPr lang="en-US" dirty="0" smtClean="0"/>
            <a:t>27 Lost to Follow Up</a:t>
          </a:r>
          <a:endParaRPr lang="en-US" dirty="0"/>
        </a:p>
      </dgm:t>
    </dgm:pt>
    <dgm:pt modelId="{DB7E9D31-CD89-B54B-84D3-81E4A5440C61}" type="parTrans" cxnId="{DC577B87-96B5-6949-A389-B777345B953B}">
      <dgm:prSet/>
      <dgm:spPr/>
      <dgm:t>
        <a:bodyPr/>
        <a:lstStyle/>
        <a:p>
          <a:endParaRPr lang="en-US"/>
        </a:p>
      </dgm:t>
    </dgm:pt>
    <dgm:pt modelId="{B2CEABA2-57F2-064B-907C-3918AF0E4B8E}" type="sibTrans" cxnId="{DC577B87-96B5-6949-A389-B777345B953B}">
      <dgm:prSet/>
      <dgm:spPr/>
      <dgm:t>
        <a:bodyPr/>
        <a:lstStyle/>
        <a:p>
          <a:endParaRPr lang="en-US"/>
        </a:p>
      </dgm:t>
    </dgm:pt>
    <dgm:pt modelId="{EDBA91B9-AAC5-A64B-90C4-F2BC6E978E0C}">
      <dgm:prSet phldrT="[Text]"/>
      <dgm:spPr/>
      <dgm:t>
        <a:bodyPr/>
        <a:lstStyle/>
        <a:p>
          <a:r>
            <a:rPr lang="en-US" dirty="0" smtClean="0"/>
            <a:t>24 reported IDU (88%)</a:t>
          </a:r>
          <a:endParaRPr lang="en-US" dirty="0"/>
        </a:p>
      </dgm:t>
    </dgm:pt>
    <dgm:pt modelId="{8C50B956-5D3A-8C49-9356-3876DD53799A}" type="parTrans" cxnId="{6CD67DBE-D87B-9143-AC6A-F213C389F5BC}">
      <dgm:prSet/>
      <dgm:spPr/>
      <dgm:t>
        <a:bodyPr/>
        <a:lstStyle/>
        <a:p>
          <a:endParaRPr lang="en-US"/>
        </a:p>
      </dgm:t>
    </dgm:pt>
    <dgm:pt modelId="{204CF3B6-8599-FB46-8C4A-F92AA421AF37}" type="sibTrans" cxnId="{6CD67DBE-D87B-9143-AC6A-F213C389F5BC}">
      <dgm:prSet/>
      <dgm:spPr/>
      <dgm:t>
        <a:bodyPr/>
        <a:lstStyle/>
        <a:p>
          <a:endParaRPr lang="en-US"/>
        </a:p>
      </dgm:t>
    </dgm:pt>
    <dgm:pt modelId="{1A334592-912E-0E4D-AEC4-2A2EDA61792C}" type="pres">
      <dgm:prSet presAssocID="{53389F62-289C-4144-AB60-B6C5BA96FE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007A69-DF23-9E4F-8BC2-B0F593D8510C}" type="pres">
      <dgm:prSet presAssocID="{54A8F436-9069-F94F-8B0B-44C1706C34E4}" presName="hierRoot1" presStyleCnt="0">
        <dgm:presLayoutVars>
          <dgm:hierBranch val="init"/>
        </dgm:presLayoutVars>
      </dgm:prSet>
      <dgm:spPr/>
    </dgm:pt>
    <dgm:pt modelId="{AF1799DA-7904-BA48-9215-B06118101318}" type="pres">
      <dgm:prSet presAssocID="{54A8F436-9069-F94F-8B0B-44C1706C34E4}" presName="rootComposite1" presStyleCnt="0"/>
      <dgm:spPr/>
    </dgm:pt>
    <dgm:pt modelId="{EB993652-BDFC-EA4A-B653-9AA1BE4821F4}" type="pres">
      <dgm:prSet presAssocID="{54A8F436-9069-F94F-8B0B-44C1706C34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D261E-361B-A446-9A0C-F32B7D687C6A}" type="pres">
      <dgm:prSet presAssocID="{54A8F436-9069-F94F-8B0B-44C1706C34E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38BC9A-C3E0-5B4D-BB56-88D80543F095}" type="pres">
      <dgm:prSet presAssocID="{54A8F436-9069-F94F-8B0B-44C1706C34E4}" presName="hierChild2" presStyleCnt="0"/>
      <dgm:spPr/>
    </dgm:pt>
    <dgm:pt modelId="{A74E31F6-DB94-E341-B4F3-A84CDE79C123}" type="pres">
      <dgm:prSet presAssocID="{DB7E9D31-CD89-B54B-84D3-81E4A5440C6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E183F4E-289A-EE48-A8A6-90941181E237}" type="pres">
      <dgm:prSet presAssocID="{9BB6B4A3-7024-9343-9BD0-26D60B1081A7}" presName="hierRoot2" presStyleCnt="0">
        <dgm:presLayoutVars>
          <dgm:hierBranch val="init"/>
        </dgm:presLayoutVars>
      </dgm:prSet>
      <dgm:spPr/>
    </dgm:pt>
    <dgm:pt modelId="{D5688AEE-8444-8349-8B49-0CB0C062A9B7}" type="pres">
      <dgm:prSet presAssocID="{9BB6B4A3-7024-9343-9BD0-26D60B1081A7}" presName="rootComposite" presStyleCnt="0"/>
      <dgm:spPr/>
    </dgm:pt>
    <dgm:pt modelId="{8E19568E-2C9A-2742-817B-DBE290276933}" type="pres">
      <dgm:prSet presAssocID="{9BB6B4A3-7024-9343-9BD0-26D60B1081A7}" presName="rootText" presStyleLbl="node2" presStyleIdx="0" presStyleCnt="1" custLinFactY="-100000" custLinFactNeighborX="97139" custLinFactNeighborY="-149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0FC05-8AC9-3A48-8834-1AB4BBBC4C35}" type="pres">
      <dgm:prSet presAssocID="{9BB6B4A3-7024-9343-9BD0-26D60B1081A7}" presName="rootConnector" presStyleLbl="node2" presStyleIdx="0" presStyleCnt="1"/>
      <dgm:spPr/>
      <dgm:t>
        <a:bodyPr/>
        <a:lstStyle/>
        <a:p>
          <a:endParaRPr lang="en-US"/>
        </a:p>
      </dgm:t>
    </dgm:pt>
    <dgm:pt modelId="{861EB84C-BB08-3A4C-909F-D98B08DE6B76}" type="pres">
      <dgm:prSet presAssocID="{9BB6B4A3-7024-9343-9BD0-26D60B1081A7}" presName="hierChild4" presStyleCnt="0"/>
      <dgm:spPr/>
    </dgm:pt>
    <dgm:pt modelId="{85239D1D-C7EA-834A-9AAE-4F46D551EC7B}" type="pres">
      <dgm:prSet presAssocID="{8C50B956-5D3A-8C49-9356-3876DD53799A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0E665F4-43DF-E640-AAEB-42DC019A1F08}" type="pres">
      <dgm:prSet presAssocID="{EDBA91B9-AAC5-A64B-90C4-F2BC6E978E0C}" presName="hierRoot2" presStyleCnt="0">
        <dgm:presLayoutVars>
          <dgm:hierBranch val="init"/>
        </dgm:presLayoutVars>
      </dgm:prSet>
      <dgm:spPr/>
    </dgm:pt>
    <dgm:pt modelId="{7E6ED94B-5618-9F44-B290-FCC4E2EA97BE}" type="pres">
      <dgm:prSet presAssocID="{EDBA91B9-AAC5-A64B-90C4-F2BC6E978E0C}" presName="rootComposite" presStyleCnt="0"/>
      <dgm:spPr/>
    </dgm:pt>
    <dgm:pt modelId="{1837F620-A098-7645-A20B-07EFC253820A}" type="pres">
      <dgm:prSet presAssocID="{EDBA91B9-AAC5-A64B-90C4-F2BC6E978E0C}" presName="rootText" presStyleLbl="node3" presStyleIdx="0" presStyleCnt="2" custLinFactY="-100000" custLinFactNeighborX="61359" custLinFactNeighborY="-1493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7BD8BA-474A-844C-8BCE-0D0772085EF7}" type="pres">
      <dgm:prSet presAssocID="{EDBA91B9-AAC5-A64B-90C4-F2BC6E978E0C}" presName="rootConnector" presStyleLbl="node3" presStyleIdx="0" presStyleCnt="2"/>
      <dgm:spPr/>
      <dgm:t>
        <a:bodyPr/>
        <a:lstStyle/>
        <a:p>
          <a:endParaRPr lang="en-US"/>
        </a:p>
      </dgm:t>
    </dgm:pt>
    <dgm:pt modelId="{A6540FAB-9D27-5C4F-AB23-ADD465B95A00}" type="pres">
      <dgm:prSet presAssocID="{EDBA91B9-AAC5-A64B-90C4-F2BC6E978E0C}" presName="hierChild4" presStyleCnt="0"/>
      <dgm:spPr/>
    </dgm:pt>
    <dgm:pt modelId="{A465BB77-EC62-FD40-80F2-34C84E0E2377}" type="pres">
      <dgm:prSet presAssocID="{EDBA91B9-AAC5-A64B-90C4-F2BC6E978E0C}" presName="hierChild5" presStyleCnt="0"/>
      <dgm:spPr/>
    </dgm:pt>
    <dgm:pt modelId="{02EA0507-D80B-4440-87CE-E56AB06243A7}" type="pres">
      <dgm:prSet presAssocID="{9BB6B4A3-7024-9343-9BD0-26D60B1081A7}" presName="hierChild5" presStyleCnt="0"/>
      <dgm:spPr/>
    </dgm:pt>
    <dgm:pt modelId="{9FF1B793-2F0B-7A43-8F73-4FA7A51A7210}" type="pres">
      <dgm:prSet presAssocID="{54A8F436-9069-F94F-8B0B-44C1706C34E4}" presName="hierChild3" presStyleCnt="0"/>
      <dgm:spPr/>
    </dgm:pt>
    <dgm:pt modelId="{F94CC450-CA7D-0347-B7D8-CB5A6271CB9F}" type="pres">
      <dgm:prSet presAssocID="{87C373C6-CC72-264D-9F1B-41EBB8EE40AB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8B3E50CE-3080-9540-8105-3248DCA95353}" type="pres">
      <dgm:prSet presAssocID="{4F1EEA9B-E303-594A-9BF8-9D99CE05D852}" presName="hierRoot3" presStyleCnt="0">
        <dgm:presLayoutVars>
          <dgm:hierBranch val="init"/>
        </dgm:presLayoutVars>
      </dgm:prSet>
      <dgm:spPr/>
    </dgm:pt>
    <dgm:pt modelId="{591687EA-015D-024E-B34D-6AC691B1DA3D}" type="pres">
      <dgm:prSet presAssocID="{4F1EEA9B-E303-594A-9BF8-9D99CE05D852}" presName="rootComposite3" presStyleCnt="0"/>
      <dgm:spPr/>
    </dgm:pt>
    <dgm:pt modelId="{EF3D6B73-A00A-0F42-B3E6-D63CBE141F71}" type="pres">
      <dgm:prSet presAssocID="{4F1EEA9B-E303-594A-9BF8-9D99CE05D8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E37594-EFF8-F649-8E38-499CDBC88A03}" type="pres">
      <dgm:prSet presAssocID="{4F1EEA9B-E303-594A-9BF8-9D99CE05D85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14D5B78F-D87A-DB4C-97F5-CB7BE41F5674}" type="pres">
      <dgm:prSet presAssocID="{4F1EEA9B-E303-594A-9BF8-9D99CE05D852}" presName="hierChild6" presStyleCnt="0"/>
      <dgm:spPr/>
    </dgm:pt>
    <dgm:pt modelId="{0B06B6D5-3879-424F-BDC5-B52A698B7EBB}" type="pres">
      <dgm:prSet presAssocID="{7BC23183-3D1B-7549-B9DB-481B8FAFEDAB}" presName="Name37" presStyleLbl="parChTrans1D3" presStyleIdx="1" presStyleCnt="2"/>
      <dgm:spPr/>
      <dgm:t>
        <a:bodyPr/>
        <a:lstStyle/>
        <a:p>
          <a:endParaRPr lang="en-US"/>
        </a:p>
      </dgm:t>
    </dgm:pt>
    <dgm:pt modelId="{ECFF9FE1-B291-4948-9D08-B9703B2B6BA3}" type="pres">
      <dgm:prSet presAssocID="{E9CA60DA-C245-E949-8D0A-CFB13B830E39}" presName="hierRoot2" presStyleCnt="0">
        <dgm:presLayoutVars>
          <dgm:hierBranch val="init"/>
        </dgm:presLayoutVars>
      </dgm:prSet>
      <dgm:spPr/>
    </dgm:pt>
    <dgm:pt modelId="{A8909985-03F4-DA47-A329-B3F99E4BD08C}" type="pres">
      <dgm:prSet presAssocID="{E9CA60DA-C245-E949-8D0A-CFB13B830E39}" presName="rootComposite" presStyleCnt="0"/>
      <dgm:spPr/>
    </dgm:pt>
    <dgm:pt modelId="{4D4FE7F9-AD3B-C345-B455-E7B6EB3D2D69}" type="pres">
      <dgm:prSet presAssocID="{E9CA60DA-C245-E949-8D0A-CFB13B830E3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CDFB5-A2BA-9249-843B-DAC0CACBF700}" type="pres">
      <dgm:prSet presAssocID="{E9CA60DA-C245-E949-8D0A-CFB13B830E39}" presName="rootConnector" presStyleLbl="node3" presStyleIdx="1" presStyleCnt="2"/>
      <dgm:spPr/>
      <dgm:t>
        <a:bodyPr/>
        <a:lstStyle/>
        <a:p>
          <a:endParaRPr lang="en-US"/>
        </a:p>
      </dgm:t>
    </dgm:pt>
    <dgm:pt modelId="{7D3D6155-AA85-2947-9EC1-07D13B0C85D1}" type="pres">
      <dgm:prSet presAssocID="{E9CA60DA-C245-E949-8D0A-CFB13B830E39}" presName="hierChild4" presStyleCnt="0"/>
      <dgm:spPr/>
    </dgm:pt>
    <dgm:pt modelId="{3F66C48E-A7F3-FF42-9CC9-CD2890214254}" type="pres">
      <dgm:prSet presAssocID="{E9CA60DA-C245-E949-8D0A-CFB13B830E39}" presName="hierChild5" presStyleCnt="0"/>
      <dgm:spPr/>
    </dgm:pt>
    <dgm:pt modelId="{A20E5F0A-6AD6-9547-B3CA-137B9B6B5BD7}" type="pres">
      <dgm:prSet presAssocID="{4F1EEA9B-E303-594A-9BF8-9D99CE05D852}" presName="hierChild7" presStyleCnt="0"/>
      <dgm:spPr/>
    </dgm:pt>
  </dgm:ptLst>
  <dgm:cxnLst>
    <dgm:cxn modelId="{15F17582-8DCD-904C-B9B4-DB43740CC0A2}" type="presOf" srcId="{87C373C6-CC72-264D-9F1B-41EBB8EE40AB}" destId="{F94CC450-CA7D-0347-B7D8-CB5A6271CB9F}" srcOrd="0" destOrd="0" presId="urn:microsoft.com/office/officeart/2005/8/layout/orgChart1"/>
    <dgm:cxn modelId="{C2D43525-0AD0-B445-B89E-CF447A716090}" srcId="{53389F62-289C-4144-AB60-B6C5BA96FE21}" destId="{54A8F436-9069-F94F-8B0B-44C1706C34E4}" srcOrd="0" destOrd="0" parTransId="{0B55CC85-A63A-1642-B28D-3FB46C5A259D}" sibTransId="{C9121684-0BA7-ED47-8504-A9A7A04B9630}"/>
    <dgm:cxn modelId="{2C44437B-75B0-7D4F-922C-674F526D13B4}" srcId="{54A8F436-9069-F94F-8B0B-44C1706C34E4}" destId="{4F1EEA9B-E303-594A-9BF8-9D99CE05D852}" srcOrd="0" destOrd="0" parTransId="{87C373C6-CC72-264D-9F1B-41EBB8EE40AB}" sibTransId="{BC546616-DA5B-DF4C-AC2D-B071865716F7}"/>
    <dgm:cxn modelId="{8E9A36D0-0842-DC43-B240-481E1D0059BD}" type="presOf" srcId="{EDBA91B9-AAC5-A64B-90C4-F2BC6E978E0C}" destId="{C47BD8BA-474A-844C-8BCE-0D0772085EF7}" srcOrd="1" destOrd="0" presId="urn:microsoft.com/office/officeart/2005/8/layout/orgChart1"/>
    <dgm:cxn modelId="{9CF3BEAB-4694-E94D-AC34-DE25FB8E98B0}" type="presOf" srcId="{54A8F436-9069-F94F-8B0B-44C1706C34E4}" destId="{0A6D261E-361B-A446-9A0C-F32B7D687C6A}" srcOrd="1" destOrd="0" presId="urn:microsoft.com/office/officeart/2005/8/layout/orgChart1"/>
    <dgm:cxn modelId="{BB0F2F18-8C16-3348-B145-8A7047B3911F}" type="presOf" srcId="{7BC23183-3D1B-7549-B9DB-481B8FAFEDAB}" destId="{0B06B6D5-3879-424F-BDC5-B52A698B7EBB}" srcOrd="0" destOrd="0" presId="urn:microsoft.com/office/officeart/2005/8/layout/orgChart1"/>
    <dgm:cxn modelId="{B9596E35-6DF2-2041-BD20-B90D8ED753B0}" type="presOf" srcId="{EDBA91B9-AAC5-A64B-90C4-F2BC6E978E0C}" destId="{1837F620-A098-7645-A20B-07EFC253820A}" srcOrd="0" destOrd="0" presId="urn:microsoft.com/office/officeart/2005/8/layout/orgChart1"/>
    <dgm:cxn modelId="{0C4D57FE-ED34-B340-A6A0-94C918E69F50}" srcId="{4F1EEA9B-E303-594A-9BF8-9D99CE05D852}" destId="{E9CA60DA-C245-E949-8D0A-CFB13B830E39}" srcOrd="0" destOrd="0" parTransId="{7BC23183-3D1B-7549-B9DB-481B8FAFEDAB}" sibTransId="{30475585-800D-1749-B9A3-39CADAB04A79}"/>
    <dgm:cxn modelId="{CB955EE9-7F33-1748-95A0-B5E2250CCB6F}" type="presOf" srcId="{53389F62-289C-4144-AB60-B6C5BA96FE21}" destId="{1A334592-912E-0E4D-AEC4-2A2EDA61792C}" srcOrd="0" destOrd="0" presId="urn:microsoft.com/office/officeart/2005/8/layout/orgChart1"/>
    <dgm:cxn modelId="{81440AE0-3B26-4A4B-AB8F-E96BFFC6C60A}" type="presOf" srcId="{E9CA60DA-C245-E949-8D0A-CFB13B830E39}" destId="{4D4FE7F9-AD3B-C345-B455-E7B6EB3D2D69}" srcOrd="0" destOrd="0" presId="urn:microsoft.com/office/officeart/2005/8/layout/orgChart1"/>
    <dgm:cxn modelId="{E645BEFF-5270-9841-8E7C-011F341EA7E0}" type="presOf" srcId="{54A8F436-9069-F94F-8B0B-44C1706C34E4}" destId="{EB993652-BDFC-EA4A-B653-9AA1BE4821F4}" srcOrd="0" destOrd="0" presId="urn:microsoft.com/office/officeart/2005/8/layout/orgChart1"/>
    <dgm:cxn modelId="{A08D9C5F-B3DC-8A47-BF98-5B6243738BA0}" type="presOf" srcId="{4F1EEA9B-E303-594A-9BF8-9D99CE05D852}" destId="{EF3D6B73-A00A-0F42-B3E6-D63CBE141F71}" srcOrd="0" destOrd="0" presId="urn:microsoft.com/office/officeart/2005/8/layout/orgChart1"/>
    <dgm:cxn modelId="{96E660DC-7A92-564A-B6FA-A900CC98F0EB}" type="presOf" srcId="{8C50B956-5D3A-8C49-9356-3876DD53799A}" destId="{85239D1D-C7EA-834A-9AAE-4F46D551EC7B}" srcOrd="0" destOrd="0" presId="urn:microsoft.com/office/officeart/2005/8/layout/orgChart1"/>
    <dgm:cxn modelId="{852C2DC6-DA7E-5149-9EDC-59AB0F34FF98}" type="presOf" srcId="{9BB6B4A3-7024-9343-9BD0-26D60B1081A7}" destId="{4410FC05-8AC9-3A48-8834-1AB4BBBC4C35}" srcOrd="1" destOrd="0" presId="urn:microsoft.com/office/officeart/2005/8/layout/orgChart1"/>
    <dgm:cxn modelId="{C60B227D-67A2-7F44-8F7F-0BAFF89E91B9}" type="presOf" srcId="{4F1EEA9B-E303-594A-9BF8-9D99CE05D852}" destId="{A3E37594-EFF8-F649-8E38-499CDBC88A03}" srcOrd="1" destOrd="0" presId="urn:microsoft.com/office/officeart/2005/8/layout/orgChart1"/>
    <dgm:cxn modelId="{50962AF5-836F-E44C-921C-C7948C7E0EEA}" type="presOf" srcId="{9BB6B4A3-7024-9343-9BD0-26D60B1081A7}" destId="{8E19568E-2C9A-2742-817B-DBE290276933}" srcOrd="0" destOrd="0" presId="urn:microsoft.com/office/officeart/2005/8/layout/orgChart1"/>
    <dgm:cxn modelId="{870B7DE2-1A40-3E41-83F1-A02EB15BA59B}" type="presOf" srcId="{DB7E9D31-CD89-B54B-84D3-81E4A5440C61}" destId="{A74E31F6-DB94-E341-B4F3-A84CDE79C123}" srcOrd="0" destOrd="0" presId="urn:microsoft.com/office/officeart/2005/8/layout/orgChart1"/>
    <dgm:cxn modelId="{6CD67DBE-D87B-9143-AC6A-F213C389F5BC}" srcId="{9BB6B4A3-7024-9343-9BD0-26D60B1081A7}" destId="{EDBA91B9-AAC5-A64B-90C4-F2BC6E978E0C}" srcOrd="0" destOrd="0" parTransId="{8C50B956-5D3A-8C49-9356-3876DD53799A}" sibTransId="{204CF3B6-8599-FB46-8C4A-F92AA421AF37}"/>
    <dgm:cxn modelId="{93DA6174-4413-434A-B634-894066876A42}" type="presOf" srcId="{E9CA60DA-C245-E949-8D0A-CFB13B830E39}" destId="{2F2CDFB5-A2BA-9249-843B-DAC0CACBF700}" srcOrd="1" destOrd="0" presId="urn:microsoft.com/office/officeart/2005/8/layout/orgChart1"/>
    <dgm:cxn modelId="{DC577B87-96B5-6949-A389-B777345B953B}" srcId="{54A8F436-9069-F94F-8B0B-44C1706C34E4}" destId="{9BB6B4A3-7024-9343-9BD0-26D60B1081A7}" srcOrd="1" destOrd="0" parTransId="{DB7E9D31-CD89-B54B-84D3-81E4A5440C61}" sibTransId="{B2CEABA2-57F2-064B-907C-3918AF0E4B8E}"/>
    <dgm:cxn modelId="{85640A55-45EE-D34C-9F1F-3B1C25323540}" type="presParOf" srcId="{1A334592-912E-0E4D-AEC4-2A2EDA61792C}" destId="{7E007A69-DF23-9E4F-8BC2-B0F593D8510C}" srcOrd="0" destOrd="0" presId="urn:microsoft.com/office/officeart/2005/8/layout/orgChart1"/>
    <dgm:cxn modelId="{6FA09F6A-917D-B24A-B488-4F8A5531F27B}" type="presParOf" srcId="{7E007A69-DF23-9E4F-8BC2-B0F593D8510C}" destId="{AF1799DA-7904-BA48-9215-B06118101318}" srcOrd="0" destOrd="0" presId="urn:microsoft.com/office/officeart/2005/8/layout/orgChart1"/>
    <dgm:cxn modelId="{B2517062-F341-B84C-82C6-1EDE9270837C}" type="presParOf" srcId="{AF1799DA-7904-BA48-9215-B06118101318}" destId="{EB993652-BDFC-EA4A-B653-9AA1BE4821F4}" srcOrd="0" destOrd="0" presId="urn:microsoft.com/office/officeart/2005/8/layout/orgChart1"/>
    <dgm:cxn modelId="{17FB8B54-A48D-304F-9E40-37769D80F567}" type="presParOf" srcId="{AF1799DA-7904-BA48-9215-B06118101318}" destId="{0A6D261E-361B-A446-9A0C-F32B7D687C6A}" srcOrd="1" destOrd="0" presId="urn:microsoft.com/office/officeart/2005/8/layout/orgChart1"/>
    <dgm:cxn modelId="{663A0E89-1D5F-7B45-A333-6094264ED116}" type="presParOf" srcId="{7E007A69-DF23-9E4F-8BC2-B0F593D8510C}" destId="{7B38BC9A-C3E0-5B4D-BB56-88D80543F095}" srcOrd="1" destOrd="0" presId="urn:microsoft.com/office/officeart/2005/8/layout/orgChart1"/>
    <dgm:cxn modelId="{19A09DFE-6AA1-0946-BA6A-A88D579C4300}" type="presParOf" srcId="{7B38BC9A-C3E0-5B4D-BB56-88D80543F095}" destId="{A74E31F6-DB94-E341-B4F3-A84CDE79C123}" srcOrd="0" destOrd="0" presId="urn:microsoft.com/office/officeart/2005/8/layout/orgChart1"/>
    <dgm:cxn modelId="{A88FC363-2B3A-2845-83DA-4C85959D6F98}" type="presParOf" srcId="{7B38BC9A-C3E0-5B4D-BB56-88D80543F095}" destId="{4E183F4E-289A-EE48-A8A6-90941181E237}" srcOrd="1" destOrd="0" presId="urn:microsoft.com/office/officeart/2005/8/layout/orgChart1"/>
    <dgm:cxn modelId="{80784772-C03E-5D4A-93E9-138B852D616E}" type="presParOf" srcId="{4E183F4E-289A-EE48-A8A6-90941181E237}" destId="{D5688AEE-8444-8349-8B49-0CB0C062A9B7}" srcOrd="0" destOrd="0" presId="urn:microsoft.com/office/officeart/2005/8/layout/orgChart1"/>
    <dgm:cxn modelId="{C03B0774-B295-8044-9AA9-E633CFB3508F}" type="presParOf" srcId="{D5688AEE-8444-8349-8B49-0CB0C062A9B7}" destId="{8E19568E-2C9A-2742-817B-DBE290276933}" srcOrd="0" destOrd="0" presId="urn:microsoft.com/office/officeart/2005/8/layout/orgChart1"/>
    <dgm:cxn modelId="{25DB0105-F9AE-DC47-8C32-1C67AB01515A}" type="presParOf" srcId="{D5688AEE-8444-8349-8B49-0CB0C062A9B7}" destId="{4410FC05-8AC9-3A48-8834-1AB4BBBC4C35}" srcOrd="1" destOrd="0" presId="urn:microsoft.com/office/officeart/2005/8/layout/orgChart1"/>
    <dgm:cxn modelId="{E19A92A8-C52B-E548-BA99-9D6AC0A31C7D}" type="presParOf" srcId="{4E183F4E-289A-EE48-A8A6-90941181E237}" destId="{861EB84C-BB08-3A4C-909F-D98B08DE6B76}" srcOrd="1" destOrd="0" presId="urn:microsoft.com/office/officeart/2005/8/layout/orgChart1"/>
    <dgm:cxn modelId="{2C80DBE2-87C4-A842-B3EB-084CEF39754D}" type="presParOf" srcId="{861EB84C-BB08-3A4C-909F-D98B08DE6B76}" destId="{85239D1D-C7EA-834A-9AAE-4F46D551EC7B}" srcOrd="0" destOrd="0" presId="urn:microsoft.com/office/officeart/2005/8/layout/orgChart1"/>
    <dgm:cxn modelId="{74497C4C-C3A5-E441-B69B-E39F91AE08B8}" type="presParOf" srcId="{861EB84C-BB08-3A4C-909F-D98B08DE6B76}" destId="{00E665F4-43DF-E640-AAEB-42DC019A1F08}" srcOrd="1" destOrd="0" presId="urn:microsoft.com/office/officeart/2005/8/layout/orgChart1"/>
    <dgm:cxn modelId="{446A652D-0CB4-B24E-9DC4-8292375BD875}" type="presParOf" srcId="{00E665F4-43DF-E640-AAEB-42DC019A1F08}" destId="{7E6ED94B-5618-9F44-B290-FCC4E2EA97BE}" srcOrd="0" destOrd="0" presId="urn:microsoft.com/office/officeart/2005/8/layout/orgChart1"/>
    <dgm:cxn modelId="{1C1004FB-A86F-444D-B4B9-F9A987BEE09D}" type="presParOf" srcId="{7E6ED94B-5618-9F44-B290-FCC4E2EA97BE}" destId="{1837F620-A098-7645-A20B-07EFC253820A}" srcOrd="0" destOrd="0" presId="urn:microsoft.com/office/officeart/2005/8/layout/orgChart1"/>
    <dgm:cxn modelId="{9F119E0D-BC43-DA43-8CF1-B5E74A9A6397}" type="presParOf" srcId="{7E6ED94B-5618-9F44-B290-FCC4E2EA97BE}" destId="{C47BD8BA-474A-844C-8BCE-0D0772085EF7}" srcOrd="1" destOrd="0" presId="urn:microsoft.com/office/officeart/2005/8/layout/orgChart1"/>
    <dgm:cxn modelId="{846B31CA-73FB-DE48-A434-E7C005AF9B09}" type="presParOf" srcId="{00E665F4-43DF-E640-AAEB-42DC019A1F08}" destId="{A6540FAB-9D27-5C4F-AB23-ADD465B95A00}" srcOrd="1" destOrd="0" presId="urn:microsoft.com/office/officeart/2005/8/layout/orgChart1"/>
    <dgm:cxn modelId="{DF708287-21B1-E14F-AE34-649F805B9BE4}" type="presParOf" srcId="{00E665F4-43DF-E640-AAEB-42DC019A1F08}" destId="{A465BB77-EC62-FD40-80F2-34C84E0E2377}" srcOrd="2" destOrd="0" presId="urn:microsoft.com/office/officeart/2005/8/layout/orgChart1"/>
    <dgm:cxn modelId="{098DD07F-70BD-1548-AEEB-899D3C6D7DE4}" type="presParOf" srcId="{4E183F4E-289A-EE48-A8A6-90941181E237}" destId="{02EA0507-D80B-4440-87CE-E56AB06243A7}" srcOrd="2" destOrd="0" presId="urn:microsoft.com/office/officeart/2005/8/layout/orgChart1"/>
    <dgm:cxn modelId="{764C3B76-EEA2-064E-B3CE-FC4B6EFC96B6}" type="presParOf" srcId="{7E007A69-DF23-9E4F-8BC2-B0F593D8510C}" destId="{9FF1B793-2F0B-7A43-8F73-4FA7A51A7210}" srcOrd="2" destOrd="0" presId="urn:microsoft.com/office/officeart/2005/8/layout/orgChart1"/>
    <dgm:cxn modelId="{ADA7115D-6FB5-ED43-BB61-0047675911F7}" type="presParOf" srcId="{9FF1B793-2F0B-7A43-8F73-4FA7A51A7210}" destId="{F94CC450-CA7D-0347-B7D8-CB5A6271CB9F}" srcOrd="0" destOrd="0" presId="urn:microsoft.com/office/officeart/2005/8/layout/orgChart1"/>
    <dgm:cxn modelId="{4849A83E-1255-FC46-ADFB-0A6D1CBE5C7A}" type="presParOf" srcId="{9FF1B793-2F0B-7A43-8F73-4FA7A51A7210}" destId="{8B3E50CE-3080-9540-8105-3248DCA95353}" srcOrd="1" destOrd="0" presId="urn:microsoft.com/office/officeart/2005/8/layout/orgChart1"/>
    <dgm:cxn modelId="{37D910B2-8E76-284F-817E-1CECC9AC9E29}" type="presParOf" srcId="{8B3E50CE-3080-9540-8105-3248DCA95353}" destId="{591687EA-015D-024E-B34D-6AC691B1DA3D}" srcOrd="0" destOrd="0" presId="urn:microsoft.com/office/officeart/2005/8/layout/orgChart1"/>
    <dgm:cxn modelId="{96E17D22-8D05-7A4D-9473-F55EFA07FE47}" type="presParOf" srcId="{591687EA-015D-024E-B34D-6AC691B1DA3D}" destId="{EF3D6B73-A00A-0F42-B3E6-D63CBE141F71}" srcOrd="0" destOrd="0" presId="urn:microsoft.com/office/officeart/2005/8/layout/orgChart1"/>
    <dgm:cxn modelId="{79877AF2-58D4-CA41-9D95-38D27C8E43C6}" type="presParOf" srcId="{591687EA-015D-024E-B34D-6AC691B1DA3D}" destId="{A3E37594-EFF8-F649-8E38-499CDBC88A03}" srcOrd="1" destOrd="0" presId="urn:microsoft.com/office/officeart/2005/8/layout/orgChart1"/>
    <dgm:cxn modelId="{4C0561E0-0C59-8343-93FC-7FFEA2E02BBF}" type="presParOf" srcId="{8B3E50CE-3080-9540-8105-3248DCA95353}" destId="{14D5B78F-D87A-DB4C-97F5-CB7BE41F5674}" srcOrd="1" destOrd="0" presId="urn:microsoft.com/office/officeart/2005/8/layout/orgChart1"/>
    <dgm:cxn modelId="{B92FB09B-62F2-A24D-A3D5-43ECC23D47CC}" type="presParOf" srcId="{14D5B78F-D87A-DB4C-97F5-CB7BE41F5674}" destId="{0B06B6D5-3879-424F-BDC5-B52A698B7EBB}" srcOrd="0" destOrd="0" presId="urn:microsoft.com/office/officeart/2005/8/layout/orgChart1"/>
    <dgm:cxn modelId="{ED2AF3E1-2093-FD45-85B1-9F19033BF45F}" type="presParOf" srcId="{14D5B78F-D87A-DB4C-97F5-CB7BE41F5674}" destId="{ECFF9FE1-B291-4948-9D08-B9703B2B6BA3}" srcOrd="1" destOrd="0" presId="urn:microsoft.com/office/officeart/2005/8/layout/orgChart1"/>
    <dgm:cxn modelId="{582B7282-B6A1-8649-840C-E82BFBCA6F26}" type="presParOf" srcId="{ECFF9FE1-B291-4948-9D08-B9703B2B6BA3}" destId="{A8909985-03F4-DA47-A329-B3F99E4BD08C}" srcOrd="0" destOrd="0" presId="urn:microsoft.com/office/officeart/2005/8/layout/orgChart1"/>
    <dgm:cxn modelId="{AD07C827-A052-4241-9FBB-56C900B52282}" type="presParOf" srcId="{A8909985-03F4-DA47-A329-B3F99E4BD08C}" destId="{4D4FE7F9-AD3B-C345-B455-E7B6EB3D2D69}" srcOrd="0" destOrd="0" presId="urn:microsoft.com/office/officeart/2005/8/layout/orgChart1"/>
    <dgm:cxn modelId="{557F3119-2A9D-9B44-B9F2-0C2B85C0DA34}" type="presParOf" srcId="{A8909985-03F4-DA47-A329-B3F99E4BD08C}" destId="{2F2CDFB5-A2BA-9249-843B-DAC0CACBF700}" srcOrd="1" destOrd="0" presId="urn:microsoft.com/office/officeart/2005/8/layout/orgChart1"/>
    <dgm:cxn modelId="{CF4A6BDE-185F-BE42-984F-8D71850DF1BD}" type="presParOf" srcId="{ECFF9FE1-B291-4948-9D08-B9703B2B6BA3}" destId="{7D3D6155-AA85-2947-9EC1-07D13B0C85D1}" srcOrd="1" destOrd="0" presId="urn:microsoft.com/office/officeart/2005/8/layout/orgChart1"/>
    <dgm:cxn modelId="{F91F9D26-AF1E-FF40-98FB-EED869EE50FF}" type="presParOf" srcId="{ECFF9FE1-B291-4948-9D08-B9703B2B6BA3}" destId="{3F66C48E-A7F3-FF42-9CC9-CD2890214254}" srcOrd="2" destOrd="0" presId="urn:microsoft.com/office/officeart/2005/8/layout/orgChart1"/>
    <dgm:cxn modelId="{A50547AB-798B-F845-ABAC-180856FC4728}" type="presParOf" srcId="{8B3E50CE-3080-9540-8105-3248DCA95353}" destId="{A20E5F0A-6AD6-9547-B3CA-137B9B6B5B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6B6D5-3879-424F-BDC5-B52A698B7EBB}">
      <dsp:nvSpPr>
        <dsp:cNvPr id="0" name=""/>
        <dsp:cNvSpPr/>
      </dsp:nvSpPr>
      <dsp:spPr>
        <a:xfrm>
          <a:off x="1881211" y="1251572"/>
          <a:ext cx="155082" cy="47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586"/>
              </a:lnTo>
              <a:lnTo>
                <a:pt x="155082" y="475586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CC450-CA7D-0347-B7D8-CB5A6271CB9F}">
      <dsp:nvSpPr>
        <dsp:cNvPr id="0" name=""/>
        <dsp:cNvSpPr/>
      </dsp:nvSpPr>
      <dsp:spPr>
        <a:xfrm>
          <a:off x="2398153" y="517514"/>
          <a:ext cx="780582" cy="475586"/>
        </a:xfrm>
        <a:custGeom>
          <a:avLst/>
          <a:gdLst/>
          <a:ahLst/>
          <a:cxnLst/>
          <a:rect l="0" t="0" r="0" b="0"/>
          <a:pathLst>
            <a:path>
              <a:moveTo>
                <a:pt x="780582" y="0"/>
              </a:moveTo>
              <a:lnTo>
                <a:pt x="780582" y="475586"/>
              </a:lnTo>
              <a:lnTo>
                <a:pt x="0" y="475586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39D1D-C7EA-834A-9AAE-4F46D551EC7B}">
      <dsp:nvSpPr>
        <dsp:cNvPr id="0" name=""/>
        <dsp:cNvSpPr/>
      </dsp:nvSpPr>
      <dsp:spPr>
        <a:xfrm>
          <a:off x="3554645" y="1430475"/>
          <a:ext cx="214841" cy="475586"/>
        </a:xfrm>
        <a:custGeom>
          <a:avLst/>
          <a:gdLst/>
          <a:ahLst/>
          <a:cxnLst/>
          <a:rect l="0" t="0" r="0" b="0"/>
          <a:pathLst>
            <a:path>
              <a:moveTo>
                <a:pt x="214841" y="0"/>
              </a:moveTo>
              <a:lnTo>
                <a:pt x="0" y="475586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31F6-DB94-E341-B4F3-A84CDE79C123}">
      <dsp:nvSpPr>
        <dsp:cNvPr id="0" name=""/>
        <dsp:cNvSpPr/>
      </dsp:nvSpPr>
      <dsp:spPr>
        <a:xfrm>
          <a:off x="3178735" y="517514"/>
          <a:ext cx="1004304" cy="396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461"/>
              </a:lnTo>
              <a:lnTo>
                <a:pt x="1004304" y="287461"/>
              </a:lnTo>
              <a:lnTo>
                <a:pt x="1004304" y="396019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93652-BDFC-EA4A-B653-9AA1BE4821F4}">
      <dsp:nvSpPr>
        <dsp:cNvPr id="0" name=""/>
        <dsp:cNvSpPr/>
      </dsp:nvSpPr>
      <dsp:spPr>
        <a:xfrm>
          <a:off x="2661793" y="572"/>
          <a:ext cx="1033884" cy="5169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66 Hard Drug Use at Baseline </a:t>
          </a:r>
          <a:endParaRPr lang="en-US" sz="1100" kern="1200" dirty="0"/>
        </a:p>
      </dsp:txBody>
      <dsp:txXfrm>
        <a:off x="2661793" y="572"/>
        <a:ext cx="1033884" cy="516942"/>
      </dsp:txXfrm>
    </dsp:sp>
    <dsp:sp modelId="{8E19568E-2C9A-2742-817B-DBE290276933}">
      <dsp:nvSpPr>
        <dsp:cNvPr id="0" name=""/>
        <dsp:cNvSpPr/>
      </dsp:nvSpPr>
      <dsp:spPr>
        <a:xfrm>
          <a:off x="3666098" y="913533"/>
          <a:ext cx="1033884" cy="5169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27 Lost to Follow Up</a:t>
          </a:r>
          <a:endParaRPr lang="en-US" sz="1100" kern="1200" dirty="0"/>
        </a:p>
      </dsp:txBody>
      <dsp:txXfrm>
        <a:off x="3666098" y="913533"/>
        <a:ext cx="1033884" cy="516942"/>
      </dsp:txXfrm>
    </dsp:sp>
    <dsp:sp modelId="{1837F620-A098-7645-A20B-07EFC253820A}">
      <dsp:nvSpPr>
        <dsp:cNvPr id="0" name=""/>
        <dsp:cNvSpPr/>
      </dsp:nvSpPr>
      <dsp:spPr>
        <a:xfrm>
          <a:off x="3554645" y="1647591"/>
          <a:ext cx="1033884" cy="5169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24 reported IDU (88%)</a:t>
          </a:r>
          <a:endParaRPr lang="en-US" sz="1100" kern="1200" dirty="0"/>
        </a:p>
      </dsp:txBody>
      <dsp:txXfrm>
        <a:off x="3554645" y="1647591"/>
        <a:ext cx="1033884" cy="516942"/>
      </dsp:txXfrm>
    </dsp:sp>
    <dsp:sp modelId="{EF3D6B73-A00A-0F42-B3E6-D63CBE141F71}">
      <dsp:nvSpPr>
        <dsp:cNvPr id="0" name=""/>
        <dsp:cNvSpPr/>
      </dsp:nvSpPr>
      <dsp:spPr>
        <a:xfrm>
          <a:off x="1364268" y="734630"/>
          <a:ext cx="1033884" cy="5169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39 @ Year Two</a:t>
          </a:r>
          <a:endParaRPr lang="en-US" sz="1100" kern="1200" dirty="0"/>
        </a:p>
      </dsp:txBody>
      <dsp:txXfrm>
        <a:off x="1364268" y="734630"/>
        <a:ext cx="1033884" cy="516942"/>
      </dsp:txXfrm>
    </dsp:sp>
    <dsp:sp modelId="{4D4FE7F9-AD3B-C345-B455-E7B6EB3D2D69}">
      <dsp:nvSpPr>
        <dsp:cNvPr id="0" name=""/>
        <dsp:cNvSpPr/>
      </dsp:nvSpPr>
      <dsp:spPr>
        <a:xfrm>
          <a:off x="2036293" y="1468687"/>
          <a:ext cx="1033884" cy="5169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20 reported not using hard drugs @ year 2</a:t>
          </a:r>
          <a:endParaRPr lang="en-US" sz="1100" kern="1200" dirty="0"/>
        </a:p>
      </dsp:txBody>
      <dsp:txXfrm>
        <a:off x="2036293" y="1468687"/>
        <a:ext cx="1033884" cy="516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0EC3-7FD2-FF43-89D6-03661C27F508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4D014-3C19-164A-91DC-F941936B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502 at year two, 39 reported hard</a:t>
            </a:r>
            <a:r>
              <a:rPr lang="en-US" baseline="0" dirty="0" smtClean="0"/>
              <a:t> drug use at baseline, (defined as </a:t>
            </a:r>
            <a:r>
              <a:rPr lang="en-US" baseline="0" dirty="0" err="1" smtClean="0"/>
              <a:t>idu</a:t>
            </a:r>
            <a:r>
              <a:rPr lang="en-US" baseline="0" dirty="0" smtClean="0"/>
              <a:t>, heroin, or illicit opiates) 33 IDU, </a:t>
            </a:r>
          </a:p>
          <a:p>
            <a:r>
              <a:rPr lang="en-US" baseline="0" dirty="0" smtClean="0"/>
              <a:t>Change in 2 lab measures and 2 QOL measures- year 2 minus baseline</a:t>
            </a:r>
          </a:p>
          <a:p>
            <a:r>
              <a:rPr lang="en-US" baseline="0" dirty="0" err="1" smtClean="0"/>
              <a:t>Idu</a:t>
            </a:r>
            <a:r>
              <a:rPr lang="en-US" baseline="0" dirty="0" smtClean="0"/>
              <a:t> lower </a:t>
            </a:r>
            <a:r>
              <a:rPr lang="en-US" baseline="0" dirty="0" err="1" smtClean="0"/>
              <a:t>bmis</a:t>
            </a:r>
            <a:r>
              <a:rPr lang="en-US" baseline="0" dirty="0" smtClean="0"/>
              <a:t>, current smokers, more likely to be in the 10-40thousand than &gt;40, half were race other,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4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 the crude estimates to the adjusted estimates for change in CD4 cell count. The crude model showed that the hard drug use group had a significant decrease in CD4 cells when compared to the controls (p=&lt;0.0001). After holding the covariates constant, the hard drug use group still had significantly less CD4 cell increases at an average of 166.61 (31.25) less than compared to controls (p=&lt;0.0001).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partial f-test gave a critical f-value of 1.579 and was not significant (p=0.228).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 the crude estimates to adjusted estimates for change in SF-36 aggregate physical health scores. After holding the covariates constant, the relationship between the hard drug use group is significantly strengthened when compared to the controls (p=0.0218). The changes in physical health scores were an average 3.22 (1.4) less than controls. A partial f-test did not find the adjusted model to be significant when compared to the crude model (p=0.55).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drug use associated with lower cd4 cell count,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 f did not find adjusted model best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Income,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school variables were weakly correlated (r=-0.19, p=&lt;0.0001),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Limitation- 27 hard drug users were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lost to follow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4D014-3C19-164A-91DC-F941936BE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Hard drug use prior to HAART initialization is associated with </a:t>
            </a:r>
            <a:r>
              <a:rPr lang="en-US" sz="3200" dirty="0" smtClean="0"/>
              <a:t>CD4 Cell treatment </a:t>
            </a:r>
            <a:r>
              <a:rPr lang="en-US" sz="3200" dirty="0"/>
              <a:t>response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Report by DeLayna Goulding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83" y="375203"/>
            <a:ext cx="8150993" cy="15347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Primary Question of Interest: </a:t>
            </a:r>
          </a:p>
          <a:p>
            <a:r>
              <a:rPr lang="en-US" b="0" dirty="0"/>
              <a:t>Does treatment response 2 years after initiating HAART differs between subjects who report using hard drugs, such as heroine and cocaine, at baseline and other subjects, who did not report hard drug use at </a:t>
            </a:r>
            <a:r>
              <a:rPr lang="en-US" b="0" dirty="0" smtClean="0"/>
              <a:t>baseline</a:t>
            </a:r>
            <a:r>
              <a:rPr lang="en-US" b="0" dirty="0"/>
              <a:t>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83" y="2099298"/>
            <a:ext cx="8309751" cy="43590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Statistical Hypotheses: </a:t>
            </a:r>
          </a:p>
          <a:p>
            <a:r>
              <a:rPr lang="en-US" b="0" dirty="0"/>
              <a:t>1.) There is a </a:t>
            </a:r>
            <a:r>
              <a:rPr lang="en-US" b="0" dirty="0" smtClean="0"/>
              <a:t>meaningful difference </a:t>
            </a:r>
            <a:r>
              <a:rPr lang="en-US" b="0" dirty="0"/>
              <a:t>between hard drug use between hard drug use exposure when compared to controls on </a:t>
            </a:r>
            <a:r>
              <a:rPr lang="en-US" dirty="0">
                <a:solidFill>
                  <a:srgbClr val="FF0000"/>
                </a:solidFill>
              </a:rPr>
              <a:t>the change in CD4 count</a:t>
            </a:r>
            <a:r>
              <a:rPr lang="en-US" b="0" dirty="0"/>
              <a:t> after two years of treatment </a:t>
            </a:r>
            <a:endParaRPr lang="en-US" b="0" dirty="0" smtClean="0"/>
          </a:p>
          <a:p>
            <a:r>
              <a:rPr lang="en-US" b="0" dirty="0" smtClean="0"/>
              <a:t>2</a:t>
            </a:r>
            <a:r>
              <a:rPr lang="en-US" b="0" dirty="0"/>
              <a:t>.) There is a meaningful difference between hard drug use exposure when compared to controls on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change in viral loa</a:t>
            </a:r>
            <a:r>
              <a:rPr lang="en-US" b="0" dirty="0"/>
              <a:t>d after two years of </a:t>
            </a:r>
            <a:r>
              <a:rPr lang="en-US" b="0" dirty="0" smtClean="0"/>
              <a:t>treatment</a:t>
            </a:r>
          </a:p>
          <a:p>
            <a:r>
              <a:rPr lang="en-US" b="0" dirty="0" smtClean="0"/>
              <a:t> </a:t>
            </a:r>
            <a:r>
              <a:rPr lang="en-US" b="0" dirty="0"/>
              <a:t>3.) There is a meaningful difference between hard drug use exposure when compared to controls on</a:t>
            </a:r>
            <a:r>
              <a:rPr lang="en-US" dirty="0">
                <a:solidFill>
                  <a:srgbClr val="FF0000"/>
                </a:solidFill>
              </a:rPr>
              <a:t> the change in aggregate mental health scores </a:t>
            </a:r>
            <a:r>
              <a:rPr lang="en-US" b="0" dirty="0"/>
              <a:t>after two years of treatment </a:t>
            </a:r>
            <a:endParaRPr lang="en-US" b="0" dirty="0" smtClean="0"/>
          </a:p>
          <a:p>
            <a:r>
              <a:rPr lang="en-US" b="0" dirty="0" smtClean="0"/>
              <a:t>4</a:t>
            </a:r>
            <a:r>
              <a:rPr lang="en-US" b="0" dirty="0"/>
              <a:t>.) There is a meaningful difference between hard drug use exposure when compared to controls </a:t>
            </a:r>
            <a:r>
              <a:rPr lang="en-US" b="0" dirty="0">
                <a:solidFill>
                  <a:schemeClr val="tx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change in aggregate physical health scores</a:t>
            </a:r>
            <a:r>
              <a:rPr lang="en-US" b="0" dirty="0"/>
              <a:t> after two years of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5877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1494"/>
            <a:ext cx="4993480" cy="571573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/>
              <a:t>Data management and </a:t>
            </a:r>
            <a:r>
              <a:rPr lang="en-US" dirty="0" smtClean="0"/>
              <a:t>cleaning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Changed </a:t>
            </a:r>
            <a:r>
              <a:rPr lang="en-US" dirty="0"/>
              <a:t>missing </a:t>
            </a:r>
            <a:r>
              <a:rPr lang="en-US" dirty="0" smtClean="0"/>
              <a:t>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Outliers</a:t>
            </a:r>
          </a:p>
          <a:p>
            <a:pPr marL="800100" lvl="1" indent="-342900"/>
            <a:r>
              <a:rPr lang="en-US" dirty="0" smtClean="0"/>
              <a:t>Condensed </a:t>
            </a:r>
            <a:r>
              <a:rPr lang="en-US" dirty="0"/>
              <a:t>categorical </a:t>
            </a:r>
            <a:r>
              <a:rPr lang="en-US" dirty="0" smtClean="0"/>
              <a:t>variables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Descriptive statistics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Table 1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Bivariate </a:t>
            </a:r>
            <a:r>
              <a:rPr lang="en-US" dirty="0"/>
              <a:t>analysis of outcome </a:t>
            </a:r>
            <a:r>
              <a:rPr lang="en-US" dirty="0" smtClean="0"/>
              <a:t>estimates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Log transformed viral load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Linear regression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Crude, preliminary results</a:t>
            </a:r>
          </a:p>
          <a:p>
            <a:pPr marL="342900" indent="-342900"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Multiple </a:t>
            </a:r>
            <a:r>
              <a:rPr lang="en-US" dirty="0"/>
              <a:t>linear regression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selection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Covariates </a:t>
            </a:r>
            <a:r>
              <a:rPr lang="en-US" dirty="0"/>
              <a:t>selected a priori </a:t>
            </a:r>
            <a:endParaRPr lang="en-US" dirty="0" smtClean="0"/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Investigator’s </a:t>
            </a:r>
            <a:r>
              <a:rPr lang="en-US" dirty="0"/>
              <a:t>clinical </a:t>
            </a:r>
            <a:r>
              <a:rPr lang="en-US" dirty="0" smtClean="0"/>
              <a:t>knowledge/ previous use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Partial </a:t>
            </a:r>
            <a:r>
              <a:rPr lang="en-US" dirty="0"/>
              <a:t>f-</a:t>
            </a:r>
            <a:r>
              <a:rPr lang="en-US" dirty="0" smtClean="0"/>
              <a:t>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Correlations </a:t>
            </a:r>
            <a:r>
              <a:rPr lang="en-US" dirty="0"/>
              <a:t>to look relationships between covariates and delta </a:t>
            </a:r>
            <a:r>
              <a:rPr lang="en-US" dirty="0" smtClean="0"/>
              <a:t>variables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Multiple comparisons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p&lt;0.025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450680" y="975001"/>
            <a:ext cx="3492668" cy="5650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Covariates in adjusted model: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Age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BMI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Race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NHW vs. other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Income level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&lt;10,10-40, ≥ 40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Education level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&lt;high school vs. &gt;high school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Smoker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current vs. former/never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Alcohol use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&lt;13 drinks vs. ≥</a:t>
            </a:r>
            <a:r>
              <a:rPr lang="en-US" dirty="0" smtClean="0"/>
              <a:t> </a:t>
            </a:r>
            <a:r>
              <a:rPr lang="en-US" b="0" dirty="0" smtClean="0"/>
              <a:t>13 drinks a week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Marijuana use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 yes vs. no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Adherence </a:t>
            </a:r>
          </a:p>
          <a:p>
            <a:pPr marL="914400" lvl="1" indent="-457200">
              <a:buFont typeface="Arial"/>
              <a:buChar char="•"/>
            </a:pPr>
            <a:r>
              <a:rPr lang="en-US" b="0" dirty="0" smtClean="0"/>
              <a:t>&gt;95% vs. &lt;95%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0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570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5001"/>
            <a:ext cx="4270250" cy="54110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Cohort @ Year 2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n=502</a:t>
            </a:r>
          </a:p>
          <a:p>
            <a:r>
              <a:rPr lang="en-US" dirty="0" smtClean="0"/>
              <a:t>Primary variable of interest: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Hard drug use at baseline (n=39)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Injection </a:t>
            </a:r>
            <a:r>
              <a:rPr lang="en-US" dirty="0"/>
              <a:t>drug use (n=33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Heroin </a:t>
            </a:r>
            <a:r>
              <a:rPr lang="en-US" dirty="0"/>
              <a:t>and other illicit opiates (n=12) </a:t>
            </a:r>
          </a:p>
          <a:p>
            <a:pPr lvl="1" indent="0">
              <a:buNone/>
            </a:pPr>
            <a:endParaRPr lang="en-US" b="0" dirty="0" smtClean="0"/>
          </a:p>
          <a:p>
            <a:r>
              <a:rPr lang="en-US" dirty="0" smtClean="0"/>
              <a:t>Outcomes of Interest: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CD4 cell count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viral load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aggregate mental health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Delta aggregate physical health</a:t>
            </a:r>
            <a:endParaRPr lang="en-US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5694"/>
              </p:ext>
            </p:extLst>
          </p:nvPr>
        </p:nvGraphicFramePr>
        <p:xfrm>
          <a:off x="4727451" y="975001"/>
          <a:ext cx="3998236" cy="491714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44388"/>
                <a:gridCol w="1175952"/>
                <a:gridCol w="977896"/>
              </a:tblGrid>
              <a:tr h="547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Non-Hard Drug Use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n=472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Hard Drug Use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n=39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 (SD)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43 (8.73)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45 (9.49)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BMI (SD)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26.5 (23.5)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23.62 (3.44)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Highschool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94 (20.3)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16 (41.03)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Some college or more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369 (79.7)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23(58.97)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Race (%)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White, Non-Hispanic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298 (64.36)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19 (48.72)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165 (35.64)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20 (51.28)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 10,000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192 (43.05)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16 (41.03)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10- 40,000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91 (20.40)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14 (35.90)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 40,000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163 (36.55)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 (23.08)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Alcohol Use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&lt;13 drinks/week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430 (92.87)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37 (94.87)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&gt;13 drinks/week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33 (5.13)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2 (5.13)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Adherence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95-100%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413 (89.20)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38 (97.44)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&lt;95%</a:t>
                      </a:r>
                      <a:endParaRPr lang="mr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50 (10.80)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 (2.56)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Smoker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Never/Former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299 (64.58)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9 (23.08)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19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Current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674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u="none" strike="noStrike">
                          <a:effectLst/>
                        </a:rPr>
                        <a:t>164 (35.42)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30 (76.92)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  <a:tr h="368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Marijuana/Hash Use- Yes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</a:rPr>
                        <a:t>194 (41.90)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 dirty="0">
                          <a:effectLst/>
                        </a:rPr>
                        <a:t>12 (30.77)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395" marR="11395" marT="1139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0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80683" cy="764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Laboratory Delta outcomes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18480"/>
              </p:ext>
            </p:extLst>
          </p:nvPr>
        </p:nvGraphicFramePr>
        <p:xfrm>
          <a:off x="161256" y="1076111"/>
          <a:ext cx="4848429" cy="276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701764"/>
              </p:ext>
            </p:extLst>
          </p:nvPr>
        </p:nvGraphicFramePr>
        <p:xfrm>
          <a:off x="4021861" y="3845772"/>
          <a:ext cx="4903845" cy="2888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76122"/>
              </p:ext>
            </p:extLst>
          </p:nvPr>
        </p:nvGraphicFramePr>
        <p:xfrm>
          <a:off x="5133164" y="1343076"/>
          <a:ext cx="3792540" cy="1499801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58508"/>
                <a:gridCol w="846709"/>
                <a:gridCol w="670307"/>
                <a:gridCol w="864350"/>
                <a:gridCol w="652666"/>
              </a:tblGrid>
              <a:tr h="2446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CD4 Cell Count 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182.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6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(8.43)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+mn-lt"/>
                        </a:rPr>
                        <a:t>169.724 (52.76)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0.0014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8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-169.16 (29.68)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-166.61 (31.25)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9307"/>
              </p:ext>
            </p:extLst>
          </p:nvPr>
        </p:nvGraphicFramePr>
        <p:xfrm>
          <a:off x="161256" y="4500844"/>
          <a:ext cx="3719485" cy="1638280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43897"/>
                <a:gridCol w="743897"/>
                <a:gridCol w="743897"/>
                <a:gridCol w="743897"/>
                <a:gridCol w="743897"/>
              </a:tblGrid>
              <a:tr h="40957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Viral 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Load (log10) 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-2.71 (0.06)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&lt;.0001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0.3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endParaRPr lang="en-US" sz="12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.459)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0.4483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09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0.01 (0.21)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  <a:latin typeface="+mn-lt"/>
                        </a:rPr>
                        <a:t>0.9446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0.01</a:t>
                      </a:r>
                      <a:endParaRPr lang="en-US" sz="12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(0.2)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0.9519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45031" cy="764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Quality of life Delta outcomes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39329"/>
              </p:ext>
            </p:extLst>
          </p:nvPr>
        </p:nvGraphicFramePr>
        <p:xfrm>
          <a:off x="152400" y="1076600"/>
          <a:ext cx="4328093" cy="2892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35220"/>
              </p:ext>
            </p:extLst>
          </p:nvPr>
        </p:nvGraphicFramePr>
        <p:xfrm>
          <a:off x="4480493" y="3819800"/>
          <a:ext cx="4516031" cy="303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9475"/>
              </p:ext>
            </p:extLst>
          </p:nvPr>
        </p:nvGraphicFramePr>
        <p:xfrm>
          <a:off x="4780369" y="1431282"/>
          <a:ext cx="4021860" cy="1655920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740869"/>
                <a:gridCol w="970186"/>
                <a:gridCol w="652671"/>
                <a:gridCol w="1111303"/>
                <a:gridCol w="546831"/>
              </a:tblGrid>
              <a:tr h="4139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Aggregate Physical Health 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Change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-1.43 (0.4)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0.0003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16.71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(3.69)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&lt;.</a:t>
                      </a:r>
                      <a:r>
                        <a:rPr lang="mr-IN" sz="1200" b="1" u="none" strike="noStrike" dirty="0">
                          <a:effectLst/>
                          <a:latin typeface="+mn-lt"/>
                        </a:rPr>
                        <a:t>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13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-2.43(1.41)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0.0851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3.2</a:t>
                      </a:r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2</a:t>
                      </a:r>
                      <a:r>
                        <a:rPr lang="mr-IN" sz="12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(1.4)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  <a:latin typeface="+mn-lt"/>
                        </a:rPr>
                        <a:t>0.0218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2238"/>
              </p:ext>
            </p:extLst>
          </p:nvPr>
        </p:nvGraphicFramePr>
        <p:xfrm>
          <a:off x="152400" y="4523605"/>
          <a:ext cx="4297099" cy="1633158"/>
        </p:xfrm>
        <a:graphic>
          <a:graphicData uri="http://schemas.openxmlformats.org/drawingml/2006/table">
            <a:tbl>
              <a:tblPr firstRow="1" firstCol="1" bandRow="1" bandCol="1">
                <a:tableStyleId>{72833802-FEF1-4C79-8D5D-14CF1EAF98D9}</a:tableStyleId>
              </a:tblPr>
              <a:tblGrid>
                <a:gridCol w="800146"/>
                <a:gridCol w="920476"/>
                <a:gridCol w="737659"/>
                <a:gridCol w="1170182"/>
                <a:gridCol w="668636"/>
              </a:tblGrid>
              <a:tr h="35153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Aggregate Mental Health Change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504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  <a:latin typeface="+mn-lt"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Crude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+mn-lt"/>
                        </a:rPr>
                        <a:t>Adjusted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51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2.15 (0.56)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0.0001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 smtClean="0">
                          <a:effectLst/>
                          <a:latin typeface="+mn-lt"/>
                        </a:rPr>
                        <a:t>20.92 </a:t>
                      </a:r>
                      <a:r>
                        <a:rPr lang="is-IS" sz="12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is-IS" sz="1200" u="none" strike="noStrike" dirty="0" smtClean="0">
                          <a:effectLst/>
                          <a:latin typeface="+mn-lt"/>
                        </a:rPr>
                        <a:t>3.13)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+mn-lt"/>
                        </a:rPr>
                        <a:t>&lt;.0001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465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Hard Drugs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+mn-lt"/>
                        </a:rPr>
                        <a:t>1.43 (2.01)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+mn-lt"/>
                        </a:rPr>
                        <a:t>0.4711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+mn-lt"/>
                        </a:rPr>
                        <a:t>-0.55 (1.77)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  <a:latin typeface="+mn-lt"/>
                        </a:rPr>
                        <a:t>0.7571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0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86273" cy="958675"/>
          </a:xfrm>
        </p:spPr>
        <p:txBody>
          <a:bodyPr/>
          <a:lstStyle/>
          <a:p>
            <a:r>
              <a:rPr lang="en-US" dirty="0" smtClean="0"/>
              <a:t>Conclusions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05"/>
            <a:ext cx="7620000" cy="3828131"/>
          </a:xfrm>
        </p:spPr>
        <p:txBody>
          <a:bodyPr>
            <a:normAutofit/>
          </a:bodyPr>
          <a:lstStyle/>
          <a:p>
            <a:r>
              <a:rPr lang="en-US" dirty="0" smtClean="0"/>
              <a:t>Report Conclusions: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change in CD4 cell count after two years was significantly less (-166.61 [31.25]) in the group that reported hard drug use prior to treatment initialization (p=&lt;0.0001)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Crude </a:t>
            </a:r>
            <a:r>
              <a:rPr lang="en-US" b="0" dirty="0" smtClean="0"/>
              <a:t>and adjusted </a:t>
            </a:r>
            <a:r>
              <a:rPr lang="en-US" b="0" dirty="0" smtClean="0"/>
              <a:t>models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dirty="0" smtClean="0"/>
              <a:t>Limitations (MCAR, MAR, MNAR):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Further investigation about participants that are missing from the hard drug use group</a:t>
            </a:r>
          </a:p>
          <a:p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2234938"/>
              </p:ext>
            </p:extLst>
          </p:nvPr>
        </p:nvGraphicFramePr>
        <p:xfrm>
          <a:off x="1171205" y="4445570"/>
          <a:ext cx="5318418" cy="345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8940" y="5345271"/>
            <a:ext cx="21696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Reported lowest aggregate physical health scores </a:t>
            </a:r>
          </a:p>
          <a:p>
            <a:r>
              <a:rPr lang="en-US" sz="1200" dirty="0" smtClean="0"/>
              <a:t>(40.49 </a:t>
            </a:r>
            <a:r>
              <a:rPr lang="en-US" sz="1200" dirty="0"/>
              <a:t>[9.58]).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30442" y="5345271"/>
            <a:ext cx="702100" cy="293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1139</TotalTime>
  <Words>1221</Words>
  <Application>Microsoft Macintosh PowerPoint</Application>
  <PresentationFormat>On-screen Show (4:3)</PresentationFormat>
  <Paragraphs>214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Hard drug use prior to HAART initialization is associated with CD4 Cell treatment response </vt:lpstr>
      <vt:lpstr>PowerPoint Presentation</vt:lpstr>
      <vt:lpstr>Data Analysis</vt:lpstr>
      <vt:lpstr>Data Summary</vt:lpstr>
      <vt:lpstr>Laboratory Delta outcomes</vt:lpstr>
      <vt:lpstr>Quality of life Delta outcomes</vt:lpstr>
      <vt:lpstr>Conclusions &amp; 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drug use prior to HAART initialization is associated with CD4 Cell treatment response </dc:title>
  <dc:creator>DeLayna Goulding</dc:creator>
  <cp:lastModifiedBy>DeLayna Goulding</cp:lastModifiedBy>
  <cp:revision>18</cp:revision>
  <dcterms:created xsi:type="dcterms:W3CDTF">2017-10-08T21:58:16Z</dcterms:created>
  <dcterms:modified xsi:type="dcterms:W3CDTF">2017-10-09T18:45:21Z</dcterms:modified>
</cp:coreProperties>
</file>