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3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Library:Application%20Support:Microsoft:Office:Office%202011%20AutoRecovery:Project0_Tables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elaynagoulding:Repositories:bios6623-delgoulding:Project0:Docs:Project0_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8"/>
    </mc:Choice>
    <mc:Fallback>
      <c:style val="3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Estimates of Attachment Loss </a:t>
            </a:r>
          </a:p>
          <a:p>
            <a:pPr>
              <a:defRPr/>
            </a:pPr>
            <a:r>
              <a:rPr lang="en-US"/>
              <a:t>(Compared to Control Group)</a:t>
            </a:r>
          </a:p>
        </c:rich>
      </c:tx>
      <c:layout>
        <c:manualLayout>
          <c:xMode val="edge"/>
          <c:yMode val="edge"/>
          <c:x val="0.285528627783802"/>
          <c:y val="0.0484848484848485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Crude Estimates</c:v>
          </c:tx>
          <c:invertIfNegative val="0"/>
          <c:cat>
            <c:strRef>
              <c:f>'Attach Models'!$A$18:$A$22</c:f>
              <c:strCache>
                <c:ptCount val="5"/>
                <c:pt idx="0">
                  <c:v>Control</c:v>
                </c:pt>
                <c:pt idx="1">
                  <c:v>Placebo</c:v>
                </c:pt>
                <c:pt idx="2">
                  <c:v>Low</c:v>
                </c:pt>
                <c:pt idx="3">
                  <c:v>Medium</c:v>
                </c:pt>
                <c:pt idx="4">
                  <c:v>High</c:v>
                </c:pt>
              </c:strCache>
            </c:strRef>
          </c:cat>
          <c:val>
            <c:numRef>
              <c:f>'Attach Models'!$C$18:$C$22</c:f>
              <c:numCache>
                <c:formatCode>General</c:formatCode>
                <c:ptCount val="5"/>
                <c:pt idx="0">
                  <c:v>0.22169</c:v>
                </c:pt>
                <c:pt idx="1">
                  <c:v>0.08707</c:v>
                </c:pt>
                <c:pt idx="2">
                  <c:v>0.01781</c:v>
                </c:pt>
                <c:pt idx="3">
                  <c:v>0.00655</c:v>
                </c:pt>
                <c:pt idx="4">
                  <c:v>0.16479</c:v>
                </c:pt>
              </c:numCache>
            </c:numRef>
          </c:val>
        </c:ser>
        <c:ser>
          <c:idx val="1"/>
          <c:order val="1"/>
          <c:tx>
            <c:v>Final Estimates</c:v>
          </c:tx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'Attach Models'!$A$18:$A$22</c:f>
              <c:strCache>
                <c:ptCount val="5"/>
                <c:pt idx="0">
                  <c:v>Control</c:v>
                </c:pt>
                <c:pt idx="1">
                  <c:v>Placebo</c:v>
                </c:pt>
                <c:pt idx="2">
                  <c:v>Low</c:v>
                </c:pt>
                <c:pt idx="3">
                  <c:v>Medium</c:v>
                </c:pt>
                <c:pt idx="4">
                  <c:v>High</c:v>
                </c:pt>
              </c:strCache>
            </c:strRef>
          </c:cat>
          <c:val>
            <c:numRef>
              <c:f>'Attach Models'!$E$18:$E$22</c:f>
              <c:numCache>
                <c:formatCode>General</c:formatCode>
                <c:ptCount val="5"/>
                <c:pt idx="0">
                  <c:v>-0.10707</c:v>
                </c:pt>
                <c:pt idx="1">
                  <c:v>-0.14909</c:v>
                </c:pt>
                <c:pt idx="2">
                  <c:v>-0.25312</c:v>
                </c:pt>
                <c:pt idx="3">
                  <c:v>-0.28293</c:v>
                </c:pt>
                <c:pt idx="4">
                  <c:v>-0.13372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35852696"/>
        <c:axId val="2135855672"/>
      </c:barChart>
      <c:catAx>
        <c:axId val="2135852696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5855672"/>
        <c:crosses val="autoZero"/>
        <c:auto val="1"/>
        <c:lblAlgn val="ctr"/>
        <c:lblOffset val="100"/>
        <c:noMultiLvlLbl val="0"/>
      </c:catAx>
      <c:valAx>
        <c:axId val="21358556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58526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8"/>
    </mc:Choice>
    <mc:Fallback>
      <c:style val="3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Estimate of Pocket Depth </a:t>
            </a:r>
          </a:p>
          <a:p>
            <a:pPr>
              <a:defRPr/>
            </a:pPr>
            <a:r>
              <a:rPr lang="en-US"/>
              <a:t>(Compared to Control Group)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Crude Estimates</c:v>
          </c:tx>
          <c:spPr>
            <a:solidFill>
              <a:schemeClr val="accent4"/>
            </a:solidFill>
          </c:spPr>
          <c:invertIfNegative val="0"/>
          <c:cat>
            <c:strRef>
              <c:f>'PD Models'!$A$12:$A$16</c:f>
              <c:strCache>
                <c:ptCount val="5"/>
                <c:pt idx="0">
                  <c:v>Control</c:v>
                </c:pt>
                <c:pt idx="1">
                  <c:v>placebo</c:v>
                </c:pt>
                <c:pt idx="2">
                  <c:v>low</c:v>
                </c:pt>
                <c:pt idx="3">
                  <c:v>medium</c:v>
                </c:pt>
                <c:pt idx="4">
                  <c:v>high</c:v>
                </c:pt>
              </c:strCache>
            </c:strRef>
          </c:cat>
          <c:val>
            <c:numRef>
              <c:f>'PD Models'!$C$12:$C$16</c:f>
              <c:numCache>
                <c:formatCode>General</c:formatCode>
                <c:ptCount val="5"/>
                <c:pt idx="0">
                  <c:v>0.33817</c:v>
                </c:pt>
                <c:pt idx="1">
                  <c:v>0.34969</c:v>
                </c:pt>
                <c:pt idx="2">
                  <c:v>0.20617</c:v>
                </c:pt>
                <c:pt idx="3">
                  <c:v>0.20255</c:v>
                </c:pt>
                <c:pt idx="4">
                  <c:v>0.3823</c:v>
                </c:pt>
              </c:numCache>
            </c:numRef>
          </c:val>
        </c:ser>
        <c:ser>
          <c:idx val="1"/>
          <c:order val="1"/>
          <c:tx>
            <c:v>Adjusted Estimates</c:v>
          </c:tx>
          <c:spPr>
            <a:solidFill>
              <a:schemeClr val="accent1"/>
            </a:solidFill>
          </c:spPr>
          <c:invertIfNegative val="0"/>
          <c:cat>
            <c:strRef>
              <c:f>'PD Models'!$A$12:$A$16</c:f>
              <c:strCache>
                <c:ptCount val="5"/>
                <c:pt idx="0">
                  <c:v>Control</c:v>
                </c:pt>
                <c:pt idx="1">
                  <c:v>placebo</c:v>
                </c:pt>
                <c:pt idx="2">
                  <c:v>low</c:v>
                </c:pt>
                <c:pt idx="3">
                  <c:v>medium</c:v>
                </c:pt>
                <c:pt idx="4">
                  <c:v>high</c:v>
                </c:pt>
              </c:strCache>
            </c:strRef>
          </c:cat>
          <c:val>
            <c:numRef>
              <c:f>'PD Models'!$E$12:$E$16</c:f>
              <c:numCache>
                <c:formatCode>General</c:formatCode>
                <c:ptCount val="5"/>
                <c:pt idx="0">
                  <c:v>-0.03344</c:v>
                </c:pt>
                <c:pt idx="1">
                  <c:v>-0.00059</c:v>
                </c:pt>
                <c:pt idx="2">
                  <c:v>-0.15828</c:v>
                </c:pt>
                <c:pt idx="3">
                  <c:v>-0.14188</c:v>
                </c:pt>
                <c:pt idx="4">
                  <c:v>0.02278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38103384"/>
        <c:axId val="2138106232"/>
      </c:barChart>
      <c:catAx>
        <c:axId val="2138103384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8106232"/>
        <c:crosses val="autoZero"/>
        <c:auto val="1"/>
        <c:lblAlgn val="ctr"/>
        <c:lblOffset val="100"/>
        <c:noMultiLvlLbl val="0"/>
      </c:catAx>
      <c:valAx>
        <c:axId val="21381062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8103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198812005384"/>
          <c:y val="0.929235677841624"/>
          <c:w val="0.553131684810585"/>
          <c:h val="0.070764291546157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DC1B-D02B-6245-B4DE-788BB1273C82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8C8E-E7D9-B246-A2BC-61DD0B5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E7BF9-EA30-2B4B-BCCE-EAB6857BE30A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56280-3D52-A445-8E37-76512BF4B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6280-3D52-A445-8E37-76512BF4B9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0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data used for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6280-3D52-A445-8E37-76512BF4B9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explanation of analysis</a:t>
            </a:r>
            <a:r>
              <a:rPr lang="en-US" baseline="0" dirty="0" smtClean="0"/>
              <a:t>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6280-3D52-A445-8E37-76512BF4B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important results as they</a:t>
            </a:r>
            <a:r>
              <a:rPr lang="en-US" baseline="0" dirty="0" smtClean="0"/>
              <a:t> relate to statistical hypotheses 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6280-3D52-A445-8E37-76512BF4B9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implications</a:t>
            </a:r>
            <a:r>
              <a:rPr lang="en-US" baseline="0" dirty="0" smtClean="0"/>
              <a:t> of research question that addresses any important limitations of the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6280-3D52-A445-8E37-76512BF4B9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9/16/17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9/16/17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9/16/17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20855"/>
            <a:ext cx="8260672" cy="1531745"/>
          </a:xfrm>
        </p:spPr>
        <p:txBody>
          <a:bodyPr>
            <a:normAutofit/>
          </a:bodyPr>
          <a:lstStyle/>
          <a:p>
            <a:r>
              <a:rPr lang="en-US" sz="2800" dirty="0"/>
              <a:t>Report </a:t>
            </a:r>
            <a:r>
              <a:rPr lang="en-US" sz="2800" dirty="0" err="1" smtClean="0"/>
              <a:t>oN</a:t>
            </a:r>
            <a:r>
              <a:rPr lang="en-US" sz="2800" dirty="0" smtClean="0"/>
              <a:t> a gum gel RCT:</a:t>
            </a:r>
            <a:br>
              <a:rPr lang="en-US" sz="2800" dirty="0" smtClean="0"/>
            </a:br>
            <a:r>
              <a:rPr lang="en-US" sz="2800" dirty="0" smtClean="0"/>
              <a:t> Changes for </a:t>
            </a:r>
            <a:r>
              <a:rPr lang="en-US" sz="2800" dirty="0"/>
              <a:t>attachment loss and pocket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Primary Research Question:</a:t>
            </a:r>
          </a:p>
          <a:p>
            <a:r>
              <a:rPr lang="en-US" dirty="0" smtClean="0"/>
              <a:t>Does treatment result in lower average pocket depth and attachment loss? 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Hypotheses:</a:t>
            </a:r>
          </a:p>
          <a:p>
            <a:pPr marL="114300" indent="0">
              <a:buNone/>
            </a:pPr>
            <a:r>
              <a:rPr lang="en-US" dirty="0"/>
              <a:t>1.) Exposure to one of the five treatment groups results in a significant attachment loss change from baseline to one year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</a:t>
            </a:r>
            <a:r>
              <a:rPr lang="en-US" dirty="0"/>
              <a:t>.) Exposure to one of the five treatment groups results in a significant pocket depth change from baseline to one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8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528" y="1770269"/>
            <a:ext cx="4828786" cy="19241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/>
              <a:t>Exposure: Treatment Groups</a:t>
            </a:r>
          </a:p>
          <a:p>
            <a:r>
              <a:rPr lang="en-US" sz="2000" dirty="0" smtClean="0"/>
              <a:t>Placebo, Control, Low, Medium, High</a:t>
            </a:r>
          </a:p>
          <a:p>
            <a:r>
              <a:rPr lang="en-US" sz="2000" dirty="0"/>
              <a:t>Control used as reference group</a:t>
            </a:r>
          </a:p>
          <a:p>
            <a:endParaRPr lang="en-US" sz="2000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8528" y="4889493"/>
            <a:ext cx="4617568" cy="2333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b="1" dirty="0" smtClean="0"/>
              <a:t>Outcome 2: Change in Pocket Depth</a:t>
            </a:r>
          </a:p>
          <a:p>
            <a:r>
              <a:rPr lang="en-US" sz="2000" dirty="0" smtClean="0"/>
              <a:t>Change in PD from baseline to 1 year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96096" y="1770269"/>
            <a:ext cx="4267823" cy="233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b="1" dirty="0" smtClean="0"/>
              <a:t>Covariates Assessed</a:t>
            </a:r>
          </a:p>
          <a:p>
            <a:r>
              <a:rPr lang="en-US" sz="2000" dirty="0" smtClean="0"/>
              <a:t>Sex, Age, Race, Smoking</a:t>
            </a:r>
          </a:p>
          <a:p>
            <a:r>
              <a:rPr lang="en-US" sz="2000" dirty="0" smtClean="0"/>
              <a:t>Baseline Pocket Depth </a:t>
            </a:r>
          </a:p>
          <a:p>
            <a:r>
              <a:rPr lang="en-US" sz="2000" dirty="0" smtClean="0"/>
              <a:t>Baseline Attachment Loss</a:t>
            </a:r>
          </a:p>
          <a:p>
            <a:pPr marL="114300" indent="0">
              <a:buFont typeface="Arial" pitchFamily="34" charset="0"/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8528" y="3380318"/>
            <a:ext cx="4617568" cy="2333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b="1" dirty="0" smtClean="0"/>
              <a:t>Outcome 1: Change in average Attachment loss</a:t>
            </a:r>
          </a:p>
          <a:p>
            <a:r>
              <a:rPr lang="en-US" sz="2000" dirty="0" smtClean="0"/>
              <a:t>Change in Attachment from baseline to 1 year</a:t>
            </a:r>
          </a:p>
          <a:p>
            <a:pPr marL="114300" indent="0">
              <a:buFont typeface="Arial" pitchFamily="34" charset="0"/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082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128" y="1730029"/>
            <a:ext cx="8271957" cy="4306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2000" dirty="0" smtClean="0"/>
          </a:p>
          <a:p>
            <a:pPr marL="457200" indent="-342900">
              <a:buFont typeface="Arial" pitchFamily="34" charset="0"/>
              <a:buAutoNum type="arabicPeriod"/>
            </a:pPr>
            <a:r>
              <a:rPr lang="en-US" sz="2000" dirty="0" smtClean="0"/>
              <a:t>Data Management</a:t>
            </a:r>
          </a:p>
          <a:p>
            <a:pPr marL="457200" indent="-342900">
              <a:buFont typeface="Arial" pitchFamily="34" charset="0"/>
              <a:buAutoNum type="arabicPeriod"/>
            </a:pPr>
            <a:r>
              <a:rPr lang="en-US" sz="2000" dirty="0" smtClean="0"/>
              <a:t>Descriptive Analysis</a:t>
            </a:r>
          </a:p>
          <a:p>
            <a:pPr marL="754380" lvl="1" indent="-342900">
              <a:buFont typeface="Arial" pitchFamily="34" charset="0"/>
              <a:buAutoNum type="arabicPeriod"/>
            </a:pPr>
            <a:r>
              <a:rPr lang="en-US" sz="1600" dirty="0" smtClean="0"/>
              <a:t>Fisher, Chi-Squared, t-test for demographic table 1</a:t>
            </a:r>
          </a:p>
          <a:p>
            <a:pPr marL="754380" lvl="1" indent="-342900">
              <a:buFont typeface="Arial" pitchFamily="34" charset="0"/>
              <a:buAutoNum type="arabicPeriod"/>
            </a:pPr>
            <a:r>
              <a:rPr lang="en-US" sz="1600" dirty="0" smtClean="0"/>
              <a:t>Bivariate Analysis of baseline, 1 year, and change variables</a:t>
            </a:r>
          </a:p>
          <a:p>
            <a:pPr marL="457200" indent="-342900">
              <a:buFont typeface="Arial" pitchFamily="34" charset="0"/>
              <a:buAutoNum type="arabicPeriod"/>
            </a:pPr>
            <a:r>
              <a:rPr lang="en-US" sz="2000" dirty="0" smtClean="0"/>
              <a:t>Multiple Linear Regression</a:t>
            </a:r>
          </a:p>
          <a:p>
            <a:pPr marL="754380" lvl="1" indent="-342900">
              <a:buFont typeface="Arial" pitchFamily="34" charset="0"/>
              <a:buAutoNum type="arabicPeriod"/>
            </a:pPr>
            <a:r>
              <a:rPr lang="en-US" sz="1600" dirty="0" smtClean="0"/>
              <a:t>Dummy coding treatment groups</a:t>
            </a:r>
          </a:p>
          <a:p>
            <a:pPr marL="754380" lvl="1" indent="-342900">
              <a:buFont typeface="Arial" pitchFamily="34" charset="0"/>
              <a:buAutoNum type="arabicPeriod"/>
            </a:pPr>
            <a:r>
              <a:rPr lang="en-US" sz="1600" dirty="0" smtClean="0"/>
              <a:t>Crude results for Attachment and PD</a:t>
            </a:r>
          </a:p>
          <a:p>
            <a:pPr marL="1028700" lvl="2" indent="-342900">
              <a:buFont typeface="Arial" pitchFamily="34" charset="0"/>
              <a:buAutoNum type="arabicPeriod"/>
            </a:pPr>
            <a:r>
              <a:rPr lang="en-US" sz="1400" dirty="0" smtClean="0"/>
              <a:t>Control as reference</a:t>
            </a:r>
          </a:p>
          <a:p>
            <a:pPr marL="1028700" lvl="2" indent="-342900">
              <a:buFont typeface="Arial" pitchFamily="34" charset="0"/>
              <a:buAutoNum type="arabicPeriod"/>
            </a:pPr>
            <a:r>
              <a:rPr lang="en-US" sz="1400" dirty="0" smtClean="0"/>
              <a:t>Tested meaningful estimate relationships between other treatment groups </a:t>
            </a:r>
          </a:p>
          <a:p>
            <a:pPr marL="754380" lvl="1" indent="-342900">
              <a:buFont typeface="Arial" pitchFamily="34" charset="0"/>
              <a:buAutoNum type="arabicPeriod"/>
            </a:pPr>
            <a:r>
              <a:rPr lang="en-US" sz="1600" dirty="0"/>
              <a:t>Individual assessment of each covariate and </a:t>
            </a:r>
            <a:r>
              <a:rPr lang="en-US" sz="1600" dirty="0" smtClean="0"/>
              <a:t>outcome</a:t>
            </a:r>
          </a:p>
          <a:p>
            <a:pPr marL="754380" lvl="1" indent="-342900">
              <a:buFont typeface="Arial" pitchFamily="34" charset="0"/>
              <a:buAutoNum type="arabicPeriod"/>
            </a:pPr>
            <a:r>
              <a:rPr lang="en-US" sz="1600" dirty="0" smtClean="0"/>
              <a:t>Added to the model if meaningful change of intercept or significant</a:t>
            </a:r>
          </a:p>
          <a:p>
            <a:pPr marL="754380" lvl="1" indent="-342900">
              <a:buFont typeface="Arial" pitchFamily="34" charset="0"/>
              <a:buAutoNum type="arabicPeriod"/>
            </a:pPr>
            <a:r>
              <a:rPr lang="en-US" sz="1600" dirty="0" smtClean="0"/>
              <a:t>Adjusted Multiple Linear Regression with covariates added as Final Results</a:t>
            </a:r>
          </a:p>
          <a:p>
            <a:pPr marL="11430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243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21880"/>
              </p:ext>
            </p:extLst>
          </p:nvPr>
        </p:nvGraphicFramePr>
        <p:xfrm>
          <a:off x="1620900" y="4006079"/>
          <a:ext cx="6129232" cy="2511915"/>
        </p:xfrm>
        <a:graphic>
          <a:graphicData uri="http://schemas.openxmlformats.org/drawingml/2006/table">
            <a:tbl>
              <a:tblPr/>
              <a:tblGrid>
                <a:gridCol w="919356"/>
                <a:gridCol w="1013071"/>
                <a:gridCol w="782455"/>
                <a:gridCol w="782455"/>
                <a:gridCol w="1066985"/>
                <a:gridCol w="782455"/>
                <a:gridCol w="782455"/>
              </a:tblGrid>
              <a:tr h="786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Variables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1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Crude Betas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Betas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 (control)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9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Placebo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0.09180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9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9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0.51590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9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AttachBase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142971"/>
              </p:ext>
            </p:extLst>
          </p:nvPr>
        </p:nvGraphicFramePr>
        <p:xfrm>
          <a:off x="1712425" y="311185"/>
          <a:ext cx="5945155" cy="385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574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6188"/>
              </p:ext>
            </p:extLst>
          </p:nvPr>
        </p:nvGraphicFramePr>
        <p:xfrm>
          <a:off x="1251718" y="4214644"/>
          <a:ext cx="6847646" cy="2337379"/>
        </p:xfrm>
        <a:graphic>
          <a:graphicData uri="http://schemas.openxmlformats.org/drawingml/2006/table">
            <a:tbl>
              <a:tblPr/>
              <a:tblGrid>
                <a:gridCol w="1530650"/>
                <a:gridCol w="886166"/>
                <a:gridCol w="886166"/>
                <a:gridCol w="886166"/>
                <a:gridCol w="886166"/>
                <a:gridCol w="886166"/>
                <a:gridCol w="886166"/>
              </a:tblGrid>
              <a:tr h="765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1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Crude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Betas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Betas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 (control)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0.33817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&lt;.0001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1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placebo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0.01152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0.03285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0.07684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-0.12484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0.07799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1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-0.13562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-0.10844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0.04413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0.08534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0.08424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1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0.11303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89308"/>
              </p:ext>
            </p:extLst>
          </p:nvPr>
        </p:nvGraphicFramePr>
        <p:xfrm>
          <a:off x="1763611" y="189693"/>
          <a:ext cx="5986010" cy="38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4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623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/>
              <a:t>Conclusions</a:t>
            </a:r>
          </a:p>
          <a:p>
            <a:r>
              <a:rPr lang="en-US" dirty="0" smtClean="0"/>
              <a:t>Medium treatment  more beneficial than control in preventing attachment loss </a:t>
            </a:r>
          </a:p>
          <a:p>
            <a:r>
              <a:rPr lang="en-US" dirty="0" smtClean="0"/>
              <a:t>Medium and low treatments generally more beneficial than control treatments in PD and attachment loss</a:t>
            </a:r>
          </a:p>
          <a:p>
            <a:pPr marL="114300" indent="0">
              <a:buNone/>
            </a:pPr>
            <a:r>
              <a:rPr lang="en-US" b="1" dirty="0" smtClean="0"/>
              <a:t>Limitations</a:t>
            </a:r>
          </a:p>
          <a:p>
            <a:r>
              <a:rPr lang="en-US" dirty="0" smtClean="0"/>
              <a:t>High amount of missing values or drop out</a:t>
            </a:r>
          </a:p>
          <a:p>
            <a:pPr lvl="1"/>
            <a:r>
              <a:rPr lang="en-US" dirty="0" smtClean="0"/>
              <a:t>Baseline n= 130 / 1 year n=103</a:t>
            </a:r>
          </a:p>
          <a:p>
            <a:pPr lvl="1"/>
            <a:r>
              <a:rPr lang="is-IS" dirty="0" smtClean="0"/>
              <a:t>Control </a:t>
            </a:r>
            <a:r>
              <a:rPr lang="is-IS" dirty="0"/>
              <a:t>Group (26/23) Placebo (26/23) Low (26/21) Medium (26/20) High (26/16) </a:t>
            </a:r>
            <a:endParaRPr lang="is-IS" dirty="0" smtClean="0"/>
          </a:p>
          <a:p>
            <a:r>
              <a:rPr lang="is-IS" dirty="0" smtClean="0"/>
              <a:t>Adherence to gel use</a:t>
            </a:r>
          </a:p>
        </p:txBody>
      </p:sp>
    </p:spTree>
    <p:extLst>
      <p:ext uri="{BB962C8B-B14F-4D97-AF65-F5344CB8AC3E}">
        <p14:creationId xmlns:p14="http://schemas.microsoft.com/office/powerpoint/2010/main" val="175535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944</TotalTime>
  <Words>496</Words>
  <Application>Microsoft Macintosh PowerPoint</Application>
  <PresentationFormat>On-screen Show (4:3)</PresentationFormat>
  <Paragraphs>152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Report oN a gum gel RCT:  Changes for attachment loss and pocket depth</vt:lpstr>
      <vt:lpstr>Data Summary</vt:lpstr>
      <vt:lpstr>Data analysis</vt:lpstr>
      <vt:lpstr>PowerPoint Presentation</vt:lpstr>
      <vt:lpstr>PowerPoint Presentation</vt:lpstr>
      <vt:lpstr>Implications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in Whole mouth </dc:title>
  <dc:creator>DeLayna Goulding</dc:creator>
  <cp:lastModifiedBy>DeLayna Goulding</cp:lastModifiedBy>
  <cp:revision>13</cp:revision>
  <cp:lastPrinted>2017-09-13T18:02:06Z</cp:lastPrinted>
  <dcterms:created xsi:type="dcterms:W3CDTF">2017-09-13T02:46:31Z</dcterms:created>
  <dcterms:modified xsi:type="dcterms:W3CDTF">2017-09-16T15:48:24Z</dcterms:modified>
</cp:coreProperties>
</file>