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70C84-E375-0548-BB90-FB73D9C9D6B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33C41-DABD-8441-9B57-6A3C3CC4F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Summary of data</a:t>
            </a:r>
            <a:r>
              <a:rPr lang="en-US" baseline="0" dirty="0" smtClean="0"/>
              <a:t> noting special data features or </a:t>
            </a:r>
            <a:r>
              <a:rPr lang="en-US" baseline="0" dirty="0" smtClean="0"/>
              <a:t>problems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email: categories / get rid of </a:t>
            </a:r>
            <a:r>
              <a:rPr lang="en-US" baseline="0" dirty="0" err="1" smtClean="0"/>
              <a:t>bmi</a:t>
            </a:r>
            <a:r>
              <a:rPr lang="en-US" baseline="0" dirty="0" smtClean="0"/>
              <a:t> etc.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Log ten scale for viral load/ can talk about changes in log scale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33C41-DABD-8441-9B57-6A3C3CC4F4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4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features/</a:t>
            </a:r>
            <a:r>
              <a:rPr lang="en-US" baseline="0" dirty="0" smtClean="0"/>
              <a:t>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33C41-DABD-8441-9B57-6A3C3CC4F4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r>
              <a:rPr lang="en-US" baseline="0" dirty="0" smtClean="0"/>
              <a:t>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33C41-DABD-8441-9B57-6A3C3CC4F4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1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9/25/17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9/25/17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97948" cy="1143000"/>
          </a:xfrm>
        </p:spPr>
        <p:txBody>
          <a:bodyPr/>
          <a:lstStyle/>
          <a:p>
            <a:r>
              <a:rPr lang="en-US" sz="4000" dirty="0" smtClean="0"/>
              <a:t>Multicenter AIDS Cohort Study</a:t>
            </a:r>
            <a:br>
              <a:rPr lang="en-US" sz="4000" dirty="0" smtClean="0"/>
            </a:br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64" y="1517140"/>
            <a:ext cx="3309243" cy="53408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prospective cohort study for natural history of HIV-1 infection in homosexual and bisexual men (n=715).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Primary Question: Does exposure to hard drug use prior to initiating HAART treatment change response to treatment after two years? 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74903" y="1417638"/>
            <a:ext cx="5369097" cy="4939524"/>
          </a:xfrm>
          <a:prstGeom prst="rect">
            <a:avLst/>
          </a:prstGeom>
          <a:ln w="28575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Exposure: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Reporting Hard Drug Use at Baseline 	(</a:t>
            </a:r>
            <a:r>
              <a:rPr lang="en-US" dirty="0" err="1" smtClean="0"/>
              <a:t>Hard_Drugs</a:t>
            </a:r>
            <a:r>
              <a:rPr lang="en-US" dirty="0" smtClean="0"/>
              <a:t>=1)</a:t>
            </a:r>
          </a:p>
          <a:p>
            <a:pPr marL="0" indent="0">
              <a:buNone/>
            </a:pPr>
            <a:r>
              <a:rPr lang="en-US" b="1" dirty="0" smtClean="0"/>
              <a:t>Treatment Response Outcomes: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sz="2200" dirty="0" smtClean="0"/>
              <a:t>1. Differences in Viral Load (vload_2yr )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200" dirty="0" smtClean="0"/>
              <a:t>	2. Differences in CD4 + T cell count (leu3n_2yr )</a:t>
            </a:r>
          </a:p>
          <a:p>
            <a:pPr marL="0" indent="0">
              <a:spcAft>
                <a:spcPts val="0"/>
              </a:spcAft>
              <a:buFont typeface="Wingdings 2" pitchFamily="18" charset="2"/>
              <a:buNone/>
            </a:pPr>
            <a:r>
              <a:rPr lang="en-US" sz="2200" dirty="0" smtClean="0"/>
              <a:t>	3. Change in Aggregate Physical Health Score	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200" dirty="0" smtClean="0"/>
              <a:t>	(agg_phys_2yr- </a:t>
            </a:r>
            <a:r>
              <a:rPr lang="en-US" sz="2200" dirty="0" err="1" smtClean="0"/>
              <a:t>agg_phys_base</a:t>
            </a:r>
            <a:r>
              <a:rPr lang="en-US" sz="2200" dirty="0" smtClean="0"/>
              <a:t>)</a:t>
            </a:r>
          </a:p>
          <a:p>
            <a:pPr marL="0" indent="0">
              <a:spcAft>
                <a:spcPts val="0"/>
              </a:spcAft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sz="2200" dirty="0" smtClean="0"/>
              <a:t>4. Change in Aggregate Mental Health Score    	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200" dirty="0" smtClean="0"/>
              <a:t>	(agg_ment_2yr </a:t>
            </a:r>
            <a:r>
              <a:rPr lang="mr-IN" sz="2200" dirty="0" smtClean="0"/>
              <a:t>–</a:t>
            </a:r>
            <a:r>
              <a:rPr lang="en-US" sz="2200" dirty="0" smtClean="0"/>
              <a:t> </a:t>
            </a:r>
            <a:r>
              <a:rPr lang="en-US" sz="2200" dirty="0" err="1" smtClean="0"/>
              <a:t>agg_ment_base</a:t>
            </a:r>
            <a:r>
              <a:rPr lang="en-US" sz="2200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163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70209"/>
          </a:xfrm>
        </p:spPr>
        <p:txBody>
          <a:bodyPr/>
          <a:lstStyle/>
          <a:p>
            <a:r>
              <a:rPr lang="en-US" sz="3600" dirty="0" smtClean="0"/>
              <a:t>Data Management 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55428" y="1244847"/>
            <a:ext cx="4230201" cy="3526723"/>
          </a:xfrm>
          <a:prstGeom prst="rect">
            <a:avLst/>
          </a:prstGeom>
          <a:ln w="28575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Issues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Baseline cohort n=715</a:t>
            </a:r>
          </a:p>
          <a:p>
            <a:pPr lvl="1"/>
            <a:r>
              <a:rPr lang="en-US" dirty="0" smtClean="0"/>
              <a:t>Hard Drug Use n= 66</a:t>
            </a:r>
          </a:p>
          <a:p>
            <a:pPr marL="0" indent="0">
              <a:buNone/>
            </a:pPr>
            <a:r>
              <a:rPr lang="en-US" dirty="0"/>
              <a:t>2 Years cohort n=506</a:t>
            </a:r>
          </a:p>
          <a:p>
            <a:pPr lvl="1"/>
            <a:r>
              <a:rPr lang="en-US" dirty="0"/>
              <a:t>Hard Drug Use n= 30</a:t>
            </a:r>
          </a:p>
          <a:p>
            <a:pPr lvl="2"/>
            <a:r>
              <a:rPr lang="en-US" dirty="0"/>
              <a:t>Loss to follow up </a:t>
            </a:r>
          </a:p>
          <a:p>
            <a:pPr lvl="2"/>
            <a:r>
              <a:rPr lang="en-US" dirty="0"/>
              <a:t>Change in Drug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1584569"/>
            <a:ext cx="3262086" cy="2645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Missing Data versus Insufficient Data</a:t>
            </a:r>
          </a:p>
          <a:p>
            <a:pPr lvl="1"/>
            <a:r>
              <a:rPr lang="en-US" dirty="0" smtClean="0"/>
              <a:t>NA, 999, -9</a:t>
            </a:r>
          </a:p>
          <a:p>
            <a:r>
              <a:rPr lang="en-US" dirty="0"/>
              <a:t>BMI </a:t>
            </a:r>
          </a:p>
          <a:p>
            <a:pPr lvl="1"/>
            <a:r>
              <a:rPr lang="en-US" dirty="0"/>
              <a:t>ID 113 </a:t>
            </a:r>
            <a:r>
              <a:rPr lang="mr-IN" dirty="0" smtClean="0"/>
              <a:t>–</a:t>
            </a:r>
            <a:r>
              <a:rPr lang="en-US" dirty="0" smtClean="0"/>
              <a:t> 514</a:t>
            </a:r>
          </a:p>
          <a:p>
            <a:pPr lvl="1"/>
            <a:r>
              <a:rPr lang="en-US" dirty="0" smtClean="0"/>
              <a:t>-1 for invalid value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4475" y="4771570"/>
            <a:ext cx="8221154" cy="1923143"/>
          </a:xfrm>
          <a:prstGeom prst="rect">
            <a:avLst/>
          </a:prstGeom>
          <a:ln w="28575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Covariates: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Age</a:t>
            </a:r>
            <a:r>
              <a:rPr lang="en-US" b="1" dirty="0" smtClean="0"/>
              <a:t>, </a:t>
            </a:r>
            <a:r>
              <a:rPr lang="en-US" dirty="0" smtClean="0"/>
              <a:t>BMI, Education, Race, Income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Marijuana, Smoking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Liver, Kidney, or Diabetes onset by second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9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52481"/>
            <a:ext cx="6932004" cy="977884"/>
          </a:xfrm>
        </p:spPr>
        <p:txBody>
          <a:bodyPr/>
          <a:lstStyle/>
          <a:p>
            <a:r>
              <a:rPr lang="en-US" sz="4000" dirty="0" smtClean="0"/>
              <a:t>Data Analysis Plan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87714"/>
            <a:ext cx="8001000" cy="51392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Management</a:t>
            </a:r>
          </a:p>
          <a:p>
            <a:pPr lvl="1"/>
            <a:r>
              <a:rPr lang="en-US" dirty="0" smtClean="0"/>
              <a:t>Find out if we can change insufficient and extreme values to missing</a:t>
            </a:r>
          </a:p>
          <a:p>
            <a:r>
              <a:rPr lang="en-US" dirty="0" smtClean="0"/>
              <a:t>Descriptive Statistics</a:t>
            </a:r>
          </a:p>
          <a:p>
            <a:pPr lvl="1"/>
            <a:r>
              <a:rPr lang="en-US" dirty="0" smtClean="0"/>
              <a:t>Demographics using Chi squared and t-tests</a:t>
            </a:r>
          </a:p>
          <a:p>
            <a:pPr lvl="1"/>
            <a:r>
              <a:rPr lang="en-US" dirty="0" smtClean="0"/>
              <a:t>Scatter plots to look for linear violations</a:t>
            </a:r>
          </a:p>
          <a:p>
            <a:r>
              <a:rPr lang="en-US" dirty="0" smtClean="0"/>
              <a:t>Linear Baseline Analysis of QOL </a:t>
            </a:r>
          </a:p>
          <a:p>
            <a:pPr lvl="1"/>
            <a:r>
              <a:rPr lang="en-US" dirty="0" smtClean="0"/>
              <a:t>Compare SF-36 aggregate scores for hard drug users </a:t>
            </a:r>
          </a:p>
          <a:p>
            <a:pPr lvl="2"/>
            <a:r>
              <a:rPr lang="en-US" dirty="0" smtClean="0"/>
              <a:t>Differences between those who stopped using and dropped out</a:t>
            </a:r>
          </a:p>
          <a:p>
            <a:r>
              <a:rPr lang="en-US" dirty="0" smtClean="0"/>
              <a:t>Multivariable Regression Analysis</a:t>
            </a:r>
          </a:p>
          <a:p>
            <a:pPr lvl="1"/>
            <a:r>
              <a:rPr lang="en-US" dirty="0" smtClean="0"/>
              <a:t>4 crude models for treatment outcomes</a:t>
            </a:r>
          </a:p>
          <a:p>
            <a:pPr lvl="1"/>
            <a:r>
              <a:rPr lang="en-US" dirty="0" smtClean="0"/>
              <a:t>Look at each covariate individually for confounding, mediation, or possible interactions</a:t>
            </a:r>
          </a:p>
          <a:p>
            <a:pPr lvl="1"/>
            <a:r>
              <a:rPr lang="en-US" dirty="0" smtClean="0"/>
              <a:t>Report overall for cohort and stratified by hard drug use at baseline</a:t>
            </a:r>
          </a:p>
          <a:p>
            <a:pPr lvl="1"/>
            <a:r>
              <a:rPr lang="en-US" dirty="0" smtClean="0"/>
              <a:t>Partial F- tests to compare crude and adjusted models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1410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1345</TotalTime>
  <Words>230</Words>
  <Application>Microsoft Macintosh PowerPoint</Application>
  <PresentationFormat>On-screen Show (4:3)</PresentationFormat>
  <Paragraphs>55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Multicenter AIDS Cohort Study Summary</vt:lpstr>
      <vt:lpstr>Data Management </vt:lpstr>
      <vt:lpstr>Data Analysis Plan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HIV Cohort Study</dc:title>
  <dc:creator>DeLayna Goulding</dc:creator>
  <cp:lastModifiedBy>DeLayna Goulding</cp:lastModifiedBy>
  <cp:revision>12</cp:revision>
  <cp:lastPrinted>2017-09-25T19:50:04Z</cp:lastPrinted>
  <dcterms:created xsi:type="dcterms:W3CDTF">2017-09-24T21:26:55Z</dcterms:created>
  <dcterms:modified xsi:type="dcterms:W3CDTF">2017-09-25T21:20:38Z</dcterms:modified>
</cp:coreProperties>
</file>