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handoutMasterIdLst>
    <p:handoutMasterId r:id="rId9"/>
  </p:handout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E9F52-C4F7-D042-8B32-855E35CB2F7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25B7A-B807-6340-AFFC-1DF95A507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F263D43-443D-D544-8E69-995D19622ED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Comparison of Memory Decline Rates between MCI Cases and Controls</a:t>
            </a:r>
            <a:r>
              <a:rPr lang="en-US" sz="4400" dirty="0"/>
              <a:t>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37538"/>
            <a:ext cx="6858000" cy="1377462"/>
          </a:xfrm>
        </p:spPr>
        <p:txBody>
          <a:bodyPr>
            <a:normAutofit/>
          </a:bodyPr>
          <a:lstStyle/>
          <a:p>
            <a:r>
              <a:rPr lang="en-US" dirty="0" smtClean="0"/>
              <a:t>DeLayna Goulding</a:t>
            </a:r>
          </a:p>
          <a:p>
            <a:r>
              <a:rPr lang="en-US" dirty="0" smtClean="0"/>
              <a:t>Group 1</a:t>
            </a:r>
          </a:p>
          <a:p>
            <a:r>
              <a:rPr lang="en-US" dirty="0" smtClean="0"/>
              <a:t>Project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152718"/>
            <a:ext cx="9214339" cy="1371600"/>
          </a:xfrm>
        </p:spPr>
        <p:txBody>
          <a:bodyPr/>
          <a:lstStyle/>
          <a:p>
            <a:r>
              <a:rPr lang="en-US" dirty="0" smtClean="0"/>
              <a:t>Report Questions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" y="1738924"/>
            <a:ext cx="8443547" cy="4527406"/>
          </a:xfrm>
        </p:spPr>
        <p:txBody>
          <a:bodyPr>
            <a:normAutofit/>
          </a:bodyPr>
          <a:lstStyle/>
          <a:p>
            <a:r>
              <a:rPr lang="en-US" dirty="0" smtClean="0"/>
              <a:t>Primary questions: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What is the rate of memory decline in healthy, aging adults? What is the rate for adults with MCI?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Does the rate of memory decline accelerate four years prior to the MCI onset?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Statistical Hypotheses: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H</a:t>
            </a:r>
            <a:r>
              <a:rPr lang="en-US" b="0" baseline="-25000" dirty="0" smtClean="0"/>
              <a:t>a</a:t>
            </a:r>
            <a:r>
              <a:rPr lang="en-US" b="0" dirty="0" smtClean="0"/>
              <a:t>: The </a:t>
            </a:r>
            <a:r>
              <a:rPr lang="en-US" b="0" dirty="0"/>
              <a:t>animal category fluency scores will </a:t>
            </a:r>
            <a:r>
              <a:rPr lang="en-US" b="0" dirty="0" smtClean="0"/>
              <a:t>decrease significantly </a:t>
            </a:r>
            <a:r>
              <a:rPr lang="en-US" b="0" dirty="0"/>
              <a:t>different for </a:t>
            </a:r>
            <a:r>
              <a:rPr lang="en-US" b="0" dirty="0" smtClean="0"/>
              <a:t>MCI cases </a:t>
            </a:r>
            <a:r>
              <a:rPr lang="en-US" b="0" dirty="0"/>
              <a:t>compared to </a:t>
            </a:r>
            <a:r>
              <a:rPr lang="en-US" b="0" dirty="0" smtClean="0"/>
              <a:t>controls.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H</a:t>
            </a:r>
            <a:r>
              <a:rPr lang="en-US" b="0" baseline="-25000" dirty="0" smtClean="0"/>
              <a:t>a</a:t>
            </a:r>
            <a:r>
              <a:rPr lang="en-US" b="0" dirty="0" smtClean="0"/>
              <a:t>: </a:t>
            </a:r>
            <a:r>
              <a:rPr lang="en-US" b="0" dirty="0"/>
              <a:t>Four years prior </a:t>
            </a:r>
            <a:r>
              <a:rPr lang="en-US" b="0" dirty="0" smtClean="0"/>
              <a:t>to </a:t>
            </a:r>
            <a:r>
              <a:rPr lang="en-US" b="0" dirty="0"/>
              <a:t>MCI </a:t>
            </a:r>
            <a:r>
              <a:rPr lang="en-US" b="0" dirty="0" smtClean="0"/>
              <a:t>onset the </a:t>
            </a:r>
            <a:r>
              <a:rPr lang="en-US" b="0" dirty="0"/>
              <a:t>rate of decline splines and significantly changes for </a:t>
            </a:r>
            <a:r>
              <a:rPr lang="en-US" b="0" dirty="0" smtClean="0"/>
              <a:t>MCI cases.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854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15" y="1752600"/>
            <a:ext cx="4251569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Population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216 in cohort, 187 with at least 3 scores</a:t>
            </a:r>
          </a:p>
          <a:p>
            <a:r>
              <a:rPr lang="en-US" dirty="0" smtClean="0"/>
              <a:t>Primary Explanatory Variables</a:t>
            </a:r>
          </a:p>
          <a:p>
            <a:pPr lvl="1"/>
            <a:r>
              <a:rPr lang="en-US" dirty="0" smtClean="0"/>
              <a:t>Age </a:t>
            </a:r>
          </a:p>
          <a:p>
            <a:pPr lvl="2"/>
            <a:r>
              <a:rPr lang="en-US" dirty="0" smtClean="0"/>
              <a:t>centered on 67</a:t>
            </a:r>
          </a:p>
          <a:p>
            <a:pPr lvl="1"/>
            <a:r>
              <a:rPr lang="en-US" dirty="0" err="1" smtClean="0"/>
              <a:t>Demind</a:t>
            </a:r>
            <a:endParaRPr lang="en-US" dirty="0" smtClean="0"/>
          </a:p>
          <a:p>
            <a:pPr lvl="2"/>
            <a:r>
              <a:rPr lang="en-US" dirty="0" smtClean="0"/>
              <a:t>MCI </a:t>
            </a:r>
            <a:r>
              <a:rPr lang="en-US" dirty="0"/>
              <a:t>cases (n=68)  and controls (n=119) </a:t>
            </a:r>
            <a:endParaRPr lang="en-US" dirty="0" smtClean="0"/>
          </a:p>
          <a:p>
            <a:pPr lvl="1"/>
            <a:r>
              <a:rPr lang="en-US" dirty="0" smtClean="0"/>
              <a:t>Change Point </a:t>
            </a:r>
          </a:p>
          <a:p>
            <a:pPr lvl="2"/>
            <a:r>
              <a:rPr lang="en-US" dirty="0" smtClean="0"/>
              <a:t>age </a:t>
            </a:r>
            <a:r>
              <a:rPr lang="mr-IN" dirty="0" smtClean="0"/>
              <a:t>–</a:t>
            </a:r>
            <a:r>
              <a:rPr lang="en-US" dirty="0" smtClean="0"/>
              <a:t> age of onset + 4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385" y="1766277"/>
            <a:ext cx="4630616" cy="451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Outcome</a:t>
            </a:r>
          </a:p>
          <a:p>
            <a:pPr lvl="1"/>
            <a:r>
              <a:rPr lang="en-US" dirty="0" smtClean="0"/>
              <a:t>Animal fluency scores</a:t>
            </a:r>
          </a:p>
          <a:p>
            <a:pPr lvl="2"/>
            <a:r>
              <a:rPr lang="en-US" dirty="0" smtClean="0"/>
              <a:t>Aging</a:t>
            </a:r>
          </a:p>
          <a:p>
            <a:pPr lvl="2"/>
            <a:r>
              <a:rPr lang="en-US" dirty="0" smtClean="0"/>
              <a:t>Difference between MCI group and interaction between aging*case status</a:t>
            </a:r>
          </a:p>
          <a:p>
            <a:pPr lvl="2"/>
            <a:r>
              <a:rPr lang="en-US" dirty="0" smtClean="0"/>
              <a:t>Change Point</a:t>
            </a:r>
          </a:p>
          <a:p>
            <a:r>
              <a:rPr lang="en-US" dirty="0" smtClean="0"/>
              <a:t>Covariates</a:t>
            </a:r>
            <a:endParaRPr lang="en-US" dirty="0"/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SES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8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44338" cy="1019590"/>
          </a:xfrm>
        </p:spPr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85" y="1523999"/>
            <a:ext cx="8275515" cy="51972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Management</a:t>
            </a:r>
          </a:p>
          <a:p>
            <a:pPr marL="800100" lvl="1" indent="-457200"/>
            <a:r>
              <a:rPr lang="en-US" dirty="0" smtClean="0"/>
              <a:t>Created visit count, visit total, and animal fluency totals</a:t>
            </a:r>
          </a:p>
          <a:p>
            <a:pPr marL="800100" lvl="1" indent="-457200"/>
            <a:r>
              <a:rPr lang="en-US" dirty="0" err="1" smtClean="0"/>
              <a:t>Univariate</a:t>
            </a:r>
            <a:r>
              <a:rPr lang="en-US" dirty="0" smtClean="0"/>
              <a:t> statistics for outliers/extreme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Descriptive Statistics for MCI group</a:t>
            </a:r>
          </a:p>
          <a:p>
            <a:pPr marL="800100" lvl="1" indent="-457200"/>
            <a:r>
              <a:rPr lang="en-US" dirty="0" smtClean="0"/>
              <a:t>Chi-Squared/ Independent t-tests @ baseline &amp; 10 years</a:t>
            </a:r>
          </a:p>
          <a:p>
            <a:pPr marL="800100" lvl="1" indent="-457200"/>
            <a:r>
              <a:rPr lang="en-US" dirty="0" smtClean="0"/>
              <a:t>Spaghetti plot of individual animal scores with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Mixed Linear Regression</a:t>
            </a:r>
          </a:p>
          <a:p>
            <a:pPr marL="800100" lvl="1" indent="-457200"/>
            <a:r>
              <a:rPr lang="en-US" dirty="0" smtClean="0"/>
              <a:t>Type III F- tests for Fixed Effects</a:t>
            </a:r>
          </a:p>
          <a:p>
            <a:pPr marL="800100" lvl="1" indent="-457200"/>
            <a:r>
              <a:rPr lang="en-US" dirty="0" smtClean="0"/>
              <a:t>Unstructured, REML Same model/Nested </a:t>
            </a:r>
          </a:p>
          <a:p>
            <a:pPr marL="1149350" lvl="2" indent="-457200"/>
            <a:r>
              <a:rPr lang="en-US" dirty="0" smtClean="0"/>
              <a:t>Likelihood ratio tests to compare random intercept or slope (age)</a:t>
            </a:r>
          </a:p>
          <a:p>
            <a:pPr marL="800100" lvl="1" indent="-457200"/>
            <a:endParaRPr lang="en-US" dirty="0" smtClean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7"/>
            <a:ext cx="5791200" cy="702371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6058"/>
              </p:ext>
            </p:extLst>
          </p:nvPr>
        </p:nvGraphicFramePr>
        <p:xfrm>
          <a:off x="457200" y="999709"/>
          <a:ext cx="8002954" cy="506425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59149"/>
                <a:gridCol w="1268761"/>
                <a:gridCol w="1268761"/>
                <a:gridCol w="1268761"/>
                <a:gridCol w="1268761"/>
                <a:gridCol w="1268761"/>
              </a:tblGrid>
              <a:tr h="30917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 MCI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MCI/Dementia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u="none" strike="noStrike" dirty="0">
                          <a:effectLst/>
                        </a:rPr>
                        <a:t> n=119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u="none" strike="noStrike">
                          <a:effectLst/>
                        </a:rPr>
                        <a:t>n=68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Variable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effectLst/>
                        </a:rPr>
                        <a:t>STD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Pr &gt; |t|</a:t>
                      </a:r>
                      <a:endParaRPr lang="hr-H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Average Visits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10.74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7.18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10.96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6.76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0.4071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Time Followed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 dirty="0">
                          <a:effectLst/>
                        </a:rPr>
                        <a:t>16.42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8.27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19.36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5.54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u="none" strike="noStrike">
                          <a:effectLst/>
                        </a:rPr>
                        <a:t>0.0095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21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 Onset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200" u="none" strike="noStrike" dirty="0">
                          <a:effectLst/>
                        </a:rPr>
                        <a:t>N/A 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 dirty="0">
                          <a:effectLst/>
                        </a:rPr>
                        <a:t>N/A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90.54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200" u="none" strike="noStrike" dirty="0">
                          <a:effectLst/>
                        </a:rPr>
                        <a:t>4.87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21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First Visit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effectLst/>
                        </a:rPr>
                        <a:t>76.85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effectLst/>
                        </a:rPr>
                        <a:t>8.82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effectLst/>
                        </a:rPr>
                        <a:t>84.47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effectLst/>
                        </a:rPr>
                        <a:t>5.94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 dirty="0">
                          <a:effectLst/>
                        </a:rPr>
                        <a:t>&lt;0.0001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49.66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10.86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 dirty="0">
                          <a:effectLst/>
                        </a:rPr>
                        <a:t>48.74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 dirty="0">
                          <a:effectLst/>
                        </a:rPr>
                        <a:t>13.07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effectLst/>
                        </a:rPr>
                        <a:t>0.6057 </a:t>
                      </a:r>
                      <a:r>
                        <a:rPr lang="mr-IN" sz="1200" u="none" strike="noStrike" dirty="0" smtClean="0">
                          <a:effectLst/>
                        </a:rPr>
                        <a:t>  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21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Gender- 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>
                          <a:effectLst/>
                        </a:rPr>
                        <a:t>49.58%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u="none" strike="noStrike" dirty="0">
                          <a:effectLst/>
                        </a:rPr>
                        <a:t>23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>
                          <a:effectLst/>
                        </a:rPr>
                        <a:t>33.82%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0.0367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21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Animal Scores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16.56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4.68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21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Ten Years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75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u="none" strike="noStrike" dirty="0">
                          <a:effectLst/>
                        </a:rPr>
                        <a:t> n=88</a:t>
                      </a:r>
                    </a:p>
                    <a:p>
                      <a:pPr algn="ct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u="none" strike="noStrike" dirty="0">
                          <a:effectLst/>
                        </a:rPr>
                        <a:t> n=68</a:t>
                      </a:r>
                    </a:p>
                    <a:p>
                      <a:pPr algn="ctr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7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solidFill>
                      <a:schemeClr val="tx2">
                        <a:lumMod val="75000"/>
                        <a:alpha val="20000"/>
                      </a:schemeClr>
                    </a:solidFill>
                  </a:tcPr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 dirty="0">
                          <a:effectLst/>
                        </a:rPr>
                        <a:t>82.38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7.86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89.02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5.9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 dirty="0">
                          <a:effectLst/>
                        </a:rPr>
                        <a:t>&lt;0.0001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48.34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11.21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48.73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 dirty="0">
                          <a:effectLst/>
                        </a:rPr>
                        <a:t>13.06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u="none" strike="noStrike">
                          <a:effectLst/>
                        </a:rPr>
                        <a:t>0.8397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Gender- 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>
                          <a:effectLst/>
                        </a:rPr>
                        <a:t>48.86%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u="none" strike="noStrike">
                          <a:effectLst/>
                        </a:rPr>
                        <a:t>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>
                          <a:effectLst/>
                        </a:rPr>
                        <a:t>33.82%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u="none" strike="noStrike" dirty="0">
                          <a:effectLst/>
                        </a:rPr>
                        <a:t>0.0594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309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Animal Scores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4.89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6.19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&lt;0.0001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0492" cy="1000051"/>
          </a:xfrm>
        </p:spPr>
        <p:txBody>
          <a:bodyPr/>
          <a:lstStyle/>
          <a:p>
            <a:r>
              <a:rPr lang="en-US" dirty="0" smtClean="0"/>
              <a:t>Results: Fixed Effects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79959"/>
              </p:ext>
            </p:extLst>
          </p:nvPr>
        </p:nvGraphicFramePr>
        <p:xfrm>
          <a:off x="457200" y="1538272"/>
          <a:ext cx="8117854" cy="31847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83129"/>
                <a:gridCol w="1186171"/>
                <a:gridCol w="1204704"/>
                <a:gridCol w="1278840"/>
                <a:gridCol w="1260306"/>
                <a:gridCol w="1204704"/>
              </a:tblGrid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Parameter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Lower CI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Upper CI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P-value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Intercept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>
                          <a:effectLst/>
                        </a:rPr>
                        <a:t>19.12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1.42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16.31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21.92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u="none" strike="noStrike">
                          <a:effectLst/>
                        </a:rPr>
                        <a:t>&lt;.0001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Demind (Yes)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-1.17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1.56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-4.23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1.90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0.4552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 smtClean="0">
                          <a:effectLst/>
                        </a:rPr>
                        <a:t>Age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-0.18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u="none" strike="noStrike" dirty="0">
                          <a:effectLst/>
                        </a:rPr>
                        <a:t>0.03</a:t>
                      </a:r>
                      <a:endParaRPr lang="nb-NO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-0.24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-0.12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&lt;.</a:t>
                      </a:r>
                      <a:r>
                        <a:rPr lang="mr-IN" sz="1200" b="1" u="none" strike="noStrike" dirty="0" smtClean="0">
                          <a:effectLst/>
                        </a:rPr>
                        <a:t>0001</a:t>
                      </a:r>
                      <a:r>
                        <a:rPr lang="en-US" sz="1200" b="1" u="none" strike="noStrike" dirty="0" smtClean="0">
                          <a:effectLst/>
                        </a:rPr>
                        <a:t>*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Demind</a:t>
                      </a:r>
                      <a:r>
                        <a:rPr lang="en-US" sz="1200" u="none" strike="noStrike" dirty="0">
                          <a:effectLst/>
                        </a:rPr>
                        <a:t>*Age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0.08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-0.13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0.7201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Change Point (4 </a:t>
                      </a:r>
                      <a:r>
                        <a:rPr lang="en-US" sz="1200" b="1" u="none" strike="noStrike" dirty="0" err="1">
                          <a:effectLst/>
                        </a:rPr>
                        <a:t>yrs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>
                          <a:effectLst/>
                        </a:rPr>
                        <a:t>-0.96</a:t>
                      </a:r>
                      <a:endParaRPr lang="mr-I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u="none" strike="noStrike">
                          <a:effectLst/>
                        </a:rPr>
                        <a:t>0.10</a:t>
                      </a:r>
                      <a:endParaRPr lang="nb-NO" sz="12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-1.16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-0.76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1" u="none" strike="noStrike" dirty="0">
                          <a:effectLst/>
                        </a:rPr>
                        <a:t>&lt;.</a:t>
                      </a:r>
                      <a:r>
                        <a:rPr lang="mr-IN" sz="1200" b="1" u="none" strike="noStrike" dirty="0" smtClean="0">
                          <a:effectLst/>
                        </a:rPr>
                        <a:t>0001</a:t>
                      </a:r>
                      <a:r>
                        <a:rPr lang="en-US" sz="1200" b="1" u="none" strike="noStrike" dirty="0" smtClean="0">
                          <a:effectLst/>
                        </a:rPr>
                        <a:t>*</a:t>
                      </a:r>
                      <a:endParaRPr lang="mr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0.05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0.00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0.09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0.0462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 (Female)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-0.55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>
                          <a:effectLst/>
                        </a:rPr>
                        <a:t>-1.67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0.3325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29334"/>
            <a:ext cx="8117854" cy="1810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Intercept: Animal fluency score for male control aged 67 with a 0 SES status*</a:t>
            </a:r>
          </a:p>
          <a:p>
            <a:r>
              <a:rPr lang="en-US" b="0" dirty="0" smtClean="0"/>
              <a:t>With every unit increase of age controls decrease an average 0.18 (0.03) in animal scores (p=&lt;0.0001), but no significant difference between mci status (p=0.4552; p=0.721)</a:t>
            </a:r>
          </a:p>
          <a:p>
            <a:r>
              <a:rPr lang="en-US" b="0" dirty="0" smtClean="0"/>
              <a:t>Four years prior to MCI onset, cases decrease an average 0.96(0.10) in animal scores (p=&lt;0.0001)</a:t>
            </a:r>
          </a:p>
          <a:p>
            <a:r>
              <a:rPr lang="en-US" b="0" dirty="0" smtClean="0"/>
              <a:t>MCI cases status and change point have a strong</a:t>
            </a:r>
            <a:r>
              <a:rPr lang="en-US" b="0" i="1" dirty="0" smtClean="0"/>
              <a:t> </a:t>
            </a:r>
            <a:r>
              <a:rPr lang="en-US" b="0" dirty="0" smtClean="0"/>
              <a:t>correlation (r=0.64;p=&lt;0.0001)</a:t>
            </a:r>
          </a:p>
          <a:p>
            <a:r>
              <a:rPr lang="en-US" b="0" dirty="0" smtClean="0"/>
              <a:t>With every unit increase of SES status, animal scores increase an average 0.05(0.02) when holding everything else constant (p=0.0462)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6464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1133231"/>
            <a:ext cx="8284307" cy="5333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Change in Memory Scores</a:t>
            </a:r>
          </a:p>
          <a:p>
            <a:pPr lvl="1"/>
            <a:r>
              <a:rPr lang="en-US" b="0" dirty="0" smtClean="0"/>
              <a:t>The rate of memory decline measured through the animal fluency test is an average 0.18(-0.24;-0.12) decrease in scores with every unit of age (holding everything else constant)</a:t>
            </a:r>
          </a:p>
          <a:p>
            <a:pPr lvl="1"/>
            <a:r>
              <a:rPr lang="en-US" b="0" dirty="0" smtClean="0"/>
              <a:t>Four years prior to MCI onset, MCI cases’ animal scores decrease </a:t>
            </a:r>
            <a:r>
              <a:rPr lang="en-US" b="0" smtClean="0"/>
              <a:t>an additional </a:t>
            </a:r>
            <a:r>
              <a:rPr lang="en-US" b="0" dirty="0" smtClean="0"/>
              <a:t>average 0.96 (-1.16; -0.76) for every unit of age after the change point (holding everything else constant)</a:t>
            </a:r>
          </a:p>
          <a:p>
            <a:pPr lvl="1"/>
            <a:r>
              <a:rPr lang="en-US" b="0" dirty="0" smtClean="0"/>
              <a:t>Differences in declining memory rates appear to be more explained by the 4 year change point than case status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1864 missing animal outcomes</a:t>
            </a:r>
          </a:p>
          <a:p>
            <a:pPr lvl="1"/>
            <a:r>
              <a:rPr lang="en-US" dirty="0" smtClean="0"/>
              <a:t>Controls had less total visits/dropped out more</a:t>
            </a:r>
          </a:p>
          <a:p>
            <a:pPr lvl="2"/>
            <a:r>
              <a:rPr lang="en-US" dirty="0" smtClean="0"/>
              <a:t>31 less than 10 visits</a:t>
            </a:r>
          </a:p>
          <a:p>
            <a:pPr lvl="2"/>
            <a:r>
              <a:rPr lang="en-US" dirty="0" smtClean="0"/>
              <a:t>Controls younger at entry (77 vs. 84)</a:t>
            </a:r>
          </a:p>
          <a:p>
            <a:pPr lvl="2"/>
            <a:r>
              <a:rPr lang="en-US" dirty="0" smtClean="0"/>
              <a:t>Controls younger at visit 10 (82 vs. 89)</a:t>
            </a:r>
          </a:p>
          <a:p>
            <a:pPr lvl="2"/>
            <a:r>
              <a:rPr lang="en-US" dirty="0" smtClean="0"/>
              <a:t>Average age of onset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9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1377</TotalTime>
  <Words>724</Words>
  <Application>Microsoft Macintosh PowerPoint</Application>
  <PresentationFormat>On-screen Show (4:3)</PresentationFormat>
  <Paragraphs>199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Comparison of Memory Decline Rates between MCI Cases and Controls </vt:lpstr>
      <vt:lpstr>Report Questions &amp; Hypotheses</vt:lpstr>
      <vt:lpstr>Data Summary</vt:lpstr>
      <vt:lpstr>Statistical Methods</vt:lpstr>
      <vt:lpstr>Results</vt:lpstr>
      <vt:lpstr>Results: Fixed Effects 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Decline in Healthy, Aging Elders compared to MCI cases</dc:title>
  <dc:creator>DeLayna Goulding</dc:creator>
  <cp:lastModifiedBy>DeLayna Goulding</cp:lastModifiedBy>
  <cp:revision>21</cp:revision>
  <cp:lastPrinted>2017-11-27T17:27:12Z</cp:lastPrinted>
  <dcterms:created xsi:type="dcterms:W3CDTF">2017-11-26T18:21:09Z</dcterms:created>
  <dcterms:modified xsi:type="dcterms:W3CDTF">2017-11-27T17:27:45Z</dcterms:modified>
</cp:coreProperties>
</file>