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EE476-17C9-B049-BBB6-3C2A158A4B0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88786-4CAD-0446-9565-00B38CA6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9144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1114833"/>
            <a:ext cx="4177200" cy="462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37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798633"/>
            <a:ext cx="55113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992533"/>
            <a:ext cx="5511300" cy="347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315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798633"/>
            <a:ext cx="55113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949100"/>
            <a:ext cx="2675100" cy="351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949100"/>
            <a:ext cx="2675100" cy="351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666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798633"/>
            <a:ext cx="55113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3083300"/>
            <a:ext cx="1831500" cy="348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3083300"/>
            <a:ext cx="1831500" cy="348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3083300"/>
            <a:ext cx="1831500" cy="348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06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8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9F07-8AEF-5C46-8DA9-D758E0D5165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2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83350" y="1114833"/>
            <a:ext cx="4177200" cy="4628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3: Interim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DeLayna Goulding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Group 1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807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15840"/>
            <a:ext cx="5511300" cy="85162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 Summary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91530" y="3018348"/>
            <a:ext cx="6905861" cy="308435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en" sz="2400" dirty="0" smtClean="0"/>
              <a:t>Primary Explanatory Variable</a:t>
            </a:r>
          </a:p>
          <a:p>
            <a:pPr marL="857250" lvl="1" indent="-342900"/>
            <a:r>
              <a:rPr lang="en" sz="1800" dirty="0" smtClean="0"/>
              <a:t>(1) MCI/Dementia (Demind)</a:t>
            </a:r>
          </a:p>
          <a:p>
            <a:pPr marL="457200" lvl="0" indent="-342900"/>
            <a:r>
              <a:rPr lang="en" sz="2400" dirty="0" smtClean="0"/>
              <a:t>Four Outcomes</a:t>
            </a:r>
            <a:endParaRPr lang="en" sz="1800" dirty="0"/>
          </a:p>
          <a:p>
            <a:pPr marL="857250" lvl="1" indent="-342900"/>
            <a:r>
              <a:rPr lang="en" sz="1800" dirty="0"/>
              <a:t>(1) Wechsler Memory Scale Logical Memory I Story A (logmemI) </a:t>
            </a:r>
          </a:p>
          <a:p>
            <a:pPr marL="857250" lvl="1" indent="-342900"/>
            <a:r>
              <a:rPr lang="en" sz="1800" dirty="0"/>
              <a:t>(2) Wechsler Memory Scale Logical Memory II Story A (logmemII) </a:t>
            </a:r>
          </a:p>
          <a:p>
            <a:pPr marL="857250" lvl="1" indent="-342900"/>
            <a:r>
              <a:rPr lang="en" sz="1800" dirty="0"/>
              <a:t>(3) category fluency for animals (animals)</a:t>
            </a:r>
          </a:p>
          <a:p>
            <a:pPr marL="857250" lvl="1" indent="-342900"/>
            <a:r>
              <a:rPr lang="en" sz="1800" dirty="0"/>
              <a:t>(4) Wechsler Adult Intelligence Scale-Revised Block Design (blockR</a:t>
            </a:r>
            <a:r>
              <a:rPr lang="en" sz="1800" dirty="0" smtClean="0"/>
              <a:t>)</a:t>
            </a:r>
          </a:p>
          <a:p>
            <a:pPr marL="457200"/>
            <a:r>
              <a:rPr lang="en" sz="2400" dirty="0" smtClean="0"/>
              <a:t>Adjustment Covariates (?)</a:t>
            </a:r>
          </a:p>
          <a:p>
            <a:pPr marL="857250" lvl="1"/>
            <a:r>
              <a:rPr lang="en" sz="1800" dirty="0" smtClean="0"/>
              <a:t>SES, Age, Gender </a:t>
            </a:r>
            <a:endParaRPr lang="en" sz="1800" dirty="0" smtClean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5" name="Shape 95"/>
          <p:cNvSpPr txBox="1">
            <a:spLocks/>
          </p:cNvSpPr>
          <p:nvPr/>
        </p:nvSpPr>
        <p:spPr>
          <a:xfrm>
            <a:off x="291530" y="1067466"/>
            <a:ext cx="5829370" cy="252658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" sz="2000" dirty="0" smtClean="0"/>
              <a:t>What is the rate of memory decline over the aging process in healthy individuals AND those diagnosed with MCI?</a:t>
            </a:r>
          </a:p>
          <a:p>
            <a:pPr marL="457200"/>
            <a:r>
              <a:rPr lang="en" sz="2000" dirty="0" smtClean="0"/>
              <a:t>Is there a period of time before the diagnosis of MCI/dementia in which the rate of the memory decline changes? 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71787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325128"/>
            <a:ext cx="3076846" cy="3923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Participants</a:t>
            </a:r>
          </a:p>
          <a:p>
            <a:r>
              <a:rPr lang="en-US" dirty="0" smtClean="0"/>
              <a:t>n=216 (including those with &lt;3 visits)</a:t>
            </a:r>
          </a:p>
          <a:p>
            <a:r>
              <a:rPr lang="en-US" dirty="0"/>
              <a:t>MCI: 71 (32.87%) </a:t>
            </a:r>
            <a:endParaRPr lang="en-US" dirty="0" smtClean="0"/>
          </a:p>
          <a:p>
            <a:r>
              <a:rPr lang="en-US" dirty="0" smtClean="0"/>
              <a:t>Average age onset: 90.7 (4.93)</a:t>
            </a:r>
            <a:endParaRPr lang="en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Data Management</a:t>
            </a:r>
          </a:p>
          <a:p>
            <a:r>
              <a:rPr lang="en-US" dirty="0" smtClean="0"/>
              <a:t>Missing data for outcomes</a:t>
            </a:r>
          </a:p>
          <a:p>
            <a:r>
              <a:rPr lang="en-US" dirty="0" smtClean="0"/>
              <a:t>Most variables look good? </a:t>
            </a:r>
          </a:p>
          <a:p>
            <a:endParaRPr lang="en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10315"/>
            <a:ext cx="6072503" cy="81481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 Considerations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854603" y="1507752"/>
            <a:ext cx="2675100" cy="351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Multiple Observations</a:t>
            </a:r>
          </a:p>
          <a:p>
            <a:r>
              <a:rPr lang="en-US" dirty="0"/>
              <a:t>Correlated Data</a:t>
            </a:r>
          </a:p>
          <a:p>
            <a:r>
              <a:rPr lang="en-US" dirty="0"/>
              <a:t>Multiple Comparison Adjustment</a:t>
            </a:r>
          </a:p>
          <a:p>
            <a:r>
              <a:rPr lang="en-US" dirty="0"/>
              <a:t>Removing those with &lt;3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92211"/>
              </p:ext>
            </p:extLst>
          </p:nvPr>
        </p:nvGraphicFramePr>
        <p:xfrm>
          <a:off x="641276" y="4394774"/>
          <a:ext cx="6450180" cy="2149565"/>
        </p:xfrm>
        <a:graphic>
          <a:graphicData uri="http://schemas.openxmlformats.org/drawingml/2006/table">
            <a:tbl>
              <a:tblPr/>
              <a:tblGrid>
                <a:gridCol w="1191536"/>
                <a:gridCol w="1127988"/>
                <a:gridCol w="1032664"/>
                <a:gridCol w="1032664"/>
                <a:gridCol w="1032664"/>
                <a:gridCol w="1032664"/>
              </a:tblGrid>
              <a:tr h="59978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MCI</a:t>
                      </a:r>
                      <a:b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n=145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MCI/Dementia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n=71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 Dev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 Dev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 &gt; |t|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77.72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9.62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84.80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6.07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.0001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49.15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10.86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49.01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12.89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.0001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46.21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33.8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0.0829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Visits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9.87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6.78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&lt;0.0001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7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89775" y="271055"/>
            <a:ext cx="5511300" cy="114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 Analysis Plan</a:t>
            </a:r>
            <a:endParaRPr lang="en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9774" y="1666149"/>
            <a:ext cx="2860418" cy="348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/>
              <a:t>Data Management</a:t>
            </a:r>
          </a:p>
          <a:p>
            <a:pPr marL="171450" indent="-171450"/>
            <a:r>
              <a:rPr lang="en-US" sz="1600" dirty="0" smtClean="0"/>
              <a:t>Make baseline dataset</a:t>
            </a:r>
          </a:p>
          <a:p>
            <a:pPr marL="171450" indent="-171450"/>
            <a:r>
              <a:rPr lang="en-US" sz="1600" dirty="0" smtClean="0"/>
              <a:t>Make 4 datasets for each outcome</a:t>
            </a:r>
          </a:p>
          <a:p>
            <a:pPr marL="171450" indent="-171450"/>
            <a:r>
              <a:rPr lang="en-US" sz="1600" dirty="0" smtClean="0"/>
              <a:t>Look at missing data and min/max of values for outliers</a:t>
            </a:r>
          </a:p>
          <a:p>
            <a:pPr marL="171450" indent="-171450"/>
            <a:r>
              <a:rPr lang="en-US" sz="1600" dirty="0" smtClean="0"/>
              <a:t>Make a visit variable by subject ID</a:t>
            </a:r>
          </a:p>
          <a:p>
            <a:pPr>
              <a:buNone/>
            </a:pPr>
            <a:endParaRPr lang="en-US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 smtClean="0"/>
              <a:t>Descriptive Statistics</a:t>
            </a:r>
          </a:p>
          <a:p>
            <a:pPr marL="171450" indent="-171450"/>
            <a:r>
              <a:rPr lang="en-US" sz="1600" dirty="0" smtClean="0"/>
              <a:t>Use baseline dataset</a:t>
            </a:r>
          </a:p>
          <a:p>
            <a:pPr marL="171450" indent="-171450"/>
            <a:r>
              <a:rPr lang="en-US" sz="1600" dirty="0" smtClean="0"/>
              <a:t>Independent t-test and chi-squared comparing </a:t>
            </a:r>
            <a:r>
              <a:rPr lang="en-US" sz="1600" dirty="0" err="1" smtClean="0"/>
              <a:t>demind</a:t>
            </a:r>
            <a:r>
              <a:rPr lang="en-US" sz="1600" dirty="0" smtClean="0"/>
              <a:t> groups</a:t>
            </a:r>
            <a:endParaRPr lang="en-US" sz="1600" dirty="0" smtClean="0"/>
          </a:p>
          <a:p>
            <a:pPr marL="171450" indent="-171450"/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" sz="1400" b="1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515863" y="1666149"/>
            <a:ext cx="3387006" cy="370798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/>
              <a:t>Rate Decline by MCI Status </a:t>
            </a:r>
          </a:p>
          <a:p>
            <a:pPr marL="171450" indent="-171450"/>
            <a:r>
              <a:rPr lang="en-US" sz="1600" b="1" dirty="0" smtClean="0"/>
              <a:t>PROC MIXED</a:t>
            </a:r>
          </a:p>
          <a:p>
            <a:pPr marL="171450" indent="-171450"/>
            <a:r>
              <a:rPr lang="en-US" sz="1600" dirty="0" smtClean="0"/>
              <a:t>By Subject ID</a:t>
            </a:r>
          </a:p>
          <a:p>
            <a:pPr marL="171450" indent="-171450"/>
            <a:r>
              <a:rPr lang="en-US" sz="1600" dirty="0" smtClean="0"/>
              <a:t>Group by </a:t>
            </a:r>
            <a:r>
              <a:rPr lang="en-US" sz="1600" dirty="0" err="1" smtClean="0"/>
              <a:t>demind</a:t>
            </a:r>
            <a:endParaRPr lang="en-US" sz="1600" dirty="0" smtClean="0"/>
          </a:p>
          <a:p>
            <a:pPr marL="171450" indent="-171450"/>
            <a:r>
              <a:rPr lang="en-US" sz="1600" dirty="0" smtClean="0"/>
              <a:t>Add age of onset</a:t>
            </a:r>
          </a:p>
          <a:p>
            <a:pPr marL="171450" indent="-171450"/>
            <a:r>
              <a:rPr lang="en-US" sz="1600" dirty="0" smtClean="0"/>
              <a:t>Add additional covariates based on investigator</a:t>
            </a:r>
          </a:p>
          <a:p>
            <a:pPr marL="571500" lvl="1" indent="-171450"/>
            <a:r>
              <a:rPr lang="en-US" sz="1600" dirty="0" smtClean="0"/>
              <a:t>SES, gender, age ?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en-US" sz="1600" b="1" dirty="0" smtClean="0"/>
              <a:t>Rate Decline prior to MCI </a:t>
            </a:r>
            <a:r>
              <a:rPr lang="en-US" sz="1600" b="1" dirty="0"/>
              <a:t>Status </a:t>
            </a:r>
          </a:p>
          <a:p>
            <a:pPr marL="171450" indent="-171450"/>
            <a:r>
              <a:rPr lang="en-US" sz="1600" dirty="0" smtClean="0"/>
              <a:t>Separate </a:t>
            </a:r>
            <a:r>
              <a:rPr lang="en-US" sz="1600" dirty="0" err="1" smtClean="0"/>
              <a:t>Proc</a:t>
            </a:r>
            <a:r>
              <a:rPr lang="en-US" sz="1600" dirty="0" smtClean="0"/>
              <a:t> Mixed</a:t>
            </a:r>
          </a:p>
          <a:p>
            <a:pPr marL="171450" indent="-171450"/>
            <a:r>
              <a:rPr lang="en-US" sz="1600" dirty="0" smtClean="0"/>
              <a:t>Limiting by age of onset and MCI?</a:t>
            </a:r>
            <a:endParaRPr lang="en-US" sz="1600" dirty="0"/>
          </a:p>
          <a:p>
            <a:pPr marL="571500" lvl="1" indent="-171450"/>
            <a:endParaRPr lang="en-US" sz="1400" dirty="0" smtClean="0"/>
          </a:p>
          <a:p>
            <a:pPr marL="171450" indent="-171450"/>
            <a:endParaRPr lang="en-US" sz="1400" dirty="0" smtClean="0"/>
          </a:p>
          <a:p>
            <a:pPr marL="171450" indent="-171450"/>
            <a:endParaRPr lang="en" sz="1400" b="1"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19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328</Words>
  <Application>Microsoft Macintosh PowerPoint</Application>
  <PresentationFormat>On-screen Show (4:3)</PresentationFormat>
  <Paragraphs>87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Data Summary</vt:lpstr>
      <vt:lpstr>Data Considerations</vt:lpstr>
      <vt:lpstr>Data Analysis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DeLayna Goulding</dc:creator>
  <cp:lastModifiedBy>DeLayna Goulding</cp:lastModifiedBy>
  <cp:revision>10</cp:revision>
  <dcterms:created xsi:type="dcterms:W3CDTF">2017-11-12T19:08:08Z</dcterms:created>
  <dcterms:modified xsi:type="dcterms:W3CDTF">2017-11-13T02:12:18Z</dcterms:modified>
</cp:coreProperties>
</file>