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5"/>
  </p:notesMasterIdLst>
  <p:sldIdLst>
    <p:sldId id="256" r:id="rId20"/>
    <p:sldId id="257" r:id="rId21"/>
    <p:sldId id="258" r:id="rId22"/>
    <p:sldId id="259" r:id="rId23"/>
    <p:sldId id="260" r:id="rId24"/>
    <p:sldId id="261" r:id="rId28"/>
    <p:sldId id="262" r:id="rId30"/>
    <p:sldId id="263" r:id="rId31"/>
    <p:sldId id="264" r:id="rId33"/>
    <p:sldId id="265" r:id="rId34"/>
    <p:sldId id="266" r:id="rId36"/>
    <p:sldId id="267" r:id="rId38"/>
    <p:sldId id="268" r:id="rId40"/>
    <p:sldId id="269" r:id="rId42"/>
    <p:sldId id="270" r:id="rId43"/>
    <p:sldId id="271" r:id="rId45"/>
    <p:sldId id="272" r:id="rId46"/>
    <p:sldId id="273" r:id="rId48"/>
    <p:sldId id="274" r:id="rId49"/>
    <p:sldId id="275" r:id="rId51"/>
    <p:sldId id="276" r:id="rId53"/>
    <p:sldId id="277" r:id="rId5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Open Sans Light" charset="1" panose="020B0306030504020204"/>
      <p:regular r:id="rId14"/>
    </p:embeddedFont>
    <p:embeddedFont>
      <p:font typeface="Open Sans Light Bold" charset="1" panose="020B0806030504020204"/>
      <p:regular r:id="rId15"/>
    </p:embeddedFont>
    <p:embeddedFont>
      <p:font typeface="Open Sans Light Italics" charset="1" panose="020B0306030504020204"/>
      <p:regular r:id="rId16"/>
    </p:embeddedFont>
    <p:embeddedFont>
      <p:font typeface="Open Sans Light Bold Italics" charset="1" panose="020B0806030504020204"/>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notesMasters/notesMaster1.xml" Type="http://schemas.openxmlformats.org/officeDocument/2006/relationships/notesMaster"/><Relationship Id="rId26" Target="theme/theme2.xml" Type="http://schemas.openxmlformats.org/officeDocument/2006/relationships/theme"/><Relationship Id="rId27" Target="notesSlides/notesSlide1.xml" Type="http://schemas.openxmlformats.org/officeDocument/2006/relationships/notesSlide"/><Relationship Id="rId28" Target="slides/slide6.xml" Type="http://schemas.openxmlformats.org/officeDocument/2006/relationships/slide"/><Relationship Id="rId29" Target="notesSlides/notesSlide2.xml" Type="http://schemas.openxmlformats.org/officeDocument/2006/relationships/note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notesSlides/notesSlide3.xml" Type="http://schemas.openxmlformats.org/officeDocument/2006/relationships/notesSlide"/><Relationship Id="rId33" Target="slides/slide9.xml" Type="http://schemas.openxmlformats.org/officeDocument/2006/relationships/slide"/><Relationship Id="rId34" Target="slides/slide10.xml" Type="http://schemas.openxmlformats.org/officeDocument/2006/relationships/slide"/><Relationship Id="rId35" Target="notesSlides/notesSlide4.xml" Type="http://schemas.openxmlformats.org/officeDocument/2006/relationships/notesSlide"/><Relationship Id="rId36" Target="slides/slide11.xml" Type="http://schemas.openxmlformats.org/officeDocument/2006/relationships/slide"/><Relationship Id="rId37" Target="notesSlides/notesSlide5.xml" Type="http://schemas.openxmlformats.org/officeDocument/2006/relationships/notesSlide"/><Relationship Id="rId38" Target="slides/slide12.xml" Type="http://schemas.openxmlformats.org/officeDocument/2006/relationships/slide"/><Relationship Id="rId39" Target="notesSlides/notesSlide6.xml" Type="http://schemas.openxmlformats.org/officeDocument/2006/relationships/notesSlide"/><Relationship Id="rId4" Target="theme/theme1.xml" Type="http://schemas.openxmlformats.org/officeDocument/2006/relationships/theme"/><Relationship Id="rId40" Target="slides/slide13.xml" Type="http://schemas.openxmlformats.org/officeDocument/2006/relationships/slide"/><Relationship Id="rId41" Target="notesSlides/notesSlide7.xml" Type="http://schemas.openxmlformats.org/officeDocument/2006/relationships/notesSlide"/><Relationship Id="rId42" Target="slides/slide14.xml" Type="http://schemas.openxmlformats.org/officeDocument/2006/relationships/slide"/><Relationship Id="rId43" Target="slides/slide15.xml" Type="http://schemas.openxmlformats.org/officeDocument/2006/relationships/slide"/><Relationship Id="rId44" Target="notesSlides/notesSlide8.xml" Type="http://schemas.openxmlformats.org/officeDocument/2006/relationships/notesSlide"/><Relationship Id="rId45" Target="slides/slide16.xml" Type="http://schemas.openxmlformats.org/officeDocument/2006/relationships/slide"/><Relationship Id="rId46" Target="slides/slide17.xml" Type="http://schemas.openxmlformats.org/officeDocument/2006/relationships/slide"/><Relationship Id="rId47" Target="notesSlides/notesSlide9.xml" Type="http://schemas.openxmlformats.org/officeDocument/2006/relationships/notesSlide"/><Relationship Id="rId48" Target="slides/slide18.xml" Type="http://schemas.openxmlformats.org/officeDocument/2006/relationships/slide"/><Relationship Id="rId49" Target="slides/slide19.xml" Type="http://schemas.openxmlformats.org/officeDocument/2006/relationships/slide"/><Relationship Id="rId5" Target="tableStyles.xml" Type="http://schemas.openxmlformats.org/officeDocument/2006/relationships/tableStyles"/><Relationship Id="rId50" Target="notesSlides/notesSlide10.xml" Type="http://schemas.openxmlformats.org/officeDocument/2006/relationships/notesSlide"/><Relationship Id="rId51" Target="slides/slide20.xml" Type="http://schemas.openxmlformats.org/officeDocument/2006/relationships/slide"/><Relationship Id="rId52" Target="notesSlides/notesSlide11.xml" Type="http://schemas.openxmlformats.org/officeDocument/2006/relationships/notesSlide"/><Relationship Id="rId53" Target="slides/slide21.xml" Type="http://schemas.openxmlformats.org/officeDocument/2006/relationships/slide"/><Relationship Id="rId54" Target="slides/slide2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Baisses possibles de coût ou augmentation de qualité dans le cadre de l'analyse de la valeur.</a:t>
            </a:r>
          </a:p>
          <a:p>
            <a:pPr lvl="0"/>
            <a:r>
              <a:rPr lang="en-US"/>
              <a:t>-&gt; Limites de productions et concurrence future</a:t>
            </a:r>
          </a:p>
          <a:p>
            <a:pPr lvl="0"/>
            <a:r>
              <a:rPr lang="en-US"/>
              <a:t>=Croissance de l'entreprise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Nécessite des serveurs et des environnements supplémentaires : Des coûts en plus</a:t>
            </a:r>
          </a:p>
          <a:p>
            <a:pPr lvl="0"/>
            <a:r>
              <a:rPr lang="en-US"/>
              <a:t/>
            </a:r>
          </a:p>
          <a:p>
            <a:pPr lvl="0"/>
            <a:r>
              <a:rPr lang="en-US"/>
              <a:t>Conversion de processus habituels : Pour une entreprise savoir s'adapter à la mise en place de la veille</a:t>
            </a:r>
          </a:p>
          <a:p>
            <a:pPr lvl="0"/>
            <a:r>
              <a:rPr lang="en-US"/>
              <a:t/>
            </a:r>
          </a:p>
          <a:p>
            <a:pPr lvl="0"/>
            <a:r>
              <a:rPr lang="en-US"/>
              <a:t>Nécessité de mettre au point des processus de test adaptés : Apprendre au personnel à faire les bons tests</a:t>
            </a:r>
          </a:p>
          <a:p>
            <a:pPr lvl="0"/>
            <a:r>
              <a:rPr lang="en-US"/>
              <a:t/>
            </a:r>
          </a:p>
          <a:p>
            <a:pPr lvl="0"/>
            <a:r>
              <a:rPr lang="en-US"/>
              <a:t>Saturation : Si plusieurs développeurs souhaitent intégrer leur code approximativement au même moment, des délais d’attente peuvent survenir</a:t>
            </a:r>
          </a:p>
          <a:p>
            <a:pPr lvl="0"/>
            <a:r>
              <a:rPr lang="en-US"/>
              <a:t/>
            </a:r>
          </a:p>
          <a:p>
            <a:pPr lvl="0"/>
            <a:r>
              <a:rPr lang="en-US"/>
              <a:t>Dire ce que je pense de l'intégration : Hors mi la saturation si l'entreprise s'adapte parfaitement ce sera un gain de temps, d'argent et donc de client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Jenkins:</a:t>
            </a:r>
          </a:p>
          <a:p>
            <a:pPr lvl="0"/>
            <a:r>
              <a:rPr lang="en-US"/>
              <a:t>programmé sous Java</a:t>
            </a:r>
          </a:p>
          <a:p>
            <a:pPr lvl="0"/>
            <a:r>
              <a:rPr lang="en-US"/>
              <a:t>plus de 1 000 plugins</a:t>
            </a:r>
          </a:p>
          <a:p>
            <a:pPr lvl="0"/>
            <a:r>
              <a:rPr lang="en-US"/>
              <a:t>peut être combiné avec de nombreux systèmes de contrôle de version</a:t>
            </a:r>
          </a:p>
          <a:p>
            <a:pPr lvl="0"/>
            <a:r>
              <a:rPr lang="en-US"/>
              <a:t>contrôle via IGU (basée sur le Web), API REST ou commandes</a:t>
            </a:r>
          </a:p>
          <a:p>
            <a:pPr lvl="0"/>
            <a:r>
              <a:rPr lang="en-US"/>
              <a:t>hébergement sur le Cloud possible</a:t>
            </a:r>
          </a:p>
          <a:p>
            <a:pPr lvl="0"/>
            <a:r>
              <a:rPr lang="en-US"/>
              <a:t>gratuit</a:t>
            </a:r>
          </a:p>
          <a:p>
            <a:pPr lvl="0"/>
            <a:r>
              <a:rPr lang="en-US"/>
              <a:t>open source (licence MIT)</a:t>
            </a:r>
          </a:p>
          <a:p>
            <a:pPr lvl="0"/>
            <a:r>
              <a:rPr lang="en-US"/>
              <a:t/>
            </a:r>
          </a:p>
          <a:p>
            <a:pPr lvl="0"/>
            <a:r>
              <a:rPr lang="en-US"/>
              <a:t>Travis:</a:t>
            </a:r>
          </a:p>
          <a:p>
            <a:pPr lvl="0"/>
            <a:r>
              <a:rPr lang="en-US"/>
              <a:t>programmé sous Ruby</a:t>
            </a:r>
          </a:p>
          <a:p>
            <a:pPr lvl="0"/>
            <a:r>
              <a:rPr lang="en-US"/>
              <a:t>fonctionne sur toutes les plateformes</a:t>
            </a:r>
          </a:p>
          <a:p>
            <a:pPr lvl="0"/>
            <a:r>
              <a:rPr lang="en-US"/>
              <a:t>fonctionne avec GitHub</a:t>
            </a:r>
          </a:p>
          <a:p>
            <a:pPr lvl="0"/>
            <a:r>
              <a:rPr lang="en-US"/>
              <a:t>configuration à l’aide d’un fichier YAML</a:t>
            </a:r>
          </a:p>
          <a:p>
            <a:pPr lvl="0"/>
            <a:r>
              <a:rPr lang="en-US"/>
              <a:t>gratuit pour les projets open source</a:t>
            </a:r>
          </a:p>
          <a:p>
            <a:pPr lvl="0"/>
            <a:r>
              <a:rPr lang="en-US"/>
              <a:t>Pour les projets commerciaux, coût compris entre 69 $ et 489 $ par mois</a:t>
            </a:r>
          </a:p>
          <a:p>
            <a:pPr lvl="0"/>
            <a:r>
              <a:rPr lang="en-US"/>
              <a:t>open source (licence MIT)</a:t>
            </a:r>
          </a:p>
          <a:p>
            <a:pPr lvl="0"/>
            <a:r>
              <a:rPr lang="en-US"/>
              <a:t/>
            </a:r>
          </a:p>
          <a:p>
            <a:pPr lvl="0"/>
            <a:r>
              <a:rPr lang="en-US"/>
              <a:t>GitLab:</a:t>
            </a:r>
          </a:p>
          <a:p>
            <a:pPr lvl="0"/>
            <a:r>
              <a:rPr lang="en-US"/>
              <a:t>composante de GitLab</a:t>
            </a:r>
          </a:p>
          <a:p>
            <a:pPr lvl="0"/>
            <a:r>
              <a:rPr lang="en-US"/>
              <a:t>programmé sous Ruby et Go</a:t>
            </a:r>
          </a:p>
          <a:p>
            <a:pPr lvl="0"/>
            <a:r>
              <a:rPr lang="en-US"/>
              <a:t>configuration à l’aide d’un fichier YAML</a:t>
            </a:r>
          </a:p>
          <a:p>
            <a:pPr lvl="0"/>
            <a:r>
              <a:rPr lang="en-US"/>
              <a:t>supporte également la livraison et le déploiement continus</a:t>
            </a:r>
          </a:p>
          <a:p>
            <a:pPr lvl="0"/>
            <a:r>
              <a:rPr lang="en-US"/>
              <a:t>Open Core</a:t>
            </a:r>
          </a:p>
          <a:p>
            <a:pPr lvl="0"/>
            <a:r>
              <a:rPr lang="en-US"/>
              <a:t>auto-hébergement et hébergement sur le cloud disponibles</a:t>
            </a:r>
          </a:p>
          <a:p>
            <a:pPr lvl="0"/>
            <a:r>
              <a:rPr lang="en-US"/>
              <a:t>la version gratuite dispose uniquement de quelques fonctionnalités</a:t>
            </a:r>
          </a:p>
          <a:p>
            <a:pPr lvl="0"/>
            <a:r>
              <a:rPr lang="en-US"/>
              <a:t>le coût des autres versions est compris entre 4 $ et 99 $ par mois et par utilisateur</a:t>
            </a:r>
          </a:p>
          <a:p>
            <a:pPr lvl="0"/>
            <a:r>
              <a:rPr lang="en-US"/>
              <a:t/>
            </a:r>
          </a:p>
          <a:p>
            <a:pPr lvl="0"/>
            <a:r>
              <a:rPr lang="en-US"/>
              <a:t>interface Web dans la version de base</a:t>
            </a:r>
          </a:p>
          <a:p>
            <a:pPr lvl="0"/>
            <a:r>
              <a:rPr lang="en-US"/>
              <a:t>fichiers de configuration dans le dépôt pour la version pro</a:t>
            </a:r>
          </a:p>
          <a:p>
            <a:pPr lvl="0"/>
            <a:r>
              <a:rPr lang="en-US"/>
              <a:t>Docker supporté dans la version pro</a:t>
            </a:r>
          </a:p>
          <a:p>
            <a:pPr lvl="0"/>
            <a:r>
              <a:rPr lang="en-US"/>
              <a:t>gratuit pour 100 builds par mois en cas de pipeline test</a:t>
            </a:r>
          </a:p>
          <a:p>
            <a:pPr lvl="0"/>
            <a:r>
              <a:rPr lang="en-US"/>
              <a:t>coût compris entre 75 $ et 1 500 $ par mois</a:t>
            </a:r>
          </a:p>
          <a:p>
            <a:pPr lvl="0"/>
            <a:r>
              <a:rPr lang="en-US"/>
              <a:t/>
            </a:r>
          </a:p>
          <a:p>
            <a:pPr lvl="0"/>
            <a:r>
              <a:rPr lang="en-US"/>
              <a:t>TeamCity:</a:t>
            </a:r>
          </a:p>
          <a:p>
            <a:pPr lvl="0"/>
            <a:r>
              <a:rPr lang="en-US"/>
              <a:t>programmé sous Java</a:t>
            </a:r>
          </a:p>
          <a:p>
            <a:pPr lvl="0"/>
            <a:r>
              <a:rPr lang="en-US"/>
              <a:t>fonctionne sur toutes les plateformes</a:t>
            </a:r>
          </a:p>
          <a:p>
            <a:pPr lvl="0"/>
            <a:r>
              <a:rPr lang="en-US"/>
              <a:t>Gated Commits</a:t>
            </a:r>
          </a:p>
          <a:p>
            <a:pPr lvl="0"/>
            <a:r>
              <a:rPr lang="en-US"/>
              <a:t>gratuit pour 100 builds avec 3 agents de build</a:t>
            </a:r>
          </a:p>
          <a:p>
            <a:pPr lvl="0"/>
            <a:r>
              <a:rPr lang="en-US"/>
              <a:t>coût unique compris entre 299 € et 21 999 €</a:t>
            </a:r>
          </a:p>
          <a:p>
            <a:pPr lvl="0"/>
            <a:r>
              <a:rPr lang="en-US"/>
              <a:t>50 % de remise pour les start-ups et gratuit pour les projets open source</a:t>
            </a:r>
          </a:p>
          <a:p>
            <a:pPr lvl="0"/>
            <a:r>
              <a:rPr lang="en-US"/>
              <a:t/>
            </a:r>
          </a:p>
          <a:p>
            <a:pPr lvl="0"/>
            <a:r>
              <a:rPr lang="en-US"/>
              <a:t>Facultatifs:</a:t>
            </a:r>
          </a:p>
          <a:p>
            <a:pPr lvl="0"/>
            <a:r>
              <a:rPr lang="en-US"/>
              <a:t/>
            </a:r>
          </a:p>
          <a:p>
            <a:pPr lvl="0"/>
            <a:r>
              <a:rPr lang="en-US"/>
              <a:t>Chaque fichier image Docker est composé d'une série de couches. Ces couches sont assemblées dans une image unique. Chaque modification de l'image engendre la création d'une couche. Chaque fois qu'un utilisateur exécute une commande, comme run ou copy, une nouvelle couche se crée.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acquisition d’informations : prise de conscience, détection &amp; accès aux sources </a:t>
            </a:r>
          </a:p>
          <a:p>
            <a:pPr lvl="0"/>
            <a:r>
              <a:rPr lang="en-US"/>
              <a:t>Transmission &amp; stockage : gestion interne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Le DevOps est un mouvement qui vise à concilier deux corps de métier : le développeur logiciel (dev) d'une part, l'administrateur de systèmes et d'architectures (ops) d'autre part.</a:t>
            </a:r>
          </a:p>
          <a:p>
            <a:pPr lvl="0"/>
            <a:r>
              <a:rPr lang="en-US"/>
              <a:t/>
            </a:r>
          </a:p>
          <a:p>
            <a:pPr lvl="0"/>
            <a:r>
              <a:rPr lang="en-US"/>
              <a:t>Développeur :Intégration de modification de code à un référentiel centralisé</a:t>
            </a:r>
          </a:p>
          <a:p>
            <a:pPr lvl="0"/>
            <a:r>
              <a:rPr lang="en-US"/>
              <a:t>--&gt;Opérations créations et tests menées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-Détection des erreurs -&gt;évite régression dans le code</a:t>
            </a:r>
          </a:p>
          <a:p>
            <a:pPr lvl="0"/>
            <a:r>
              <a:rPr lang="en-US"/>
              <a:t/>
            </a:r>
          </a:p>
          <a:p>
            <a:pPr lvl="0"/>
            <a:r>
              <a:rPr lang="en-US"/>
              <a:t>Compilation(langage de programmation -&gt; langage cible)</a:t>
            </a:r>
          </a:p>
          <a:p>
            <a:pPr lvl="0"/>
            <a:r>
              <a:rPr lang="en-US"/>
              <a:t/>
            </a:r>
          </a:p>
          <a:p>
            <a:pPr lvl="0"/>
            <a:r>
              <a:rPr lang="en-US"/>
              <a:t/>
            </a:r>
          </a:p>
          <a:p>
            <a:pPr lvl="0"/>
            <a:r>
              <a:rPr lang="en-US"/>
              <a:t>Langage de de programmation c'est un langage facile à lire pour un humain.</a:t>
            </a:r>
          </a:p>
          <a:p>
            <a:pPr lvl="0"/>
            <a:r>
              <a:rPr lang="en-US"/>
              <a:t>Langage cible ou compilés le code source (celui que vous écrivez) est tout d'abord compilé, par un logiciel qu'on appelle compilateur, en un code binaire qu'un humain ne peut pas lire mais qui est très facile à lire pour un ordinateur. C'est alors directement le système d'exploitation qui va utiliser le code binaire et les données d'entrée pour calculer les données de sortie.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La mise ne production veut dire que l'on va industrialiser le projet. Donc le mettre à la vente. </a:t>
            </a:r>
          </a:p>
          <a:p>
            <a:pPr lvl="0"/>
            <a:r>
              <a:rPr lang="en-US"/>
              <a:t/>
            </a:r>
          </a:p>
          <a:p>
            <a:pPr lvl="0"/>
            <a:r>
              <a:rPr lang="en-US"/>
              <a:t>Le déploiement c'est la mise en fonctionnement sur un ordinateur de l'application.</a:t>
            </a:r>
          </a:p>
          <a:p>
            <a:pPr lvl="0"/>
            <a:r>
              <a:rPr lang="en-US"/>
              <a:t/>
            </a:r>
          </a:p>
          <a:p>
            <a:pPr lvl="0"/>
            <a:r>
              <a:rPr lang="en-US"/>
              <a:t>Le déploiement continu va plus loin que la livraison continue en orchestrant automatiquement le déploiement des nouvelles fonctionnalités.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Comme le système CI/CD donne accès aux bases de code et aux identifiants permettant de déployer dans différents environnements, il est souvent pris comme principale cible des attaques.</a:t>
            </a:r>
          </a:p>
          <a:p>
            <a:pPr lvl="0"/>
            <a:r>
              <a:rPr lang="en-US"/>
              <a:t/>
            </a:r>
          </a:p>
          <a:p>
            <a:pPr lvl="0"/>
            <a:r>
              <a:rPr lang="en-US"/>
              <a:t>Prenons par exemple la fameuse compromission Uber… Des hackers s’étaient procuré les identifiants AWS stockés sur la plateforme GitHub, ce qui leur avait permis de voler les données personnelles de 57 millions d’utilisateurs et 600.000 conducteurs.</a:t>
            </a:r>
          </a:p>
          <a:p>
            <a:pPr lvl="0"/>
            <a:r>
              <a:rPr lang="en-US"/>
              <a:t/>
            </a:r>
          </a:p>
          <a:p>
            <a:pPr lvl="0"/>
            <a:r>
              <a:rPr lang="en-US"/>
              <a:t>Il convient donc d’isoler les systèmes CI/CD et de les placer sur des réseaux internes sécurisés. Les VPN, l’authentification bifactorielle forte et des systèmes de gestion des identités et des accès sont utiles pour appliquer le « principe de moindre privilège » et limiter l’exposition aux menaces.</a:t>
            </a:r>
          </a:p>
          <a:p>
            <a:pPr lvl="0"/>
            <a:r>
              <a:rPr lang="en-US"/>
              <a:t/>
            </a:r>
          </a:p>
          <a:p>
            <a:pPr lvl="0"/>
            <a:r>
              <a:rPr lang="en-US"/>
              <a:t>Choix de bons outils pour savoir l'état d'avancement du code. JIVA ou Bugzilla</a:t>
            </a:r>
          </a:p>
          <a:p>
            <a:pPr lvl="0"/>
            <a:r>
              <a:rPr lang="en-US"/>
              <a:t>Mise à jour régulière pour avoir la dernière version du code. Git</a:t>
            </a:r>
          </a:p>
          <a:p>
            <a:pPr lvl="0"/>
            <a:r>
              <a:rPr lang="en-US"/>
              <a:t>Je peux évoquer GitOps</a:t>
            </a:r>
          </a:p>
          <a:p>
            <a:pPr lvl="0"/>
            <a:r>
              <a:rPr lang="en-US"/>
              <a:t>Le GitOps désigne un ensemble de pratiques de gestion de l'infrastructure et des configurations d'applications qui reposent sur l'utilisation de Git, un système de contrôle des versions Open Source</a:t>
            </a:r>
          </a:p>
          <a:p>
            <a:pPr lvl="0"/>
            <a:r>
              <a:rPr lang="en-US"/>
              <a:t/>
            </a:r>
          </a:p>
          <a:p>
            <a:pPr lvl="0"/>
            <a:r>
              <a:rPr lang="en-US"/>
              <a:t>Ils sont créés grâce à la commande git commit pour capturer l'état d'un projet à un point dans le temps.</a:t>
            </a:r>
          </a:p>
          <a:p>
            <a:pPr lvl="0"/>
            <a:r>
              <a:rPr lang="en-US"/>
              <a:t>les développeurs doivent faire des commits directement sur la branche principale ou fusionner les changements émanant des branches locales au moins une fois par jour.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Les implémentations CI les mieux réussies inscrivent le processus de build comme première étape du cycle CI/CD pour packager le logiciel dans un environnement vierge. Ceci réduit la possibilité que des erreurs soient introduites et/ou non détectées ultérieurement.</a:t>
            </a:r>
          </a:p>
          <a:p>
            <a:pPr lvl="0"/>
            <a:r>
              <a:rPr lang="en-US"/>
              <a:t>Archiver chaque version de l’artéfact qui en résulte doit être archivée si bien que le build demeure immuable.</a:t>
            </a:r>
          </a:p>
          <a:p>
            <a:pPr lvl="0"/>
            <a:r>
              <a:rPr lang="en-US"/>
              <a:t/>
            </a:r>
          </a:p>
          <a:p>
            <a:pPr lvl="0"/>
            <a:r>
              <a:rPr lang="en-US"/>
              <a:t>Ce sont généralement les tests unitaires qui sont automatisés en premier pour réduire la charge du travail des développeurs.</a:t>
            </a:r>
          </a:p>
          <a:p>
            <a:pPr lvl="0"/>
            <a:r>
              <a:rPr lang="en-US"/>
              <a:t/>
            </a:r>
          </a:p>
          <a:p>
            <a:pPr lvl="0"/>
            <a:r>
              <a:rPr lang="en-US"/>
              <a:t> Le test unitaire consiste à isoler une partie du code et à vérifier qu'il fonctionne parfaitement. Il s'agit de petits tests qui valident l'attitude d'un objet et la logique du code.</a:t>
            </a:r>
          </a:p>
          <a:p>
            <a:pPr lvl="0"/>
            <a:r>
              <a:rPr lang="en-US"/>
              <a:t>Les tests d'intégration permettent de s'assurer de la bonne cohabitation des composants. Cela peut impliquer plusieurs classes, ainsi que de tester l'intégration avec d'autres services.</a:t>
            </a:r>
          </a:p>
          <a:p>
            <a:pPr lvl="0"/>
            <a:r>
              <a:rPr lang="en-US"/>
              <a:t>Les tests d'acceptation sont similaires aux tests d'intégration, mais ils se concentrent sur les business cases plutôt que sur les composants eux-mêmes.</a:t>
            </a:r>
          </a:p>
          <a:p>
            <a:pPr lvl="0"/>
            <a:r>
              <a:rPr lang="en-US"/>
              <a:t>Les tests d'interface utilisateur permettent de s'assurer que l'application fonctionne correctement du point de vue de l'utilisateur.</a:t>
            </a:r>
          </a:p>
          <a:p>
            <a:pPr lvl="0"/>
            <a:r>
              <a:rPr lang="en-US"/>
              <a:t/>
            </a:r>
          </a:p>
          <a:p>
            <a:pPr lvl="0"/>
            <a:r>
              <a:rPr lang="en-US"/>
              <a:t>Déploiement en mode « canary release »:</a:t>
            </a:r>
          </a:p>
          <a:p>
            <a:pPr lvl="0"/>
            <a:r>
              <a:rPr lang="en-US"/>
              <a:t>Il s’agit de pousser la mise à jour vers un petit groupe d’utilisateurs</a:t>
            </a:r>
          </a:p>
          <a:p>
            <a:pPr lvl="0"/>
            <a:r>
              <a:rPr lang="en-US"/>
              <a:t/>
            </a:r>
          </a:p>
          <a:p>
            <a:pPr lvl="0"/>
            <a:r>
              <a:rPr lang="en-US"/>
              <a:t>Déploiement Blue-Green : Vous démarrez avec deux environnements de production identiques. L’un est live en production. L’autre est dormant. Chaque fois qu’une nouvelle version est déployée, les modifications sont poussées dans l’environnement dormant. Puis on alterne, l’environnement contenant la nouvelle version devient l’environnement live.</a:t>
            </a:r>
          </a:p>
          <a:p>
            <a:pPr lvl="0"/>
            <a:r>
              <a:rPr lang="en-US"/>
              <a:t/>
            </a:r>
          </a:p>
          <a:p>
            <a:pPr lvl="0"/>
            <a:r>
              <a:rPr lang="en-US"/>
              <a:t>Tests A/B : Les tests A/B ressemblent aux déploiements Blue-Green mais ne doivent pas être confondus. Il s’agit là de tester des fonctionnalités dans l’application afin de mesurer leur facilité d’utilisation, par exemple. La variante la plus performante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Jenkins:</a:t>
            </a:r>
          </a:p>
          <a:p>
            <a:pPr lvl="0"/>
            <a:r>
              <a:rPr lang="en-US"/>
              <a:t>programmé sous Java</a:t>
            </a:r>
          </a:p>
          <a:p>
            <a:pPr lvl="0"/>
            <a:r>
              <a:rPr lang="en-US"/>
              <a:t>plus de 1 000 plugins</a:t>
            </a:r>
          </a:p>
          <a:p>
            <a:pPr lvl="0"/>
            <a:r>
              <a:rPr lang="en-US"/>
              <a:t>peut être combiné avec de nombreux systèmes de contrôle de version</a:t>
            </a:r>
          </a:p>
          <a:p>
            <a:pPr lvl="0"/>
            <a:r>
              <a:rPr lang="en-US"/>
              <a:t>contrôle via IGU (basée sur le Web), API REST ou commandes</a:t>
            </a:r>
          </a:p>
          <a:p>
            <a:pPr lvl="0"/>
            <a:r>
              <a:rPr lang="en-US"/>
              <a:t>hébergement sur le Cloud possible</a:t>
            </a:r>
          </a:p>
          <a:p>
            <a:pPr lvl="0"/>
            <a:r>
              <a:rPr lang="en-US"/>
              <a:t>gratuit</a:t>
            </a:r>
          </a:p>
          <a:p>
            <a:pPr lvl="0"/>
            <a:r>
              <a:rPr lang="en-US"/>
              <a:t>open source (licence MIT)</a:t>
            </a:r>
          </a:p>
          <a:p>
            <a:pPr lvl="0"/>
            <a:r>
              <a:rPr lang="en-US"/>
              <a:t/>
            </a:r>
          </a:p>
          <a:p>
            <a:pPr lvl="0"/>
            <a:r>
              <a:rPr lang="en-US"/>
              <a:t>Travis:</a:t>
            </a:r>
          </a:p>
          <a:p>
            <a:pPr lvl="0"/>
            <a:r>
              <a:rPr lang="en-US"/>
              <a:t>programmé sous Ruby</a:t>
            </a:r>
          </a:p>
          <a:p>
            <a:pPr lvl="0"/>
            <a:r>
              <a:rPr lang="en-US"/>
              <a:t>fonctionne sur toutes les plateformes</a:t>
            </a:r>
          </a:p>
          <a:p>
            <a:pPr lvl="0"/>
            <a:r>
              <a:rPr lang="en-US"/>
              <a:t>fonctionne avec GitHub</a:t>
            </a:r>
          </a:p>
          <a:p>
            <a:pPr lvl="0"/>
            <a:r>
              <a:rPr lang="en-US"/>
              <a:t>configuration à l’aide d’un fichier YAML</a:t>
            </a:r>
          </a:p>
          <a:p>
            <a:pPr lvl="0"/>
            <a:r>
              <a:rPr lang="en-US"/>
              <a:t>gratuit pour les projets open source</a:t>
            </a:r>
          </a:p>
          <a:p>
            <a:pPr lvl="0"/>
            <a:r>
              <a:rPr lang="en-US"/>
              <a:t>Pour les projets commerciaux, coût compris entre 69 $ et 489 $ par mois</a:t>
            </a:r>
          </a:p>
          <a:p>
            <a:pPr lvl="0"/>
            <a:r>
              <a:rPr lang="en-US"/>
              <a:t>open source (licence MIT)</a:t>
            </a:r>
          </a:p>
          <a:p>
            <a:pPr lvl="0"/>
            <a:r>
              <a:rPr lang="en-US"/>
              <a:t/>
            </a:r>
          </a:p>
          <a:p>
            <a:pPr lvl="0"/>
            <a:r>
              <a:rPr lang="en-US"/>
              <a:t>GitLab:</a:t>
            </a:r>
          </a:p>
          <a:p>
            <a:pPr lvl="0"/>
            <a:r>
              <a:rPr lang="en-US"/>
              <a:t>composante de GitLab</a:t>
            </a:r>
          </a:p>
          <a:p>
            <a:pPr lvl="0"/>
            <a:r>
              <a:rPr lang="en-US"/>
              <a:t>programmé sous Ruby et Go</a:t>
            </a:r>
          </a:p>
          <a:p>
            <a:pPr lvl="0"/>
            <a:r>
              <a:rPr lang="en-US"/>
              <a:t>configuration à l’aide d’un fichier YAML</a:t>
            </a:r>
          </a:p>
          <a:p>
            <a:pPr lvl="0"/>
            <a:r>
              <a:rPr lang="en-US"/>
              <a:t>supporte également la livraison et le déploiement continus</a:t>
            </a:r>
          </a:p>
          <a:p>
            <a:pPr lvl="0"/>
            <a:r>
              <a:rPr lang="en-US"/>
              <a:t>Open Core</a:t>
            </a:r>
          </a:p>
          <a:p>
            <a:pPr lvl="0"/>
            <a:r>
              <a:rPr lang="en-US"/>
              <a:t>auto-hébergement et hébergement sur le cloud disponibles</a:t>
            </a:r>
          </a:p>
          <a:p>
            <a:pPr lvl="0"/>
            <a:r>
              <a:rPr lang="en-US"/>
              <a:t>la version gratuite dispose uniquement de quelques fonctionnalités</a:t>
            </a:r>
          </a:p>
          <a:p>
            <a:pPr lvl="0"/>
            <a:r>
              <a:rPr lang="en-US"/>
              <a:t>le coût des autres versions est compris entre 4 $ et 99 $ par mois et par utilisateur</a:t>
            </a:r>
          </a:p>
          <a:p>
            <a:pPr lvl="0"/>
            <a:r>
              <a:rPr lang="en-US"/>
              <a:t/>
            </a:r>
          </a:p>
          <a:p>
            <a:pPr lvl="0"/>
            <a:r>
              <a:rPr lang="en-US"/>
              <a:t>interface Web dans la version de base</a:t>
            </a:r>
          </a:p>
          <a:p>
            <a:pPr lvl="0"/>
            <a:r>
              <a:rPr lang="en-US"/>
              <a:t>fichiers de configuration dans le dépôt pour la version pro</a:t>
            </a:r>
          </a:p>
          <a:p>
            <a:pPr lvl="0"/>
            <a:r>
              <a:rPr lang="en-US"/>
              <a:t>Docker supporté dans la version pro</a:t>
            </a:r>
          </a:p>
          <a:p>
            <a:pPr lvl="0"/>
            <a:r>
              <a:rPr lang="en-US"/>
              <a:t>gratuit pour 100 builds par mois en cas de pipeline test</a:t>
            </a:r>
          </a:p>
          <a:p>
            <a:pPr lvl="0"/>
            <a:r>
              <a:rPr lang="en-US"/>
              <a:t>coût compris entre 75 $ et 1 500 $ par mois</a:t>
            </a:r>
          </a:p>
          <a:p>
            <a:pPr lvl="0"/>
            <a:r>
              <a:rPr lang="en-US"/>
              <a:t/>
            </a:r>
          </a:p>
          <a:p>
            <a:pPr lvl="0"/>
            <a:r>
              <a:rPr lang="en-US"/>
              <a:t>TeamCity:</a:t>
            </a:r>
          </a:p>
          <a:p>
            <a:pPr lvl="0"/>
            <a:r>
              <a:rPr lang="en-US"/>
              <a:t>programmé sous Java</a:t>
            </a:r>
          </a:p>
          <a:p>
            <a:pPr lvl="0"/>
            <a:r>
              <a:rPr lang="en-US"/>
              <a:t>fonctionne sur toutes les plateformes</a:t>
            </a:r>
          </a:p>
          <a:p>
            <a:pPr lvl="0"/>
            <a:r>
              <a:rPr lang="en-US"/>
              <a:t>Gated Commits</a:t>
            </a:r>
          </a:p>
          <a:p>
            <a:pPr lvl="0"/>
            <a:r>
              <a:rPr lang="en-US"/>
              <a:t>gratuit pour 100 builds avec 3 agents de build</a:t>
            </a:r>
          </a:p>
          <a:p>
            <a:pPr lvl="0"/>
            <a:r>
              <a:rPr lang="en-US"/>
              <a:t>coût unique compris entre 299 € et 21 999 €</a:t>
            </a:r>
          </a:p>
          <a:p>
            <a:pPr lvl="0"/>
            <a:r>
              <a:rPr lang="en-US"/>
              <a:t>50 % de remise pour les start-ups et gratuit pour les projets open source</a:t>
            </a:r>
          </a:p>
          <a:p>
            <a:pPr lvl="0"/>
            <a:r>
              <a:rPr lang="en-US"/>
              <a:t/>
            </a:r>
          </a:p>
          <a:p>
            <a:pPr lvl="0"/>
            <a:r>
              <a:rPr lang="en-US"/>
              <a:t>Facultatifs:</a:t>
            </a:r>
          </a:p>
          <a:p>
            <a:pPr lvl="0"/>
            <a:r>
              <a:rPr lang="en-US"/>
              <a:t/>
            </a:r>
          </a:p>
          <a:p>
            <a:pPr lvl="0"/>
            <a:r>
              <a:rPr lang="en-US"/>
              <a:t>Chaque fichier image Docker est composé d'une série de couches. Ces couches sont assemblées dans une image unique. Chaque modification de l'image engendre la création d'une couche. Chaque fois qu'un utilisateur exécute une commande, comme run ou copy, une nouvelle couche se crée.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Réduction de risques : évite les bugs et les codes défauts, puisque ils sont détecter plus rapidement ce qui évite les coûts engendrer par un bugs</a:t>
            </a:r>
          </a:p>
          <a:p>
            <a:pPr lvl="0"/>
            <a:r>
              <a:rPr lang="en-US"/>
              <a:t/>
            </a:r>
          </a:p>
          <a:p>
            <a:pPr lvl="0"/>
            <a:r>
              <a:rPr lang="en-US"/>
              <a:t>Meilleure Communication : Ce partage de code permet en effet de gagner en visibilité et en collaboration entre les membres de l’équipe. Puis, cela améliore la vitesse de communication et augmente l’efficacité au sein de votre entreprise étant donné que tout le monde est toujours sur la même longueur d’onde.</a:t>
            </a:r>
          </a:p>
          <a:p>
            <a:pPr lvl="0"/>
            <a:r>
              <a:rPr lang="en-US"/>
              <a:t/>
            </a:r>
          </a:p>
          <a:p>
            <a:pPr lvl="0"/>
            <a:r>
              <a:rPr lang="en-US"/>
              <a:t>Itérations plus rapides : Retour des avis plus rapide et changement direct réalisé avec un déploiement automatique qui accélère encore le processus.</a:t>
            </a:r>
          </a:p>
          <a:p>
            <a:pPr lvl="0"/>
            <a:r>
              <a:rPr lang="en-US"/>
              <a:t/>
            </a:r>
          </a:p>
          <a:p>
            <a:pPr lvl="0"/>
            <a:r>
              <a:rPr lang="en-US"/>
              <a:t>Réduit le temps et les efforts pour intégrer les différentes modifications de code</a:t>
            </a:r>
          </a:p>
          <a:p>
            <a:pPr lvl="0"/>
            <a:r>
              <a:rPr lang="en-US"/>
              <a:t>Réduit l’effort de test manuel</a:t>
            </a:r>
          </a:p>
          <a:p>
            <a:pPr lvl="0"/>
            <a:r>
              <a:rPr lang="en-US"/>
              <a:t>En cas de travaille sur une fonctionnalité de longue durée, il est possible de continuer à intégrer mais retenir la release avec des indicateurs de fonctionnalité.</a:t>
            </a:r>
          </a:p>
          <a:p>
            <a:pPr lvl="0"/>
            <a:r>
              <a:rPr lang="en-US"/>
              <a:t/>
            </a:r>
          </a:p>
          <a:p>
            <a:pPr lvl="0"/>
            <a:r>
              <a:rPr lang="en-US"/>
              <a:t>Réduit les frais dans le processus de développement et de déploiement</a:t>
            </a:r>
          </a:p>
          <a:p>
            <a:pPr lvl="0"/>
            <a:r>
              <a:rPr lang="en-US"/>
              <a:t>Une entreprise qui répond rapidement aux attentes de ses utilisateurs gagne en réputation</a:t>
            </a:r>
          </a:p>
          <a:p>
            <a:pPr lvl="0"/>
            <a:r>
              <a:rPr lang="en-US"/>
              <a:t>Vends beaucoup plus car un très bon rendu.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2.jpeg" Type="http://schemas.openxmlformats.org/officeDocument/2006/relationships/image"/><Relationship Id="rId4" Target="../media/image13.png" Type="http://schemas.openxmlformats.org/officeDocument/2006/relationships/image"/><Relationship Id="rId5" Target="../media/image14.jpeg" Type="http://schemas.openxmlformats.org/officeDocument/2006/relationships/image"/><Relationship Id="rId6" Target="../media/image15.jpeg" Type="http://schemas.openxmlformats.org/officeDocument/2006/relationships/image"/><Relationship Id="rId7" Target="../media/image16.jpeg" Type="http://schemas.openxmlformats.org/officeDocument/2006/relationships/image"/><Relationship Id="rId8"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20361" t="0" r="20361" b="0"/>
          <a:stretch>
            <a:fillRect/>
          </a:stretch>
        </p:blipFill>
        <p:spPr>
          <a:xfrm flipH="false" flipV="false" rot="0">
            <a:off x="0" y="0"/>
            <a:ext cx="9144000" cy="10287000"/>
          </a:xfrm>
          <a:prstGeom prst="rect">
            <a:avLst/>
          </a:prstGeom>
        </p:spPr>
      </p:pic>
      <p:grpSp>
        <p:nvGrpSpPr>
          <p:cNvPr name="Group 3" id="3"/>
          <p:cNvGrpSpPr/>
          <p:nvPr/>
        </p:nvGrpSpPr>
        <p:grpSpPr>
          <a:xfrm rot="0">
            <a:off x="-20852" y="-50551"/>
            <a:ext cx="3013432" cy="906079"/>
            <a:chOff x="0" y="0"/>
            <a:chExt cx="1019358" cy="306501"/>
          </a:xfrm>
        </p:grpSpPr>
        <p:sp>
          <p:nvSpPr>
            <p:cNvPr name="Freeform 4" id="4"/>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sp>
        <p:nvSpPr>
          <p:cNvPr name="TextBox 5" id="5"/>
          <p:cNvSpPr txBox="true"/>
          <p:nvPr/>
        </p:nvSpPr>
        <p:spPr>
          <a:xfrm rot="0">
            <a:off x="2090110" y="3146183"/>
            <a:ext cx="14107780" cy="3670300"/>
          </a:xfrm>
          <a:prstGeom prst="rect">
            <a:avLst/>
          </a:prstGeom>
        </p:spPr>
        <p:txBody>
          <a:bodyPr anchor="t" rtlCol="false" tIns="0" lIns="0" bIns="0" rIns="0">
            <a:spAutoFit/>
          </a:bodyPr>
          <a:lstStyle/>
          <a:p>
            <a:pPr algn="ctr">
              <a:lnSpc>
                <a:spcPts val="14299"/>
              </a:lnSpc>
            </a:pPr>
            <a:r>
              <a:rPr lang="en-US" sz="12999">
                <a:solidFill>
                  <a:srgbClr val="FFFFFF"/>
                </a:solidFill>
                <a:latin typeface="Roboto Bold"/>
              </a:rPr>
              <a:t>Veille Technologique</a:t>
            </a:r>
          </a:p>
        </p:txBody>
      </p:sp>
      <p:sp>
        <p:nvSpPr>
          <p:cNvPr name="TextBox 6" id="6"/>
          <p:cNvSpPr txBox="true"/>
          <p:nvPr/>
        </p:nvSpPr>
        <p:spPr>
          <a:xfrm rot="0">
            <a:off x="1028700" y="1019175"/>
            <a:ext cx="5242078" cy="323850"/>
          </a:xfrm>
          <a:prstGeom prst="rect">
            <a:avLst/>
          </a:prstGeom>
        </p:spPr>
        <p:txBody>
          <a:bodyPr anchor="t" rtlCol="false" tIns="0" lIns="0" bIns="0" rIns="0">
            <a:spAutoFit/>
          </a:bodyPr>
          <a:lstStyle/>
          <a:p>
            <a:pPr>
              <a:lnSpc>
                <a:spcPts val="2520"/>
              </a:lnSpc>
            </a:pPr>
            <a:r>
              <a:rPr lang="en-US" sz="2100">
                <a:solidFill>
                  <a:srgbClr val="FFFFFF"/>
                </a:solidFill>
                <a:latin typeface="Roboto"/>
              </a:rPr>
              <a:t>LYCÉE JEAN ROSTAND</a:t>
            </a:r>
          </a:p>
        </p:txBody>
      </p:sp>
      <p:sp>
        <p:nvSpPr>
          <p:cNvPr name="TextBox 7" id="7"/>
          <p:cNvSpPr txBox="true"/>
          <p:nvPr/>
        </p:nvSpPr>
        <p:spPr>
          <a:xfrm rot="0">
            <a:off x="13045024" y="7885430"/>
            <a:ext cx="4214276" cy="1372870"/>
          </a:xfrm>
          <a:prstGeom prst="rect">
            <a:avLst/>
          </a:prstGeom>
        </p:spPr>
        <p:txBody>
          <a:bodyPr anchor="t" rtlCol="false" tIns="0" lIns="0" bIns="0" rIns="0">
            <a:spAutoFit/>
          </a:bodyPr>
          <a:lstStyle/>
          <a:p>
            <a:pPr algn="r">
              <a:lnSpc>
                <a:spcPts val="3604"/>
              </a:lnSpc>
            </a:pPr>
            <a:r>
              <a:rPr lang="en-US" sz="2574">
                <a:solidFill>
                  <a:srgbClr val="FFFFFF"/>
                </a:solidFill>
                <a:latin typeface="Roboto"/>
              </a:rPr>
              <a:t>Mathis DELHALLE</a:t>
            </a:r>
          </a:p>
          <a:p>
            <a:pPr algn="r">
              <a:lnSpc>
                <a:spcPts val="3604"/>
              </a:lnSpc>
            </a:pPr>
            <a:r>
              <a:rPr lang="en-US" sz="2574">
                <a:solidFill>
                  <a:srgbClr val="FFFFFF"/>
                </a:solidFill>
                <a:latin typeface="Roboto"/>
              </a:rPr>
              <a:t>BTS SIO 2</a:t>
            </a:r>
          </a:p>
          <a:p>
            <a:pPr algn="r">
              <a:lnSpc>
                <a:spcPts val="3604"/>
              </a:lnSpc>
            </a:pPr>
            <a:r>
              <a:rPr lang="en-US" sz="2575">
                <a:solidFill>
                  <a:srgbClr val="FFFFFF"/>
                </a:solidFill>
                <a:latin typeface="Roboto"/>
              </a:rPr>
              <a:t>Etudes en Bloc 3</a:t>
            </a:r>
          </a:p>
        </p:txBody>
      </p:sp>
      <p:grpSp>
        <p:nvGrpSpPr>
          <p:cNvPr name="Group 8" id="8"/>
          <p:cNvGrpSpPr/>
          <p:nvPr/>
        </p:nvGrpSpPr>
        <p:grpSpPr>
          <a:xfrm rot="0">
            <a:off x="2992579" y="-50551"/>
            <a:ext cx="3013432" cy="906079"/>
            <a:chOff x="0" y="0"/>
            <a:chExt cx="1019358" cy="306501"/>
          </a:xfrm>
        </p:grpSpPr>
        <p:sp>
          <p:nvSpPr>
            <p:cNvPr name="Freeform 9" id="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0" id="10"/>
          <p:cNvGrpSpPr/>
          <p:nvPr/>
        </p:nvGrpSpPr>
        <p:grpSpPr>
          <a:xfrm rot="0">
            <a:off x="6006011" y="-50551"/>
            <a:ext cx="3013432" cy="906079"/>
            <a:chOff x="0" y="0"/>
            <a:chExt cx="1019358" cy="306501"/>
          </a:xfrm>
        </p:grpSpPr>
        <p:sp>
          <p:nvSpPr>
            <p:cNvPr name="Freeform 11" id="1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2" id="12"/>
          <p:cNvGrpSpPr/>
          <p:nvPr/>
        </p:nvGrpSpPr>
        <p:grpSpPr>
          <a:xfrm rot="0">
            <a:off x="9019442" y="-50551"/>
            <a:ext cx="3013432" cy="906079"/>
            <a:chOff x="0" y="0"/>
            <a:chExt cx="1019358" cy="306501"/>
          </a:xfrm>
        </p:grpSpPr>
        <p:sp>
          <p:nvSpPr>
            <p:cNvPr name="Freeform 13" id="1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4" id="14"/>
          <p:cNvGrpSpPr/>
          <p:nvPr/>
        </p:nvGrpSpPr>
        <p:grpSpPr>
          <a:xfrm rot="0">
            <a:off x="12032874" y="-50551"/>
            <a:ext cx="3013432" cy="906079"/>
            <a:chOff x="0" y="0"/>
            <a:chExt cx="1019358" cy="306501"/>
          </a:xfrm>
        </p:grpSpPr>
        <p:sp>
          <p:nvSpPr>
            <p:cNvPr name="Freeform 15" id="1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6" id="16"/>
          <p:cNvGrpSpPr/>
          <p:nvPr/>
        </p:nvGrpSpPr>
        <p:grpSpPr>
          <a:xfrm rot="0">
            <a:off x="15046305" y="-50551"/>
            <a:ext cx="3241695" cy="906079"/>
            <a:chOff x="0" y="0"/>
            <a:chExt cx="1096573" cy="306501"/>
          </a:xfrm>
        </p:grpSpPr>
        <p:sp>
          <p:nvSpPr>
            <p:cNvPr name="Freeform 17" id="17"/>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18" id="18"/>
          <p:cNvSpPr txBox="true"/>
          <p:nvPr/>
        </p:nvSpPr>
        <p:spPr>
          <a:xfrm rot="0">
            <a:off x="9139238" y="4295775"/>
            <a:ext cx="9525" cy="1533525"/>
          </a:xfrm>
          <a:prstGeom prst="rect">
            <a:avLst/>
          </a:prstGeom>
        </p:spPr>
        <p:txBody>
          <a:bodyPr anchor="t" rtlCol="false" tIns="0" lIns="0" bIns="0" rIns="0">
            <a:spAutoFit/>
          </a:bodyPr>
          <a:lstStyle/>
          <a:p>
            <a:pPr algn="ctr">
              <a:lnSpc>
                <a:spcPts val="12599"/>
              </a:lnSpc>
            </a:pPr>
          </a:p>
        </p:txBody>
      </p:sp>
      <p:sp>
        <p:nvSpPr>
          <p:cNvPr name="TextBox 19" id="19"/>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20" id="20"/>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21" id="21"/>
          <p:cNvSpPr txBox="true"/>
          <p:nvPr/>
        </p:nvSpPr>
        <p:spPr>
          <a:xfrm rot="0">
            <a:off x="6951056"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22" id="22"/>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23" id="23"/>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24" id="24"/>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25" id="25"/>
          <p:cNvGrpSpPr/>
          <p:nvPr/>
        </p:nvGrpSpPr>
        <p:grpSpPr>
          <a:xfrm rot="0">
            <a:off x="924193" y="523364"/>
            <a:ext cx="1123342" cy="202201"/>
            <a:chOff x="0" y="0"/>
            <a:chExt cx="1497789" cy="269602"/>
          </a:xfrm>
        </p:grpSpPr>
        <p:grpSp>
          <p:nvGrpSpPr>
            <p:cNvPr name="Group 26" id="26"/>
            <p:cNvGrpSpPr>
              <a:grpSpLocks noChangeAspect="true"/>
            </p:cNvGrpSpPr>
            <p:nvPr/>
          </p:nvGrpSpPr>
          <p:grpSpPr>
            <a:xfrm rot="0">
              <a:off x="0" y="0"/>
              <a:ext cx="1497789" cy="269602"/>
              <a:chOff x="0" y="0"/>
              <a:chExt cx="1270000" cy="228600"/>
            </a:xfrm>
          </p:grpSpPr>
          <p:sp>
            <p:nvSpPr>
              <p:cNvPr name="Freeform 27" id="2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28" id="28"/>
              <p:cNvSpPr/>
              <p:nvPr/>
            </p:nvSpPr>
            <p:spPr>
              <a:xfrm>
                <a:off x="0" y="0"/>
                <a:ext cx="0" cy="0"/>
              </a:xfrm>
              <a:custGeom>
                <a:avLst/>
                <a:gdLst/>
                <a:ahLst/>
                <a:cxnLst/>
                <a:rect r="r" b="b" t="t" l="l"/>
                <a:pathLst>
                  <a:path h="0" w="0"/>
                </a:pathLst>
              </a:custGeom>
              <a:solidFill>
                <a:srgbClr val="6CE5E8"/>
              </a:solidFill>
            </p:spPr>
          </p:sp>
        </p:grpSp>
      </p:grpSp>
      <p:grpSp>
        <p:nvGrpSpPr>
          <p:cNvPr name="Group 29" id="29"/>
          <p:cNvGrpSpPr/>
          <p:nvPr/>
        </p:nvGrpSpPr>
        <p:grpSpPr>
          <a:xfrm rot="0">
            <a:off x="3937624" y="523364"/>
            <a:ext cx="1123342" cy="202201"/>
            <a:chOff x="0" y="0"/>
            <a:chExt cx="1497789" cy="269602"/>
          </a:xfrm>
        </p:grpSpPr>
        <p:grpSp>
          <p:nvGrpSpPr>
            <p:cNvPr name="Group 30" id="30"/>
            <p:cNvGrpSpPr>
              <a:grpSpLocks noChangeAspect="true"/>
            </p:cNvGrpSpPr>
            <p:nvPr/>
          </p:nvGrpSpPr>
          <p:grpSpPr>
            <a:xfrm rot="0">
              <a:off x="0" y="0"/>
              <a:ext cx="1497789" cy="269602"/>
              <a:chOff x="0" y="0"/>
              <a:chExt cx="1270000" cy="228600"/>
            </a:xfrm>
          </p:grpSpPr>
          <p:sp>
            <p:nvSpPr>
              <p:cNvPr name="Freeform 31" id="3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32" id="32"/>
              <p:cNvSpPr/>
              <p:nvPr/>
            </p:nvSpPr>
            <p:spPr>
              <a:xfrm>
                <a:off x="0" y="0"/>
                <a:ext cx="0" cy="0"/>
              </a:xfrm>
              <a:custGeom>
                <a:avLst/>
                <a:gdLst/>
                <a:ahLst/>
                <a:cxnLst/>
                <a:rect r="r" b="b" t="t" l="l"/>
                <a:pathLst>
                  <a:path h="0" w="0"/>
                </a:pathLst>
              </a:custGeom>
              <a:solidFill>
                <a:srgbClr val="6CE5E8"/>
              </a:solidFill>
            </p:spPr>
          </p:sp>
        </p:grpSp>
      </p:grpSp>
      <p:grpSp>
        <p:nvGrpSpPr>
          <p:cNvPr name="Group 33" id="33"/>
          <p:cNvGrpSpPr/>
          <p:nvPr/>
        </p:nvGrpSpPr>
        <p:grpSpPr>
          <a:xfrm rot="0">
            <a:off x="6951056" y="523364"/>
            <a:ext cx="1123342" cy="202201"/>
            <a:chOff x="0" y="0"/>
            <a:chExt cx="1497789" cy="269602"/>
          </a:xfrm>
        </p:grpSpPr>
        <p:grpSp>
          <p:nvGrpSpPr>
            <p:cNvPr name="Group 34" id="34"/>
            <p:cNvGrpSpPr>
              <a:grpSpLocks noChangeAspect="true"/>
            </p:cNvGrpSpPr>
            <p:nvPr/>
          </p:nvGrpSpPr>
          <p:grpSpPr>
            <a:xfrm rot="0">
              <a:off x="0" y="0"/>
              <a:ext cx="1497789" cy="269602"/>
              <a:chOff x="0" y="0"/>
              <a:chExt cx="1270000" cy="228600"/>
            </a:xfrm>
          </p:grpSpPr>
          <p:sp>
            <p:nvSpPr>
              <p:cNvPr name="Freeform 35" id="3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36" id="36"/>
              <p:cNvSpPr/>
              <p:nvPr/>
            </p:nvSpPr>
            <p:spPr>
              <a:xfrm>
                <a:off x="0" y="0"/>
                <a:ext cx="0" cy="0"/>
              </a:xfrm>
              <a:custGeom>
                <a:avLst/>
                <a:gdLst/>
                <a:ahLst/>
                <a:cxnLst/>
                <a:rect r="r" b="b" t="t" l="l"/>
                <a:pathLst>
                  <a:path h="0" w="0"/>
                </a:pathLst>
              </a:custGeom>
              <a:solidFill>
                <a:srgbClr val="6CE5E8"/>
              </a:solidFill>
            </p:spPr>
          </p:sp>
        </p:grpSp>
      </p:grpSp>
      <p:grpSp>
        <p:nvGrpSpPr>
          <p:cNvPr name="Group 37" id="37"/>
          <p:cNvGrpSpPr/>
          <p:nvPr/>
        </p:nvGrpSpPr>
        <p:grpSpPr>
          <a:xfrm rot="0">
            <a:off x="9971744" y="523364"/>
            <a:ext cx="1123342" cy="202201"/>
            <a:chOff x="0" y="0"/>
            <a:chExt cx="1497789" cy="269602"/>
          </a:xfrm>
        </p:grpSpPr>
        <p:grpSp>
          <p:nvGrpSpPr>
            <p:cNvPr name="Group 38" id="38"/>
            <p:cNvGrpSpPr>
              <a:grpSpLocks noChangeAspect="true"/>
            </p:cNvGrpSpPr>
            <p:nvPr/>
          </p:nvGrpSpPr>
          <p:grpSpPr>
            <a:xfrm rot="0">
              <a:off x="0" y="0"/>
              <a:ext cx="1497789" cy="269602"/>
              <a:chOff x="0" y="0"/>
              <a:chExt cx="1270000" cy="228600"/>
            </a:xfrm>
          </p:grpSpPr>
          <p:sp>
            <p:nvSpPr>
              <p:cNvPr name="Freeform 39" id="3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40" id="40"/>
              <p:cNvSpPr/>
              <p:nvPr/>
            </p:nvSpPr>
            <p:spPr>
              <a:xfrm>
                <a:off x="0" y="0"/>
                <a:ext cx="0" cy="0"/>
              </a:xfrm>
              <a:custGeom>
                <a:avLst/>
                <a:gdLst/>
                <a:ahLst/>
                <a:cxnLst/>
                <a:rect r="r" b="b" t="t" l="l"/>
                <a:pathLst>
                  <a:path h="0" w="0"/>
                </a:pathLst>
              </a:custGeom>
              <a:solidFill>
                <a:srgbClr val="6CE5E8"/>
              </a:solidFill>
            </p:spPr>
          </p:sp>
        </p:grpSp>
      </p:grpSp>
      <p:grpSp>
        <p:nvGrpSpPr>
          <p:cNvPr name="Group 41" id="41"/>
          <p:cNvGrpSpPr/>
          <p:nvPr/>
        </p:nvGrpSpPr>
        <p:grpSpPr>
          <a:xfrm rot="0">
            <a:off x="12977919" y="523364"/>
            <a:ext cx="1123342" cy="202201"/>
            <a:chOff x="0" y="0"/>
            <a:chExt cx="1497789" cy="269602"/>
          </a:xfrm>
        </p:grpSpPr>
        <p:grpSp>
          <p:nvGrpSpPr>
            <p:cNvPr name="Group 42" id="42"/>
            <p:cNvGrpSpPr>
              <a:grpSpLocks noChangeAspect="true"/>
            </p:cNvGrpSpPr>
            <p:nvPr/>
          </p:nvGrpSpPr>
          <p:grpSpPr>
            <a:xfrm rot="0">
              <a:off x="0" y="0"/>
              <a:ext cx="1497789" cy="269602"/>
              <a:chOff x="0" y="0"/>
              <a:chExt cx="1270000" cy="228600"/>
            </a:xfrm>
          </p:grpSpPr>
          <p:sp>
            <p:nvSpPr>
              <p:cNvPr name="Freeform 43" id="4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44" id="44"/>
              <p:cNvSpPr/>
              <p:nvPr/>
            </p:nvSpPr>
            <p:spPr>
              <a:xfrm>
                <a:off x="0" y="0"/>
                <a:ext cx="0" cy="0"/>
              </a:xfrm>
              <a:custGeom>
                <a:avLst/>
                <a:gdLst/>
                <a:ahLst/>
                <a:cxnLst/>
                <a:rect r="r" b="b" t="t" l="l"/>
                <a:pathLst>
                  <a:path h="0" w="0"/>
                </a:pathLst>
              </a:custGeom>
              <a:solidFill>
                <a:srgbClr val="6CE5E8"/>
              </a:solidFill>
            </p:spPr>
          </p:sp>
        </p:grpSp>
      </p:grpSp>
      <p:grpSp>
        <p:nvGrpSpPr>
          <p:cNvPr name="Group 45" id="45"/>
          <p:cNvGrpSpPr/>
          <p:nvPr/>
        </p:nvGrpSpPr>
        <p:grpSpPr>
          <a:xfrm rot="0">
            <a:off x="16105482" y="523364"/>
            <a:ext cx="1123342" cy="202201"/>
            <a:chOff x="0" y="0"/>
            <a:chExt cx="1497789" cy="269602"/>
          </a:xfrm>
        </p:grpSpPr>
        <p:grpSp>
          <p:nvGrpSpPr>
            <p:cNvPr name="Group 46" id="46"/>
            <p:cNvGrpSpPr>
              <a:grpSpLocks noChangeAspect="true"/>
            </p:cNvGrpSpPr>
            <p:nvPr/>
          </p:nvGrpSpPr>
          <p:grpSpPr>
            <a:xfrm rot="0">
              <a:off x="0" y="0"/>
              <a:ext cx="1497789" cy="269602"/>
              <a:chOff x="0" y="0"/>
              <a:chExt cx="1270000" cy="228600"/>
            </a:xfrm>
          </p:grpSpPr>
          <p:sp>
            <p:nvSpPr>
              <p:cNvPr name="Freeform 47" id="4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48" id="48"/>
              <p:cNvSpPr/>
              <p:nvPr/>
            </p:nvSpPr>
            <p:spPr>
              <a:xfrm>
                <a:off x="0" y="0"/>
                <a:ext cx="0" cy="0"/>
              </a:xfrm>
              <a:custGeom>
                <a:avLst/>
                <a:gdLst/>
                <a:ahLst/>
                <a:cxnLst/>
                <a:rect r="r" b="b" t="t" l="l"/>
                <a:pathLst>
                  <a:path h="0" w="0"/>
                </a:pathLst>
              </a:custGeom>
              <a:solidFill>
                <a:srgbClr val="6CE5E8"/>
              </a:solidFill>
            </p:spPr>
          </p:sp>
        </p:grpSp>
      </p:grpSp>
      <p:sp>
        <p:nvSpPr>
          <p:cNvPr name="TextBox 49" id="49"/>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grpSp>
        <p:nvGrpSpPr>
          <p:cNvPr name="Group 2" id="2"/>
          <p:cNvGrpSpPr/>
          <p:nvPr/>
        </p:nvGrpSpPr>
        <p:grpSpPr>
          <a:xfrm rot="0">
            <a:off x="1028700" y="1041825"/>
            <a:ext cx="412670" cy="412670"/>
            <a:chOff x="0" y="0"/>
            <a:chExt cx="550226" cy="550226"/>
          </a:xfrm>
        </p:grpSpPr>
        <p:grpSp>
          <p:nvGrpSpPr>
            <p:cNvPr name="Group 3" id="3"/>
            <p:cNvGrpSpPr/>
            <p:nvPr/>
          </p:nvGrpSpPr>
          <p:grpSpPr>
            <a:xfrm rot="-10800000">
              <a:off x="0" y="0"/>
              <a:ext cx="550226" cy="550226"/>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5" id="5"/>
            <p:cNvGrpSpPr/>
            <p:nvPr/>
          </p:nvGrpSpPr>
          <p:grpSpPr>
            <a:xfrm rot="-10800000">
              <a:off x="201961" y="201961"/>
              <a:ext cx="146304" cy="14630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pic>
        <p:nvPicPr>
          <p:cNvPr name="Picture 7" id="7"/>
          <p:cNvPicPr>
            <a:picLocks noChangeAspect="true"/>
          </p:cNvPicPr>
          <p:nvPr/>
        </p:nvPicPr>
        <p:blipFill>
          <a:blip r:embed="rId3"/>
          <a:srcRect l="0" t="0" r="0" b="0"/>
          <a:stretch>
            <a:fillRect/>
          </a:stretch>
        </p:blipFill>
        <p:spPr>
          <a:xfrm flipH="false" flipV="false" rot="0">
            <a:off x="3259872" y="4643717"/>
            <a:ext cx="11034042" cy="4472014"/>
          </a:xfrm>
          <a:prstGeom prst="rect">
            <a:avLst/>
          </a:prstGeom>
        </p:spPr>
      </p:pic>
      <p:sp>
        <p:nvSpPr>
          <p:cNvPr name="TextBox 8" id="8"/>
          <p:cNvSpPr txBox="true"/>
          <p:nvPr/>
        </p:nvSpPr>
        <p:spPr>
          <a:xfrm rot="0">
            <a:off x="1811440" y="1033212"/>
            <a:ext cx="3901706" cy="382270"/>
          </a:xfrm>
          <a:prstGeom prst="rect">
            <a:avLst/>
          </a:prstGeom>
        </p:spPr>
        <p:txBody>
          <a:bodyPr anchor="t" rtlCol="false" tIns="0" lIns="0" bIns="0" rIns="0">
            <a:spAutoFit/>
          </a:bodyPr>
          <a:lstStyle/>
          <a:p>
            <a:pPr marL="0" indent="0" lvl="0">
              <a:lnSpc>
                <a:spcPts val="3079"/>
              </a:lnSpc>
            </a:pPr>
            <a:r>
              <a:rPr lang="en-US" sz="2200">
                <a:solidFill>
                  <a:srgbClr val="FFFFFF"/>
                </a:solidFill>
                <a:latin typeface="Roboto"/>
              </a:rPr>
              <a:t>SON FONCTIONNEMENT</a:t>
            </a:r>
          </a:p>
        </p:txBody>
      </p:sp>
      <p:sp>
        <p:nvSpPr>
          <p:cNvPr name="TextBox 9" id="9"/>
          <p:cNvSpPr txBox="true"/>
          <p:nvPr/>
        </p:nvSpPr>
        <p:spPr>
          <a:xfrm rot="-1660">
            <a:off x="1028916" y="1642692"/>
            <a:ext cx="4461912" cy="630555"/>
          </a:xfrm>
          <a:prstGeom prst="rect">
            <a:avLst/>
          </a:prstGeom>
        </p:spPr>
        <p:txBody>
          <a:bodyPr anchor="t" rtlCol="false" tIns="0" lIns="0" bIns="0" rIns="0">
            <a:spAutoFit/>
          </a:bodyPr>
          <a:lstStyle/>
          <a:p>
            <a:pPr algn="ctr">
              <a:lnSpc>
                <a:spcPts val="2520"/>
              </a:lnSpc>
            </a:pPr>
            <a:r>
              <a:rPr lang="en-US" sz="1800">
                <a:solidFill>
                  <a:srgbClr val="FFFFFF"/>
                </a:solidFill>
                <a:latin typeface="Roboto"/>
              </a:rPr>
              <a:t>-sur un référentiel partagé, avec un système de co</a:t>
            </a:r>
            <a:r>
              <a:rPr lang="en-US" sz="1800">
                <a:solidFill>
                  <a:srgbClr val="FFFFFF"/>
                </a:solidFill>
                <a:latin typeface="Roboto"/>
              </a:rPr>
              <a:t>ntrôle des versions comme GitHub.</a:t>
            </a:r>
          </a:p>
        </p:txBody>
      </p:sp>
      <p:sp>
        <p:nvSpPr>
          <p:cNvPr name="TextBox 10" id="10"/>
          <p:cNvSpPr txBox="true"/>
          <p:nvPr/>
        </p:nvSpPr>
        <p:spPr>
          <a:xfrm rot="-1660">
            <a:off x="1028841" y="3052901"/>
            <a:ext cx="4461912" cy="316230"/>
          </a:xfrm>
          <a:prstGeom prst="rect">
            <a:avLst/>
          </a:prstGeom>
        </p:spPr>
        <p:txBody>
          <a:bodyPr anchor="t" rtlCol="false" tIns="0" lIns="0" bIns="0" rIns="0">
            <a:spAutoFit/>
          </a:bodyPr>
          <a:lstStyle/>
          <a:p>
            <a:pPr algn="ctr">
              <a:lnSpc>
                <a:spcPts val="2520"/>
              </a:lnSpc>
            </a:pPr>
            <a:r>
              <a:rPr lang="en-US" sz="1800">
                <a:solidFill>
                  <a:srgbClr val="FFFFFF"/>
                </a:solidFill>
                <a:latin typeface="Roboto"/>
              </a:rPr>
              <a:t>-Exécuter des </a:t>
            </a:r>
            <a:r>
              <a:rPr lang="en-US" sz="1800">
                <a:solidFill>
                  <a:srgbClr val="FFFFFF"/>
                </a:solidFill>
                <a:latin typeface="Roboto"/>
              </a:rPr>
              <a:t>tests sur des unités locales</a:t>
            </a:r>
          </a:p>
        </p:txBody>
      </p:sp>
      <p:sp>
        <p:nvSpPr>
          <p:cNvPr name="TextBox 11" id="11"/>
          <p:cNvSpPr txBox="true"/>
          <p:nvPr/>
        </p:nvSpPr>
        <p:spPr>
          <a:xfrm rot="-1660">
            <a:off x="6913044" y="1642692"/>
            <a:ext cx="4461912" cy="630555"/>
          </a:xfrm>
          <a:prstGeom prst="rect">
            <a:avLst/>
          </a:prstGeom>
        </p:spPr>
        <p:txBody>
          <a:bodyPr anchor="t" rtlCol="false" tIns="0" lIns="0" bIns="0" rIns="0">
            <a:spAutoFit/>
          </a:bodyPr>
          <a:lstStyle/>
          <a:p>
            <a:pPr algn="ctr">
              <a:lnSpc>
                <a:spcPts val="2520"/>
              </a:lnSpc>
            </a:pPr>
            <a:r>
              <a:rPr lang="en-US" sz="1800">
                <a:solidFill>
                  <a:srgbClr val="FFFFFF"/>
                </a:solidFill>
                <a:latin typeface="Roboto"/>
              </a:rPr>
              <a:t>-Le service d'intégration continue : Fait des tests sur le code.</a:t>
            </a:r>
          </a:p>
        </p:txBody>
      </p:sp>
      <p:sp>
        <p:nvSpPr>
          <p:cNvPr name="TextBox 12" id="12"/>
          <p:cNvSpPr txBox="true"/>
          <p:nvPr/>
        </p:nvSpPr>
        <p:spPr>
          <a:xfrm rot="-1660">
            <a:off x="6913044" y="3052901"/>
            <a:ext cx="4461912" cy="316230"/>
          </a:xfrm>
          <a:prstGeom prst="rect">
            <a:avLst/>
          </a:prstGeom>
        </p:spPr>
        <p:txBody>
          <a:bodyPr anchor="t" rtlCol="false" tIns="0" lIns="0" bIns="0" rIns="0">
            <a:spAutoFit/>
          </a:bodyPr>
          <a:lstStyle/>
          <a:p>
            <a:pPr algn="ctr">
              <a:lnSpc>
                <a:spcPts val="2520"/>
              </a:lnSpc>
            </a:pPr>
            <a:r>
              <a:rPr lang="en-US" sz="1800">
                <a:solidFill>
                  <a:srgbClr val="FFFFFF"/>
                </a:solidFill>
                <a:latin typeface="Roboto"/>
              </a:rPr>
              <a:t>-Détection des erreurs </a:t>
            </a:r>
          </a:p>
        </p:txBody>
      </p:sp>
      <p:sp>
        <p:nvSpPr>
          <p:cNvPr name="TextBox 13" id="13"/>
          <p:cNvSpPr txBox="true"/>
          <p:nvPr/>
        </p:nvSpPr>
        <p:spPr>
          <a:xfrm rot="-1660">
            <a:off x="12797248" y="1799854"/>
            <a:ext cx="4461912" cy="316230"/>
          </a:xfrm>
          <a:prstGeom prst="rect">
            <a:avLst/>
          </a:prstGeom>
        </p:spPr>
        <p:txBody>
          <a:bodyPr anchor="t" rtlCol="false" tIns="0" lIns="0" bIns="0" rIns="0">
            <a:spAutoFit/>
          </a:bodyPr>
          <a:lstStyle/>
          <a:p>
            <a:pPr algn="ctr">
              <a:lnSpc>
                <a:spcPts val="2520"/>
              </a:lnSpc>
            </a:pPr>
            <a:r>
              <a:rPr lang="en-US" sz="1800">
                <a:solidFill>
                  <a:srgbClr val="FFFFFF"/>
                </a:solidFill>
                <a:latin typeface="Roboto"/>
              </a:rPr>
              <a:t>-Réalise la  Compilation et les tests</a:t>
            </a:r>
          </a:p>
        </p:txBody>
      </p:sp>
      <p:sp>
        <p:nvSpPr>
          <p:cNvPr name="TextBox 14" id="14"/>
          <p:cNvSpPr txBox="true"/>
          <p:nvPr/>
        </p:nvSpPr>
        <p:spPr>
          <a:xfrm rot="-1660">
            <a:off x="12987748" y="3052901"/>
            <a:ext cx="4461912" cy="316230"/>
          </a:xfrm>
          <a:prstGeom prst="rect">
            <a:avLst/>
          </a:prstGeom>
        </p:spPr>
        <p:txBody>
          <a:bodyPr anchor="t" rtlCol="false" tIns="0" lIns="0" bIns="0" rIns="0">
            <a:spAutoFit/>
          </a:bodyPr>
          <a:lstStyle/>
          <a:p>
            <a:pPr algn="ctr">
              <a:lnSpc>
                <a:spcPts val="2520"/>
              </a:lnSpc>
            </a:pPr>
            <a:r>
              <a:rPr lang="en-US" sz="1800">
                <a:solidFill>
                  <a:srgbClr val="FFFFFF"/>
                </a:solidFill>
                <a:latin typeface="Roboto"/>
              </a:rPr>
              <a:t>-Confirmation du développeur</a:t>
            </a:r>
          </a:p>
        </p:txBody>
      </p:sp>
      <p:grpSp>
        <p:nvGrpSpPr>
          <p:cNvPr name="Group 15" id="15"/>
          <p:cNvGrpSpPr/>
          <p:nvPr/>
        </p:nvGrpSpPr>
        <p:grpSpPr>
          <a:xfrm rot="0">
            <a:off x="-20852" y="-25275"/>
            <a:ext cx="3013432" cy="906079"/>
            <a:chOff x="0" y="0"/>
            <a:chExt cx="1019358" cy="306501"/>
          </a:xfrm>
        </p:grpSpPr>
        <p:sp>
          <p:nvSpPr>
            <p:cNvPr name="Freeform 16" id="16"/>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7" id="17"/>
          <p:cNvGrpSpPr/>
          <p:nvPr/>
        </p:nvGrpSpPr>
        <p:grpSpPr>
          <a:xfrm rot="0">
            <a:off x="2992579" y="-25275"/>
            <a:ext cx="3013432" cy="1053975"/>
            <a:chOff x="0" y="0"/>
            <a:chExt cx="1019358" cy="356530"/>
          </a:xfrm>
        </p:grpSpPr>
        <p:sp>
          <p:nvSpPr>
            <p:cNvPr name="Freeform 18" id="18"/>
            <p:cNvSpPr/>
            <p:nvPr/>
          </p:nvSpPr>
          <p:spPr>
            <a:xfrm>
              <a:off x="0" y="0"/>
              <a:ext cx="1019358" cy="356530"/>
            </a:xfrm>
            <a:custGeom>
              <a:avLst/>
              <a:gdLst/>
              <a:ahLst/>
              <a:cxnLst/>
              <a:rect r="r" b="b" t="t" l="l"/>
              <a:pathLst>
                <a:path h="356530" w="1019358">
                  <a:moveTo>
                    <a:pt x="0" y="0"/>
                  </a:moveTo>
                  <a:lnTo>
                    <a:pt x="1019358" y="0"/>
                  </a:lnTo>
                  <a:lnTo>
                    <a:pt x="1019358" y="356530"/>
                  </a:lnTo>
                  <a:lnTo>
                    <a:pt x="0" y="356530"/>
                  </a:lnTo>
                  <a:close/>
                </a:path>
              </a:pathLst>
            </a:custGeom>
            <a:solidFill>
              <a:srgbClr val="FE641E"/>
            </a:solidFill>
          </p:spPr>
        </p:sp>
      </p:grpSp>
      <p:grpSp>
        <p:nvGrpSpPr>
          <p:cNvPr name="Group 19" id="19"/>
          <p:cNvGrpSpPr/>
          <p:nvPr/>
        </p:nvGrpSpPr>
        <p:grpSpPr>
          <a:xfrm rot="0">
            <a:off x="6006011" y="-25275"/>
            <a:ext cx="3013432" cy="906079"/>
            <a:chOff x="0" y="0"/>
            <a:chExt cx="1019358" cy="306501"/>
          </a:xfrm>
        </p:grpSpPr>
        <p:sp>
          <p:nvSpPr>
            <p:cNvPr name="Freeform 20" id="20"/>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1" id="21"/>
          <p:cNvGrpSpPr/>
          <p:nvPr/>
        </p:nvGrpSpPr>
        <p:grpSpPr>
          <a:xfrm rot="0">
            <a:off x="9019442" y="-25275"/>
            <a:ext cx="3013432" cy="906079"/>
            <a:chOff x="0" y="0"/>
            <a:chExt cx="1019358" cy="306501"/>
          </a:xfrm>
        </p:grpSpPr>
        <p:sp>
          <p:nvSpPr>
            <p:cNvPr name="Freeform 22" id="22"/>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3" id="23"/>
          <p:cNvGrpSpPr/>
          <p:nvPr/>
        </p:nvGrpSpPr>
        <p:grpSpPr>
          <a:xfrm rot="0">
            <a:off x="12032874" y="-25275"/>
            <a:ext cx="3013432" cy="906079"/>
            <a:chOff x="0" y="0"/>
            <a:chExt cx="1019358" cy="306501"/>
          </a:xfrm>
        </p:grpSpPr>
        <p:sp>
          <p:nvSpPr>
            <p:cNvPr name="Freeform 24" id="24"/>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5" id="25"/>
          <p:cNvGrpSpPr/>
          <p:nvPr/>
        </p:nvGrpSpPr>
        <p:grpSpPr>
          <a:xfrm rot="0">
            <a:off x="15046305" y="-25275"/>
            <a:ext cx="3241695" cy="906079"/>
            <a:chOff x="0" y="0"/>
            <a:chExt cx="1096573" cy="306501"/>
          </a:xfrm>
        </p:grpSpPr>
        <p:sp>
          <p:nvSpPr>
            <p:cNvPr name="Freeform 26" id="26"/>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27" id="27"/>
          <p:cNvSpPr txBox="true"/>
          <p:nvPr/>
        </p:nvSpPr>
        <p:spPr>
          <a:xfrm rot="0">
            <a:off x="752156" y="310515"/>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28" id="28"/>
          <p:cNvSpPr txBox="true"/>
          <p:nvPr/>
        </p:nvSpPr>
        <p:spPr>
          <a:xfrm rot="0">
            <a:off x="3730695" y="318770"/>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29" id="29"/>
          <p:cNvSpPr txBox="true"/>
          <p:nvPr/>
        </p:nvSpPr>
        <p:spPr>
          <a:xfrm rot="0">
            <a:off x="6912980" y="324908"/>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30" id="30"/>
          <p:cNvSpPr txBox="true"/>
          <p:nvPr/>
        </p:nvSpPr>
        <p:spPr>
          <a:xfrm rot="0">
            <a:off x="10193378" y="335689"/>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31" id="31"/>
          <p:cNvSpPr txBox="true"/>
          <p:nvPr/>
        </p:nvSpPr>
        <p:spPr>
          <a:xfrm rot="0">
            <a:off x="13178115" y="335689"/>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32" id="32"/>
          <p:cNvSpPr txBox="true"/>
          <p:nvPr/>
        </p:nvSpPr>
        <p:spPr>
          <a:xfrm rot="0">
            <a:off x="16152484" y="383540"/>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33" id="33"/>
          <p:cNvGrpSpPr/>
          <p:nvPr/>
        </p:nvGrpSpPr>
        <p:grpSpPr>
          <a:xfrm rot="0">
            <a:off x="924193" y="548640"/>
            <a:ext cx="1123342" cy="202201"/>
            <a:chOff x="0" y="0"/>
            <a:chExt cx="1497789" cy="269602"/>
          </a:xfrm>
        </p:grpSpPr>
        <p:grpSp>
          <p:nvGrpSpPr>
            <p:cNvPr name="Group 34" id="34"/>
            <p:cNvGrpSpPr>
              <a:grpSpLocks noChangeAspect="true"/>
            </p:cNvGrpSpPr>
            <p:nvPr/>
          </p:nvGrpSpPr>
          <p:grpSpPr>
            <a:xfrm rot="0">
              <a:off x="0" y="0"/>
              <a:ext cx="1497789" cy="269602"/>
              <a:chOff x="0" y="0"/>
              <a:chExt cx="1270000" cy="228600"/>
            </a:xfrm>
          </p:grpSpPr>
          <p:sp>
            <p:nvSpPr>
              <p:cNvPr name="Freeform 35" id="3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36" id="3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7" id="37"/>
          <p:cNvGrpSpPr/>
          <p:nvPr/>
        </p:nvGrpSpPr>
        <p:grpSpPr>
          <a:xfrm rot="0">
            <a:off x="3937624" y="548640"/>
            <a:ext cx="1123342" cy="202201"/>
            <a:chOff x="0" y="0"/>
            <a:chExt cx="1497789" cy="269602"/>
          </a:xfrm>
        </p:grpSpPr>
        <p:grpSp>
          <p:nvGrpSpPr>
            <p:cNvPr name="Group 38" id="38"/>
            <p:cNvGrpSpPr>
              <a:grpSpLocks noChangeAspect="true"/>
            </p:cNvGrpSpPr>
            <p:nvPr/>
          </p:nvGrpSpPr>
          <p:grpSpPr>
            <a:xfrm rot="0">
              <a:off x="0" y="0"/>
              <a:ext cx="1497789" cy="269602"/>
              <a:chOff x="0" y="0"/>
              <a:chExt cx="1270000" cy="228600"/>
            </a:xfrm>
          </p:grpSpPr>
          <p:sp>
            <p:nvSpPr>
              <p:cNvPr name="Freeform 39" id="3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0" id="40"/>
              <p:cNvSpPr/>
              <p:nvPr/>
            </p:nvSpPr>
            <p:spPr>
              <a:xfrm>
                <a:off x="-5645" y="-183"/>
                <a:ext cx="773290" cy="228966"/>
              </a:xfrm>
              <a:custGeom>
                <a:avLst/>
                <a:gdLst/>
                <a:ahLst/>
                <a:cxnLst/>
                <a:rect r="r" b="b" t="t" l="l"/>
                <a:pathLst>
                  <a:path h="228966" w="773290">
                    <a:moveTo>
                      <a:pt x="119945" y="183"/>
                    </a:moveTo>
                    <a:lnTo>
                      <a:pt x="653345" y="183"/>
                    </a:lnTo>
                    <a:cubicBezTo>
                      <a:pt x="694302" y="0"/>
                      <a:pt x="732227" y="21745"/>
                      <a:pt x="752759" y="57185"/>
                    </a:cubicBezTo>
                    <a:cubicBezTo>
                      <a:pt x="773290" y="92625"/>
                      <a:pt x="773290" y="136341"/>
                      <a:pt x="752759" y="171781"/>
                    </a:cubicBezTo>
                    <a:cubicBezTo>
                      <a:pt x="732227" y="207221"/>
                      <a:pt x="694302" y="228966"/>
                      <a:pt x="653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1" id="41"/>
          <p:cNvGrpSpPr/>
          <p:nvPr/>
        </p:nvGrpSpPr>
        <p:grpSpPr>
          <a:xfrm rot="0">
            <a:off x="6951056" y="548640"/>
            <a:ext cx="1123342" cy="202201"/>
            <a:chOff x="0" y="0"/>
            <a:chExt cx="1497789" cy="269602"/>
          </a:xfrm>
        </p:grpSpPr>
        <p:grpSp>
          <p:nvGrpSpPr>
            <p:cNvPr name="Group 42" id="42"/>
            <p:cNvGrpSpPr>
              <a:grpSpLocks noChangeAspect="true"/>
            </p:cNvGrpSpPr>
            <p:nvPr/>
          </p:nvGrpSpPr>
          <p:grpSpPr>
            <a:xfrm rot="0">
              <a:off x="0" y="0"/>
              <a:ext cx="1497789" cy="269602"/>
              <a:chOff x="0" y="0"/>
              <a:chExt cx="1270000" cy="228600"/>
            </a:xfrm>
          </p:grpSpPr>
          <p:sp>
            <p:nvSpPr>
              <p:cNvPr name="Freeform 43" id="4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4" id="44"/>
              <p:cNvSpPr/>
              <p:nvPr/>
            </p:nvSpPr>
            <p:spPr>
              <a:xfrm>
                <a:off x="0" y="0"/>
                <a:ext cx="0" cy="0"/>
              </a:xfrm>
              <a:custGeom>
                <a:avLst/>
                <a:gdLst/>
                <a:ahLst/>
                <a:cxnLst/>
                <a:rect r="r" b="b" t="t" l="l"/>
                <a:pathLst>
                  <a:path h="0" w="0"/>
                </a:pathLst>
              </a:custGeom>
              <a:solidFill>
                <a:srgbClr val="6CE5E8"/>
              </a:solidFill>
            </p:spPr>
          </p:sp>
        </p:grpSp>
      </p:grpSp>
      <p:grpSp>
        <p:nvGrpSpPr>
          <p:cNvPr name="Group 45" id="45"/>
          <p:cNvGrpSpPr/>
          <p:nvPr/>
        </p:nvGrpSpPr>
        <p:grpSpPr>
          <a:xfrm rot="0">
            <a:off x="9971744" y="548640"/>
            <a:ext cx="1123342" cy="202201"/>
            <a:chOff x="0" y="0"/>
            <a:chExt cx="1497789" cy="269602"/>
          </a:xfrm>
        </p:grpSpPr>
        <p:grpSp>
          <p:nvGrpSpPr>
            <p:cNvPr name="Group 46" id="46"/>
            <p:cNvGrpSpPr>
              <a:grpSpLocks noChangeAspect="true"/>
            </p:cNvGrpSpPr>
            <p:nvPr/>
          </p:nvGrpSpPr>
          <p:grpSpPr>
            <a:xfrm rot="0">
              <a:off x="0" y="0"/>
              <a:ext cx="1497789" cy="269602"/>
              <a:chOff x="0" y="0"/>
              <a:chExt cx="1270000" cy="228600"/>
            </a:xfrm>
          </p:grpSpPr>
          <p:sp>
            <p:nvSpPr>
              <p:cNvPr name="Freeform 47" id="4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8" id="48"/>
              <p:cNvSpPr/>
              <p:nvPr/>
            </p:nvSpPr>
            <p:spPr>
              <a:xfrm>
                <a:off x="0" y="0"/>
                <a:ext cx="0" cy="0"/>
              </a:xfrm>
              <a:custGeom>
                <a:avLst/>
                <a:gdLst/>
                <a:ahLst/>
                <a:cxnLst/>
                <a:rect r="r" b="b" t="t" l="l"/>
                <a:pathLst>
                  <a:path h="0" w="0"/>
                </a:pathLst>
              </a:custGeom>
              <a:solidFill>
                <a:srgbClr val="6CE5E8"/>
              </a:solidFill>
            </p:spPr>
          </p:sp>
        </p:grpSp>
      </p:grpSp>
      <p:grpSp>
        <p:nvGrpSpPr>
          <p:cNvPr name="Group 49" id="49"/>
          <p:cNvGrpSpPr/>
          <p:nvPr/>
        </p:nvGrpSpPr>
        <p:grpSpPr>
          <a:xfrm rot="0">
            <a:off x="12977919" y="548640"/>
            <a:ext cx="1123342" cy="202201"/>
            <a:chOff x="0" y="0"/>
            <a:chExt cx="1497789" cy="269602"/>
          </a:xfrm>
        </p:grpSpPr>
        <p:grpSp>
          <p:nvGrpSpPr>
            <p:cNvPr name="Group 50" id="50"/>
            <p:cNvGrpSpPr>
              <a:grpSpLocks noChangeAspect="true"/>
            </p:cNvGrpSpPr>
            <p:nvPr/>
          </p:nvGrpSpPr>
          <p:grpSpPr>
            <a:xfrm rot="0">
              <a:off x="0" y="0"/>
              <a:ext cx="1497789" cy="269602"/>
              <a:chOff x="0" y="0"/>
              <a:chExt cx="1270000" cy="228600"/>
            </a:xfrm>
          </p:grpSpPr>
          <p:sp>
            <p:nvSpPr>
              <p:cNvPr name="Freeform 51" id="5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2" id="52"/>
              <p:cNvSpPr/>
              <p:nvPr/>
            </p:nvSpPr>
            <p:spPr>
              <a:xfrm>
                <a:off x="0" y="0"/>
                <a:ext cx="0" cy="0"/>
              </a:xfrm>
              <a:custGeom>
                <a:avLst/>
                <a:gdLst/>
                <a:ahLst/>
                <a:cxnLst/>
                <a:rect r="r" b="b" t="t" l="l"/>
                <a:pathLst>
                  <a:path h="0" w="0"/>
                </a:pathLst>
              </a:custGeom>
              <a:solidFill>
                <a:srgbClr val="6CE5E8"/>
              </a:solidFill>
            </p:spPr>
          </p:sp>
        </p:grpSp>
      </p:grpSp>
      <p:grpSp>
        <p:nvGrpSpPr>
          <p:cNvPr name="Group 53" id="53"/>
          <p:cNvGrpSpPr/>
          <p:nvPr/>
        </p:nvGrpSpPr>
        <p:grpSpPr>
          <a:xfrm rot="0">
            <a:off x="16105482" y="548640"/>
            <a:ext cx="1123342" cy="202201"/>
            <a:chOff x="0" y="0"/>
            <a:chExt cx="1497789" cy="269602"/>
          </a:xfrm>
        </p:grpSpPr>
        <p:grpSp>
          <p:nvGrpSpPr>
            <p:cNvPr name="Group 54" id="54"/>
            <p:cNvGrpSpPr>
              <a:grpSpLocks noChangeAspect="true"/>
            </p:cNvGrpSpPr>
            <p:nvPr/>
          </p:nvGrpSpPr>
          <p:grpSpPr>
            <a:xfrm rot="0">
              <a:off x="0" y="0"/>
              <a:ext cx="1497789" cy="269602"/>
              <a:chOff x="0" y="0"/>
              <a:chExt cx="1270000" cy="228600"/>
            </a:xfrm>
          </p:grpSpPr>
          <p:sp>
            <p:nvSpPr>
              <p:cNvPr name="Freeform 55" id="5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6" id="56"/>
              <p:cNvSpPr/>
              <p:nvPr/>
            </p:nvSpPr>
            <p:spPr>
              <a:xfrm>
                <a:off x="0" y="0"/>
                <a:ext cx="0" cy="0"/>
              </a:xfrm>
              <a:custGeom>
                <a:avLst/>
                <a:gdLst/>
                <a:ahLst/>
                <a:cxnLst/>
                <a:rect r="r" b="b" t="t" l="l"/>
                <a:pathLst>
                  <a:path h="0" w="0"/>
                </a:pathLst>
              </a:custGeom>
              <a:solidFill>
                <a:srgbClr val="6CE5E8"/>
              </a:solidFill>
            </p:spPr>
          </p:sp>
        </p:grpSp>
      </p:grpSp>
      <p:sp>
        <p:nvSpPr>
          <p:cNvPr name="TextBox 57" id="57"/>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-10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91B27"/>
        </a:solidFill>
      </p:bgPr>
    </p:bg>
    <p:spTree>
      <p:nvGrpSpPr>
        <p:cNvPr id="1" name=""/>
        <p:cNvGrpSpPr/>
        <p:nvPr/>
      </p:nvGrpSpPr>
      <p:grpSpPr>
        <a:xfrm>
          <a:off x="0" y="0"/>
          <a:ext cx="0" cy="0"/>
          <a:chOff x="0" y="0"/>
          <a:chExt cx="0" cy="0"/>
        </a:xfrm>
      </p:grpSpPr>
      <p:sp>
        <p:nvSpPr>
          <p:cNvPr name="TextBox 2" id="2"/>
          <p:cNvSpPr txBox="true"/>
          <p:nvPr/>
        </p:nvSpPr>
        <p:spPr>
          <a:xfrm rot="0">
            <a:off x="1028700" y="4507256"/>
            <a:ext cx="3295372" cy="380267"/>
          </a:xfrm>
          <a:prstGeom prst="rect">
            <a:avLst/>
          </a:prstGeom>
        </p:spPr>
        <p:txBody>
          <a:bodyPr anchor="t" rtlCol="false" tIns="0" lIns="0" bIns="0" rIns="0">
            <a:spAutoFit/>
          </a:bodyPr>
          <a:lstStyle/>
          <a:p>
            <a:pPr algn="l" marL="0" indent="0" lvl="0">
              <a:lnSpc>
                <a:spcPts val="3079"/>
              </a:lnSpc>
            </a:pPr>
            <a:r>
              <a:rPr lang="en-US" sz="2200">
                <a:solidFill>
                  <a:srgbClr val="FE641E"/>
                </a:solidFill>
                <a:latin typeface="Roboto"/>
              </a:rPr>
              <a:t>LIVRAISON CONTINU</a:t>
            </a:r>
          </a:p>
        </p:txBody>
      </p:sp>
      <p:sp>
        <p:nvSpPr>
          <p:cNvPr name="AutoShape 3" id="3"/>
          <p:cNvSpPr/>
          <p:nvPr/>
        </p:nvSpPr>
        <p:spPr>
          <a:xfrm rot="0">
            <a:off x="5435763" y="3275019"/>
            <a:ext cx="11657415" cy="0"/>
          </a:xfrm>
          <a:prstGeom prst="line">
            <a:avLst/>
          </a:prstGeom>
          <a:ln cap="rnd" w="19050">
            <a:solidFill>
              <a:srgbClr val="FFFFFF"/>
            </a:solidFill>
            <a:prstDash val="solid"/>
            <a:headEnd type="none" len="sm" w="sm"/>
            <a:tailEnd type="none" len="sm" w="sm"/>
          </a:ln>
        </p:spPr>
      </p:sp>
      <p:sp>
        <p:nvSpPr>
          <p:cNvPr name="TextBox 4" id="4"/>
          <p:cNvSpPr txBox="true"/>
          <p:nvPr/>
        </p:nvSpPr>
        <p:spPr>
          <a:xfrm rot="0">
            <a:off x="6383525" y="3747332"/>
            <a:ext cx="3708237" cy="1900115"/>
          </a:xfrm>
          <a:prstGeom prst="rect">
            <a:avLst/>
          </a:prstGeom>
        </p:spPr>
        <p:txBody>
          <a:bodyPr anchor="t" rtlCol="false" tIns="0" lIns="0" bIns="0" rIns="0">
            <a:spAutoFit/>
          </a:bodyPr>
          <a:lstStyle/>
          <a:p>
            <a:pPr>
              <a:lnSpc>
                <a:spcPts val="2519"/>
              </a:lnSpc>
            </a:pPr>
            <a:r>
              <a:rPr lang="en-US" sz="1799">
                <a:solidFill>
                  <a:srgbClr val="FFFFFF"/>
                </a:solidFill>
                <a:latin typeface="Roboto"/>
              </a:rPr>
              <a:t>-E</a:t>
            </a:r>
            <a:r>
              <a:rPr lang="en-US" sz="1799">
                <a:solidFill>
                  <a:srgbClr val="FFFFFF"/>
                </a:solidFill>
                <a:latin typeface="Roboto"/>
              </a:rPr>
              <a:t>xtension de l'intégration continue</a:t>
            </a:r>
          </a:p>
          <a:p>
            <a:pPr>
              <a:lnSpc>
                <a:spcPts val="2519"/>
              </a:lnSpc>
            </a:pPr>
            <a:r>
              <a:rPr lang="en-US" sz="1799">
                <a:solidFill>
                  <a:srgbClr val="FFFFFF"/>
                </a:solidFill>
                <a:latin typeface="Roboto"/>
              </a:rPr>
              <a:t>-Déploie automatiquement tous les changements de code dans un environnement de test et/ou de production après l'étape de build.</a:t>
            </a:r>
          </a:p>
          <a:p>
            <a:pPr>
              <a:lnSpc>
                <a:spcPts val="2520"/>
              </a:lnSpc>
            </a:pPr>
          </a:p>
        </p:txBody>
      </p:sp>
      <p:sp>
        <p:nvSpPr>
          <p:cNvPr name="TextBox 5" id="5"/>
          <p:cNvSpPr txBox="true"/>
          <p:nvPr/>
        </p:nvSpPr>
        <p:spPr>
          <a:xfrm rot="0">
            <a:off x="1028700" y="7199644"/>
            <a:ext cx="3295372" cy="380267"/>
          </a:xfrm>
          <a:prstGeom prst="rect">
            <a:avLst/>
          </a:prstGeom>
        </p:spPr>
        <p:txBody>
          <a:bodyPr anchor="t" rtlCol="false" tIns="0" lIns="0" bIns="0" rIns="0">
            <a:spAutoFit/>
          </a:bodyPr>
          <a:lstStyle/>
          <a:p>
            <a:pPr algn="l" marL="0" indent="0" lvl="0">
              <a:lnSpc>
                <a:spcPts val="3079"/>
              </a:lnSpc>
            </a:pPr>
            <a:r>
              <a:rPr lang="en-US" sz="2200">
                <a:solidFill>
                  <a:srgbClr val="FE641E"/>
                </a:solidFill>
                <a:latin typeface="Roboto"/>
              </a:rPr>
              <a:t>DÉPLOIEMENT CONTINU</a:t>
            </a:r>
          </a:p>
        </p:txBody>
      </p:sp>
      <p:sp>
        <p:nvSpPr>
          <p:cNvPr name="AutoShape 6" id="6"/>
          <p:cNvSpPr/>
          <p:nvPr/>
        </p:nvSpPr>
        <p:spPr>
          <a:xfrm rot="0">
            <a:off x="5435763" y="6234105"/>
            <a:ext cx="11657415" cy="0"/>
          </a:xfrm>
          <a:prstGeom prst="line">
            <a:avLst/>
          </a:prstGeom>
          <a:ln cap="rnd" w="19050">
            <a:solidFill>
              <a:srgbClr val="FFFFFF"/>
            </a:solidFill>
            <a:prstDash val="solid"/>
            <a:headEnd type="none" len="sm" w="sm"/>
            <a:tailEnd type="none" len="sm" w="sm"/>
          </a:ln>
        </p:spPr>
      </p:sp>
      <p:sp>
        <p:nvSpPr>
          <p:cNvPr name="TextBox 7" id="7"/>
          <p:cNvSpPr txBox="true"/>
          <p:nvPr/>
        </p:nvSpPr>
        <p:spPr>
          <a:xfrm rot="0">
            <a:off x="6673457" y="6447857"/>
            <a:ext cx="2801881" cy="2216483"/>
          </a:xfrm>
          <a:prstGeom prst="rect">
            <a:avLst/>
          </a:prstGeom>
        </p:spPr>
        <p:txBody>
          <a:bodyPr anchor="t" rtlCol="false" tIns="0" lIns="0" bIns="0" rIns="0">
            <a:spAutoFit/>
          </a:bodyPr>
          <a:lstStyle/>
          <a:p>
            <a:pPr>
              <a:lnSpc>
                <a:spcPts val="2519"/>
              </a:lnSpc>
            </a:pPr>
            <a:r>
              <a:rPr lang="en-US" sz="1799">
                <a:solidFill>
                  <a:srgbClr val="FFFFFF"/>
                </a:solidFill>
                <a:latin typeface="Roboto"/>
              </a:rPr>
              <a:t>-Automatisation de la phase déploiement</a:t>
            </a:r>
          </a:p>
          <a:p>
            <a:pPr>
              <a:lnSpc>
                <a:spcPts val="2520"/>
              </a:lnSpc>
            </a:pPr>
            <a:r>
              <a:rPr lang="en-US" sz="1800">
                <a:solidFill>
                  <a:srgbClr val="FFFFFF"/>
                </a:solidFill>
                <a:latin typeface="Roboto"/>
              </a:rPr>
              <a:t>-Tests faits sur l’environnement de qualification -&gt; Bon fonctionnement = production</a:t>
            </a:r>
          </a:p>
        </p:txBody>
      </p:sp>
      <p:sp>
        <p:nvSpPr>
          <p:cNvPr name="AutoShape 8" id="8"/>
          <p:cNvSpPr/>
          <p:nvPr/>
        </p:nvSpPr>
        <p:spPr>
          <a:xfrm rot="0">
            <a:off x="5435763" y="9258300"/>
            <a:ext cx="11657415" cy="0"/>
          </a:xfrm>
          <a:prstGeom prst="line">
            <a:avLst/>
          </a:prstGeom>
          <a:ln cap="rnd" w="19050">
            <a:solidFill>
              <a:srgbClr val="FFFFFF"/>
            </a:solidFill>
            <a:prstDash val="solid"/>
            <a:headEnd type="none" len="sm" w="sm"/>
            <a:tailEnd type="none" len="sm" w="sm"/>
          </a:ln>
        </p:spPr>
      </p:sp>
      <p:grpSp>
        <p:nvGrpSpPr>
          <p:cNvPr name="Group 9" id="9"/>
          <p:cNvGrpSpPr/>
          <p:nvPr/>
        </p:nvGrpSpPr>
        <p:grpSpPr>
          <a:xfrm rot="0">
            <a:off x="1028700" y="1041825"/>
            <a:ext cx="412670" cy="412670"/>
            <a:chOff x="0" y="0"/>
            <a:chExt cx="550226" cy="550226"/>
          </a:xfrm>
        </p:grpSpPr>
        <p:grpSp>
          <p:nvGrpSpPr>
            <p:cNvPr name="Group 10" id="10"/>
            <p:cNvGrpSpPr/>
            <p:nvPr/>
          </p:nvGrpSpPr>
          <p:grpSpPr>
            <a:xfrm rot="-10800000">
              <a:off x="0" y="0"/>
              <a:ext cx="550226" cy="550226"/>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12" id="12"/>
            <p:cNvGrpSpPr/>
            <p:nvPr/>
          </p:nvGrpSpPr>
          <p:grpSpPr>
            <a:xfrm rot="-10800000">
              <a:off x="201961" y="201961"/>
              <a:ext cx="146304" cy="146304"/>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sp>
        <p:nvSpPr>
          <p:cNvPr name="TextBox 14" id="14"/>
          <p:cNvSpPr txBox="true"/>
          <p:nvPr/>
        </p:nvSpPr>
        <p:spPr>
          <a:xfrm rot="0">
            <a:off x="1811440" y="1042737"/>
            <a:ext cx="5025263" cy="350740"/>
          </a:xfrm>
          <a:prstGeom prst="rect">
            <a:avLst/>
          </a:prstGeom>
        </p:spPr>
        <p:txBody>
          <a:bodyPr anchor="t" rtlCol="false" tIns="0" lIns="0" bIns="0" rIns="0">
            <a:spAutoFit/>
          </a:bodyPr>
          <a:lstStyle/>
          <a:p>
            <a:pPr marL="0" indent="0" lvl="0">
              <a:lnSpc>
                <a:spcPts val="2877"/>
              </a:lnSpc>
            </a:pPr>
            <a:r>
              <a:rPr lang="en-US" sz="2055">
                <a:solidFill>
                  <a:srgbClr val="FFFFFF"/>
                </a:solidFill>
                <a:latin typeface="Roboto"/>
              </a:rPr>
              <a:t>LIVRAISON ET DÉPLOIEMENT CONTINU</a:t>
            </a:r>
          </a:p>
        </p:txBody>
      </p:sp>
      <p:sp>
        <p:nvSpPr>
          <p:cNvPr name="TextBox 15" id="15"/>
          <p:cNvSpPr txBox="true"/>
          <p:nvPr/>
        </p:nvSpPr>
        <p:spPr>
          <a:xfrm rot="0">
            <a:off x="13192187" y="4221884"/>
            <a:ext cx="3708237" cy="951010"/>
          </a:xfrm>
          <a:prstGeom prst="rect">
            <a:avLst/>
          </a:prstGeom>
        </p:spPr>
        <p:txBody>
          <a:bodyPr anchor="t" rtlCol="false" tIns="0" lIns="0" bIns="0" rIns="0">
            <a:spAutoFit/>
          </a:bodyPr>
          <a:lstStyle/>
          <a:p>
            <a:pPr>
              <a:lnSpc>
                <a:spcPts val="2519"/>
              </a:lnSpc>
            </a:pPr>
            <a:r>
              <a:rPr lang="en-US" sz="1799">
                <a:solidFill>
                  <a:srgbClr val="FFFFFF"/>
                </a:solidFill>
                <a:latin typeface="Roboto"/>
              </a:rPr>
              <a:t>--Livraison automatisées</a:t>
            </a:r>
          </a:p>
          <a:p>
            <a:pPr>
              <a:lnSpc>
                <a:spcPts val="2519"/>
              </a:lnSpc>
            </a:pPr>
            <a:r>
              <a:rPr lang="en-US" sz="1799">
                <a:solidFill>
                  <a:srgbClr val="FFFFFF"/>
                </a:solidFill>
                <a:latin typeface="Roboto"/>
              </a:rPr>
              <a:t>-Envoi de code à tout moment</a:t>
            </a:r>
          </a:p>
          <a:p>
            <a:pPr>
              <a:lnSpc>
                <a:spcPts val="2520"/>
              </a:lnSpc>
            </a:pPr>
          </a:p>
        </p:txBody>
      </p:sp>
      <p:grpSp>
        <p:nvGrpSpPr>
          <p:cNvPr name="Group 16" id="16"/>
          <p:cNvGrpSpPr/>
          <p:nvPr/>
        </p:nvGrpSpPr>
        <p:grpSpPr>
          <a:xfrm rot="0">
            <a:off x="-20852" y="-50551"/>
            <a:ext cx="3013432" cy="906079"/>
            <a:chOff x="0" y="0"/>
            <a:chExt cx="1019358" cy="306501"/>
          </a:xfrm>
        </p:grpSpPr>
        <p:sp>
          <p:nvSpPr>
            <p:cNvPr name="Freeform 17" id="1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8" id="18"/>
          <p:cNvGrpSpPr/>
          <p:nvPr/>
        </p:nvGrpSpPr>
        <p:grpSpPr>
          <a:xfrm rot="0">
            <a:off x="2992579" y="-50551"/>
            <a:ext cx="3013432" cy="1079251"/>
            <a:chOff x="0" y="0"/>
            <a:chExt cx="1019358" cy="365080"/>
          </a:xfrm>
        </p:grpSpPr>
        <p:sp>
          <p:nvSpPr>
            <p:cNvPr name="Freeform 19" id="19"/>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20" id="20"/>
          <p:cNvGrpSpPr/>
          <p:nvPr/>
        </p:nvGrpSpPr>
        <p:grpSpPr>
          <a:xfrm rot="0">
            <a:off x="6006011" y="-50551"/>
            <a:ext cx="3013432" cy="906079"/>
            <a:chOff x="0" y="0"/>
            <a:chExt cx="1019358" cy="306501"/>
          </a:xfrm>
        </p:grpSpPr>
        <p:sp>
          <p:nvSpPr>
            <p:cNvPr name="Freeform 21" id="2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2" id="22"/>
          <p:cNvGrpSpPr/>
          <p:nvPr/>
        </p:nvGrpSpPr>
        <p:grpSpPr>
          <a:xfrm rot="0">
            <a:off x="9019442" y="-50551"/>
            <a:ext cx="3013432" cy="906079"/>
            <a:chOff x="0" y="0"/>
            <a:chExt cx="1019358" cy="306501"/>
          </a:xfrm>
        </p:grpSpPr>
        <p:sp>
          <p:nvSpPr>
            <p:cNvPr name="Freeform 23" id="2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4" id="24"/>
          <p:cNvGrpSpPr/>
          <p:nvPr/>
        </p:nvGrpSpPr>
        <p:grpSpPr>
          <a:xfrm rot="0">
            <a:off x="12032874" y="-50551"/>
            <a:ext cx="3013432" cy="906079"/>
            <a:chOff x="0" y="0"/>
            <a:chExt cx="1019358" cy="306501"/>
          </a:xfrm>
        </p:grpSpPr>
        <p:sp>
          <p:nvSpPr>
            <p:cNvPr name="Freeform 25" id="2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6" id="26"/>
          <p:cNvGrpSpPr/>
          <p:nvPr/>
        </p:nvGrpSpPr>
        <p:grpSpPr>
          <a:xfrm rot="0">
            <a:off x="15046305" y="-50551"/>
            <a:ext cx="3241695" cy="906079"/>
            <a:chOff x="0" y="0"/>
            <a:chExt cx="1096573" cy="306501"/>
          </a:xfrm>
        </p:grpSpPr>
        <p:sp>
          <p:nvSpPr>
            <p:cNvPr name="Freeform 27" id="27"/>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28" id="28"/>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29" id="29"/>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30" id="30"/>
          <p:cNvSpPr txBox="true"/>
          <p:nvPr/>
        </p:nvSpPr>
        <p:spPr>
          <a:xfrm rot="0">
            <a:off x="6951056" y="299633"/>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31" id="31"/>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32" id="32"/>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33" id="33"/>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34" id="34"/>
          <p:cNvGrpSpPr/>
          <p:nvPr/>
        </p:nvGrpSpPr>
        <p:grpSpPr>
          <a:xfrm rot="0">
            <a:off x="924193" y="523364"/>
            <a:ext cx="1123342" cy="202201"/>
            <a:chOff x="0" y="0"/>
            <a:chExt cx="1497789" cy="269602"/>
          </a:xfrm>
        </p:grpSpPr>
        <p:grpSp>
          <p:nvGrpSpPr>
            <p:cNvPr name="Group 35" id="35"/>
            <p:cNvGrpSpPr>
              <a:grpSpLocks noChangeAspect="true"/>
            </p:cNvGrpSpPr>
            <p:nvPr/>
          </p:nvGrpSpPr>
          <p:grpSpPr>
            <a:xfrm rot="0">
              <a:off x="0" y="0"/>
              <a:ext cx="1497789" cy="269602"/>
              <a:chOff x="0" y="0"/>
              <a:chExt cx="1270000" cy="228600"/>
            </a:xfrm>
          </p:grpSpPr>
          <p:sp>
            <p:nvSpPr>
              <p:cNvPr name="Freeform 36" id="3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7" id="3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8" id="38"/>
          <p:cNvGrpSpPr/>
          <p:nvPr/>
        </p:nvGrpSpPr>
        <p:grpSpPr>
          <a:xfrm rot="0">
            <a:off x="3937624" y="523364"/>
            <a:ext cx="1123342" cy="202201"/>
            <a:chOff x="0" y="0"/>
            <a:chExt cx="1497789" cy="269602"/>
          </a:xfrm>
        </p:grpSpPr>
        <p:grpSp>
          <p:nvGrpSpPr>
            <p:cNvPr name="Group 39" id="39"/>
            <p:cNvGrpSpPr>
              <a:grpSpLocks noChangeAspect="true"/>
            </p:cNvGrpSpPr>
            <p:nvPr/>
          </p:nvGrpSpPr>
          <p:grpSpPr>
            <a:xfrm rot="0">
              <a:off x="0" y="0"/>
              <a:ext cx="1497789" cy="269602"/>
              <a:chOff x="0" y="0"/>
              <a:chExt cx="1270000" cy="228600"/>
            </a:xfrm>
          </p:grpSpPr>
          <p:sp>
            <p:nvSpPr>
              <p:cNvPr name="Freeform 40" id="4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1" id="41"/>
              <p:cNvSpPr/>
              <p:nvPr/>
            </p:nvSpPr>
            <p:spPr>
              <a:xfrm>
                <a:off x="-5645" y="-183"/>
                <a:ext cx="925690" cy="228966"/>
              </a:xfrm>
              <a:custGeom>
                <a:avLst/>
                <a:gdLst/>
                <a:ahLst/>
                <a:cxnLst/>
                <a:rect r="r" b="b" t="t" l="l"/>
                <a:pathLst>
                  <a:path h="228966" w="925690">
                    <a:moveTo>
                      <a:pt x="119945" y="183"/>
                    </a:moveTo>
                    <a:lnTo>
                      <a:pt x="805745" y="183"/>
                    </a:lnTo>
                    <a:cubicBezTo>
                      <a:pt x="846702" y="0"/>
                      <a:pt x="884627" y="21745"/>
                      <a:pt x="905159" y="57185"/>
                    </a:cubicBezTo>
                    <a:cubicBezTo>
                      <a:pt x="925690" y="92625"/>
                      <a:pt x="925690" y="136341"/>
                      <a:pt x="905159" y="171781"/>
                    </a:cubicBezTo>
                    <a:cubicBezTo>
                      <a:pt x="884627" y="207221"/>
                      <a:pt x="846702" y="228966"/>
                      <a:pt x="8057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2" id="42"/>
          <p:cNvGrpSpPr/>
          <p:nvPr/>
        </p:nvGrpSpPr>
        <p:grpSpPr>
          <a:xfrm rot="0">
            <a:off x="6951056" y="523364"/>
            <a:ext cx="1123342" cy="202201"/>
            <a:chOff x="0" y="0"/>
            <a:chExt cx="1497789" cy="269602"/>
          </a:xfrm>
        </p:grpSpPr>
        <p:grpSp>
          <p:nvGrpSpPr>
            <p:cNvPr name="Group 43" id="43"/>
            <p:cNvGrpSpPr>
              <a:grpSpLocks noChangeAspect="true"/>
            </p:cNvGrpSpPr>
            <p:nvPr/>
          </p:nvGrpSpPr>
          <p:grpSpPr>
            <a:xfrm rot="0">
              <a:off x="0" y="0"/>
              <a:ext cx="1497789" cy="269602"/>
              <a:chOff x="0" y="0"/>
              <a:chExt cx="1270000" cy="228600"/>
            </a:xfrm>
          </p:grpSpPr>
          <p:sp>
            <p:nvSpPr>
              <p:cNvPr name="Freeform 44" id="4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5" id="45"/>
              <p:cNvSpPr/>
              <p:nvPr/>
            </p:nvSpPr>
            <p:spPr>
              <a:xfrm>
                <a:off x="0" y="0"/>
                <a:ext cx="0" cy="0"/>
              </a:xfrm>
              <a:custGeom>
                <a:avLst/>
                <a:gdLst/>
                <a:ahLst/>
                <a:cxnLst/>
                <a:rect r="r" b="b" t="t" l="l"/>
                <a:pathLst>
                  <a:path h="0" w="0"/>
                </a:pathLst>
              </a:custGeom>
              <a:solidFill>
                <a:srgbClr val="6CE5E8"/>
              </a:solidFill>
            </p:spPr>
          </p:sp>
        </p:grpSp>
      </p:grpSp>
      <p:grpSp>
        <p:nvGrpSpPr>
          <p:cNvPr name="Group 46" id="46"/>
          <p:cNvGrpSpPr/>
          <p:nvPr/>
        </p:nvGrpSpPr>
        <p:grpSpPr>
          <a:xfrm rot="0">
            <a:off x="9971744" y="523364"/>
            <a:ext cx="1123342" cy="202201"/>
            <a:chOff x="0" y="0"/>
            <a:chExt cx="1497789" cy="269602"/>
          </a:xfrm>
        </p:grpSpPr>
        <p:grpSp>
          <p:nvGrpSpPr>
            <p:cNvPr name="Group 47" id="47"/>
            <p:cNvGrpSpPr>
              <a:grpSpLocks noChangeAspect="true"/>
            </p:cNvGrpSpPr>
            <p:nvPr/>
          </p:nvGrpSpPr>
          <p:grpSpPr>
            <a:xfrm rot="0">
              <a:off x="0" y="0"/>
              <a:ext cx="1497789" cy="269602"/>
              <a:chOff x="0" y="0"/>
              <a:chExt cx="1270000" cy="228600"/>
            </a:xfrm>
          </p:grpSpPr>
          <p:sp>
            <p:nvSpPr>
              <p:cNvPr name="Freeform 48" id="4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9" id="49"/>
              <p:cNvSpPr/>
              <p:nvPr/>
            </p:nvSpPr>
            <p:spPr>
              <a:xfrm>
                <a:off x="0" y="0"/>
                <a:ext cx="0" cy="0"/>
              </a:xfrm>
              <a:custGeom>
                <a:avLst/>
                <a:gdLst/>
                <a:ahLst/>
                <a:cxnLst/>
                <a:rect r="r" b="b" t="t" l="l"/>
                <a:pathLst>
                  <a:path h="0" w="0"/>
                </a:pathLst>
              </a:custGeom>
              <a:solidFill>
                <a:srgbClr val="6CE5E8"/>
              </a:solidFill>
            </p:spPr>
          </p:sp>
        </p:grpSp>
      </p:grpSp>
      <p:grpSp>
        <p:nvGrpSpPr>
          <p:cNvPr name="Group 50" id="50"/>
          <p:cNvGrpSpPr/>
          <p:nvPr/>
        </p:nvGrpSpPr>
        <p:grpSpPr>
          <a:xfrm rot="0">
            <a:off x="12977919" y="523364"/>
            <a:ext cx="1123342" cy="202201"/>
            <a:chOff x="0" y="0"/>
            <a:chExt cx="1497789" cy="269602"/>
          </a:xfrm>
        </p:grpSpPr>
        <p:grpSp>
          <p:nvGrpSpPr>
            <p:cNvPr name="Group 51" id="51"/>
            <p:cNvGrpSpPr>
              <a:grpSpLocks noChangeAspect="true"/>
            </p:cNvGrpSpPr>
            <p:nvPr/>
          </p:nvGrpSpPr>
          <p:grpSpPr>
            <a:xfrm rot="0">
              <a:off x="0" y="0"/>
              <a:ext cx="1497789" cy="269602"/>
              <a:chOff x="0" y="0"/>
              <a:chExt cx="1270000" cy="228600"/>
            </a:xfrm>
          </p:grpSpPr>
          <p:sp>
            <p:nvSpPr>
              <p:cNvPr name="Freeform 52" id="5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3" id="53"/>
              <p:cNvSpPr/>
              <p:nvPr/>
            </p:nvSpPr>
            <p:spPr>
              <a:xfrm>
                <a:off x="0" y="0"/>
                <a:ext cx="0" cy="0"/>
              </a:xfrm>
              <a:custGeom>
                <a:avLst/>
                <a:gdLst/>
                <a:ahLst/>
                <a:cxnLst/>
                <a:rect r="r" b="b" t="t" l="l"/>
                <a:pathLst>
                  <a:path h="0" w="0"/>
                </a:pathLst>
              </a:custGeom>
              <a:solidFill>
                <a:srgbClr val="6CE5E8"/>
              </a:solidFill>
            </p:spPr>
          </p:sp>
        </p:grpSp>
      </p:grpSp>
      <p:grpSp>
        <p:nvGrpSpPr>
          <p:cNvPr name="Group 54" id="54"/>
          <p:cNvGrpSpPr/>
          <p:nvPr/>
        </p:nvGrpSpPr>
        <p:grpSpPr>
          <a:xfrm rot="0">
            <a:off x="16105482" y="523364"/>
            <a:ext cx="1123342" cy="202201"/>
            <a:chOff x="0" y="0"/>
            <a:chExt cx="1497789" cy="269602"/>
          </a:xfrm>
        </p:grpSpPr>
        <p:grpSp>
          <p:nvGrpSpPr>
            <p:cNvPr name="Group 55" id="55"/>
            <p:cNvGrpSpPr>
              <a:grpSpLocks noChangeAspect="true"/>
            </p:cNvGrpSpPr>
            <p:nvPr/>
          </p:nvGrpSpPr>
          <p:grpSpPr>
            <a:xfrm rot="0">
              <a:off x="0" y="0"/>
              <a:ext cx="1497789" cy="269602"/>
              <a:chOff x="0" y="0"/>
              <a:chExt cx="1270000" cy="228600"/>
            </a:xfrm>
          </p:grpSpPr>
          <p:sp>
            <p:nvSpPr>
              <p:cNvPr name="Freeform 56" id="5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7" id="57"/>
              <p:cNvSpPr/>
              <p:nvPr/>
            </p:nvSpPr>
            <p:spPr>
              <a:xfrm>
                <a:off x="0" y="0"/>
                <a:ext cx="0" cy="0"/>
              </a:xfrm>
              <a:custGeom>
                <a:avLst/>
                <a:gdLst/>
                <a:ahLst/>
                <a:cxnLst/>
                <a:rect r="r" b="b" t="t" l="l"/>
                <a:pathLst>
                  <a:path h="0" w="0"/>
                </a:pathLst>
              </a:custGeom>
              <a:solidFill>
                <a:srgbClr val="6CE5E8"/>
              </a:solidFill>
            </p:spPr>
          </p:sp>
        </p:grpSp>
      </p:grpSp>
      <p:sp>
        <p:nvSpPr>
          <p:cNvPr name="TextBox 58" id="58"/>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-11</a:t>
            </a:r>
          </a:p>
        </p:txBody>
      </p:sp>
      <p:sp>
        <p:nvSpPr>
          <p:cNvPr name="TextBox 59" id="59"/>
          <p:cNvSpPr txBox="true"/>
          <p:nvPr/>
        </p:nvSpPr>
        <p:spPr>
          <a:xfrm rot="0">
            <a:off x="13192187" y="6606042"/>
            <a:ext cx="3708237" cy="1900115"/>
          </a:xfrm>
          <a:prstGeom prst="rect">
            <a:avLst/>
          </a:prstGeom>
        </p:spPr>
        <p:txBody>
          <a:bodyPr anchor="t" rtlCol="false" tIns="0" lIns="0" bIns="0" rIns="0">
            <a:spAutoFit/>
          </a:bodyPr>
          <a:lstStyle/>
          <a:p>
            <a:pPr>
              <a:lnSpc>
                <a:spcPts val="2519"/>
              </a:lnSpc>
            </a:pPr>
            <a:r>
              <a:rPr lang="en-US" sz="1799">
                <a:solidFill>
                  <a:srgbClr val="FFFFFF"/>
                </a:solidFill>
                <a:latin typeface="Roboto"/>
              </a:rPr>
              <a:t>---Différence = mise en production est faite avec le DC.</a:t>
            </a:r>
          </a:p>
          <a:p>
            <a:pPr>
              <a:lnSpc>
                <a:spcPts val="2519"/>
              </a:lnSpc>
            </a:pPr>
            <a:r>
              <a:rPr lang="en-US" sz="1799">
                <a:solidFill>
                  <a:srgbClr val="FFFFFF"/>
                </a:solidFill>
                <a:latin typeface="Roboto"/>
              </a:rPr>
              <a:t>-Livraison -&gt; Dévellopeur à la main sur cette phase.</a:t>
            </a:r>
          </a:p>
          <a:p>
            <a:pPr>
              <a:lnSpc>
                <a:spcPts val="2519"/>
              </a:lnSpc>
            </a:pPr>
            <a:r>
              <a:rPr lang="en-US" sz="1799">
                <a:solidFill>
                  <a:srgbClr val="FFFFFF"/>
                </a:solidFill>
                <a:latin typeface="Roboto"/>
              </a:rPr>
              <a:t>-Nouvelles fonctionnalités</a:t>
            </a:r>
          </a:p>
          <a:p>
            <a:pPr>
              <a:lnSpc>
                <a:spcPts val="2520"/>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91B27"/>
        </a:solidFill>
      </p:bgPr>
    </p:bg>
    <p:spTree>
      <p:nvGrpSpPr>
        <p:cNvPr id="1" name=""/>
        <p:cNvGrpSpPr/>
        <p:nvPr/>
      </p:nvGrpSpPr>
      <p:grpSpPr>
        <a:xfrm>
          <a:off x="0" y="0"/>
          <a:ext cx="0" cy="0"/>
          <a:chOff x="0" y="0"/>
          <a:chExt cx="0" cy="0"/>
        </a:xfrm>
      </p:grpSpPr>
      <p:grpSp>
        <p:nvGrpSpPr>
          <p:cNvPr name="Group 2" id="2"/>
          <p:cNvGrpSpPr/>
          <p:nvPr/>
        </p:nvGrpSpPr>
        <p:grpSpPr>
          <a:xfrm rot="0">
            <a:off x="1028700" y="3474488"/>
            <a:ext cx="412670" cy="412670"/>
            <a:chOff x="0" y="0"/>
            <a:chExt cx="550226" cy="550226"/>
          </a:xfrm>
        </p:grpSpPr>
        <p:grpSp>
          <p:nvGrpSpPr>
            <p:cNvPr name="Group 3" id="3"/>
            <p:cNvGrpSpPr/>
            <p:nvPr/>
          </p:nvGrpSpPr>
          <p:grpSpPr>
            <a:xfrm rot="-10800000">
              <a:off x="0" y="0"/>
              <a:ext cx="550226" cy="550226"/>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5" id="5"/>
            <p:cNvGrpSpPr/>
            <p:nvPr/>
          </p:nvGrpSpPr>
          <p:grpSpPr>
            <a:xfrm rot="-10800000">
              <a:off x="201961" y="201961"/>
              <a:ext cx="146304" cy="14630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7" id="7"/>
          <p:cNvGrpSpPr/>
          <p:nvPr/>
        </p:nvGrpSpPr>
        <p:grpSpPr>
          <a:xfrm rot="0">
            <a:off x="1961403" y="3474488"/>
            <a:ext cx="4693429" cy="1310309"/>
            <a:chOff x="0" y="0"/>
            <a:chExt cx="6257906" cy="1747079"/>
          </a:xfrm>
        </p:grpSpPr>
        <p:sp>
          <p:nvSpPr>
            <p:cNvPr name="TextBox 8" id="8"/>
            <p:cNvSpPr txBox="true"/>
            <p:nvPr/>
          </p:nvSpPr>
          <p:spPr>
            <a:xfrm rot="0">
              <a:off x="0" y="-38100"/>
              <a:ext cx="6257906" cy="518160"/>
            </a:xfrm>
            <a:prstGeom prst="rect">
              <a:avLst/>
            </a:prstGeom>
          </p:spPr>
          <p:txBody>
            <a:bodyPr anchor="t" rtlCol="false" tIns="0" lIns="0" bIns="0" rIns="0">
              <a:spAutoFit/>
            </a:bodyPr>
            <a:lstStyle/>
            <a:p>
              <a:pPr marL="0" indent="0" lvl="0">
                <a:lnSpc>
                  <a:spcPts val="3119"/>
                </a:lnSpc>
              </a:pPr>
              <a:r>
                <a:rPr lang="en-US" sz="2399">
                  <a:solidFill>
                    <a:srgbClr val="FFFFFF"/>
                  </a:solidFill>
                  <a:latin typeface="Roboto"/>
                </a:rPr>
                <a:t>Donnez la priorité à la sécurité</a:t>
              </a:r>
            </a:p>
          </p:txBody>
        </p:sp>
        <p:sp>
          <p:nvSpPr>
            <p:cNvPr name="TextBox 9" id="9"/>
            <p:cNvSpPr txBox="true"/>
            <p:nvPr/>
          </p:nvSpPr>
          <p:spPr>
            <a:xfrm rot="0">
              <a:off x="0" y="1030164"/>
              <a:ext cx="6257906" cy="640715"/>
            </a:xfrm>
            <a:prstGeom prst="rect">
              <a:avLst/>
            </a:prstGeom>
          </p:spPr>
          <p:txBody>
            <a:bodyPr anchor="t" rtlCol="false" tIns="0" lIns="0" bIns="0" rIns="0">
              <a:spAutoFit/>
            </a:bodyPr>
            <a:lstStyle/>
            <a:p>
              <a:pPr>
                <a:lnSpc>
                  <a:spcPts val="1995"/>
                </a:lnSpc>
              </a:pPr>
              <a:r>
                <a:rPr lang="en-US" sz="1425">
                  <a:solidFill>
                    <a:srgbClr val="FFFFFF"/>
                  </a:solidFill>
                  <a:latin typeface="Roboto"/>
                </a:rPr>
                <a:t>Attaques des systèmes CI/CD</a:t>
              </a:r>
            </a:p>
            <a:p>
              <a:pPr>
                <a:lnSpc>
                  <a:spcPts val="1995"/>
                </a:lnSpc>
              </a:pPr>
              <a:r>
                <a:rPr lang="en-US" sz="1425">
                  <a:solidFill>
                    <a:srgbClr val="FFFFFF"/>
                  </a:solidFill>
                  <a:latin typeface="Roboto"/>
                </a:rPr>
                <a:t>isoler les systèmes CI/CD</a:t>
              </a:r>
            </a:p>
          </p:txBody>
        </p:sp>
      </p:grpSp>
      <p:grpSp>
        <p:nvGrpSpPr>
          <p:cNvPr name="Group 10" id="10"/>
          <p:cNvGrpSpPr/>
          <p:nvPr/>
        </p:nvGrpSpPr>
        <p:grpSpPr>
          <a:xfrm rot="0">
            <a:off x="1028700" y="5749853"/>
            <a:ext cx="412670" cy="412670"/>
            <a:chOff x="0" y="0"/>
            <a:chExt cx="550226" cy="550226"/>
          </a:xfrm>
        </p:grpSpPr>
        <p:grpSp>
          <p:nvGrpSpPr>
            <p:cNvPr name="Group 11" id="11"/>
            <p:cNvGrpSpPr/>
            <p:nvPr/>
          </p:nvGrpSpPr>
          <p:grpSpPr>
            <a:xfrm rot="-10800000">
              <a:off x="0" y="0"/>
              <a:ext cx="550226" cy="550226"/>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13" id="13"/>
            <p:cNvGrpSpPr/>
            <p:nvPr/>
          </p:nvGrpSpPr>
          <p:grpSpPr>
            <a:xfrm rot="-10800000">
              <a:off x="201961" y="201961"/>
              <a:ext cx="146304" cy="146304"/>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15" id="15"/>
          <p:cNvGrpSpPr/>
          <p:nvPr/>
        </p:nvGrpSpPr>
        <p:grpSpPr>
          <a:xfrm rot="0">
            <a:off x="1961403" y="5749853"/>
            <a:ext cx="4693429" cy="2358059"/>
            <a:chOff x="0" y="0"/>
            <a:chExt cx="6257906" cy="3144079"/>
          </a:xfrm>
        </p:grpSpPr>
        <p:sp>
          <p:nvSpPr>
            <p:cNvPr name="TextBox 16" id="16"/>
            <p:cNvSpPr txBox="true"/>
            <p:nvPr/>
          </p:nvSpPr>
          <p:spPr>
            <a:xfrm rot="0">
              <a:off x="0" y="-47625"/>
              <a:ext cx="6257906" cy="1317625"/>
            </a:xfrm>
            <a:prstGeom prst="rect">
              <a:avLst/>
            </a:prstGeom>
          </p:spPr>
          <p:txBody>
            <a:bodyPr anchor="t" rtlCol="false" tIns="0" lIns="0" bIns="0" rIns="0">
              <a:spAutoFit/>
            </a:bodyPr>
            <a:lstStyle/>
            <a:p>
              <a:pPr marL="0" indent="0" lvl="0">
                <a:lnSpc>
                  <a:spcPts val="3900"/>
                </a:lnSpc>
              </a:pPr>
              <a:r>
                <a:rPr lang="en-US" sz="2999">
                  <a:solidFill>
                    <a:srgbClr val="FFFFFF"/>
                  </a:solidFill>
                  <a:latin typeface="Roboto"/>
                </a:rPr>
                <a:t>Déployez </a:t>
              </a:r>
              <a:r>
                <a:rPr lang="en-US" sz="2999">
                  <a:solidFill>
                    <a:srgbClr val="FFFFFF"/>
                  </a:solidFill>
                  <a:latin typeface="Roboto"/>
                </a:rPr>
                <a:t>des outils de suivi et de gestion de versions</a:t>
              </a:r>
            </a:p>
          </p:txBody>
        </p:sp>
        <p:sp>
          <p:nvSpPr>
            <p:cNvPr name="TextBox 17" id="17"/>
            <p:cNvSpPr txBox="true"/>
            <p:nvPr/>
          </p:nvSpPr>
          <p:spPr>
            <a:xfrm rot="0">
              <a:off x="0" y="1671514"/>
              <a:ext cx="6257906" cy="1419225"/>
            </a:xfrm>
            <a:prstGeom prst="rect">
              <a:avLst/>
            </a:prstGeom>
          </p:spPr>
          <p:txBody>
            <a:bodyPr anchor="t" rtlCol="false" tIns="0" lIns="0" bIns="0" rIns="0">
              <a:spAutoFit/>
            </a:bodyPr>
            <a:lstStyle/>
            <a:p>
              <a:pPr>
                <a:lnSpc>
                  <a:spcPts val="2100"/>
                </a:lnSpc>
              </a:pPr>
              <a:r>
                <a:rPr lang="en-US" sz="1500">
                  <a:solidFill>
                    <a:srgbClr val="FFFFFF"/>
                  </a:solidFill>
                  <a:latin typeface="Roboto"/>
                </a:rPr>
                <a:t>Choix de bons outils pour savoir l'état d'avancement du code.</a:t>
              </a:r>
            </a:p>
            <a:p>
              <a:pPr>
                <a:lnSpc>
                  <a:spcPts val="2100"/>
                </a:lnSpc>
              </a:pPr>
              <a:r>
                <a:rPr lang="en-US" sz="1500">
                  <a:solidFill>
                    <a:srgbClr val="FFFFFF"/>
                  </a:solidFill>
                  <a:latin typeface="Roboto"/>
                </a:rPr>
                <a:t>Mise à jour régulière pour avoir la dernière version du code.</a:t>
              </a:r>
            </a:p>
          </p:txBody>
        </p:sp>
      </p:grpSp>
      <p:grpSp>
        <p:nvGrpSpPr>
          <p:cNvPr name="Group 18" id="18"/>
          <p:cNvGrpSpPr/>
          <p:nvPr/>
        </p:nvGrpSpPr>
        <p:grpSpPr>
          <a:xfrm rot="0">
            <a:off x="7638388" y="3474488"/>
            <a:ext cx="412670" cy="412670"/>
            <a:chOff x="0" y="0"/>
            <a:chExt cx="550226" cy="550226"/>
          </a:xfrm>
        </p:grpSpPr>
        <p:grpSp>
          <p:nvGrpSpPr>
            <p:cNvPr name="Group 19" id="19"/>
            <p:cNvGrpSpPr/>
            <p:nvPr/>
          </p:nvGrpSpPr>
          <p:grpSpPr>
            <a:xfrm rot="-10800000">
              <a:off x="0" y="0"/>
              <a:ext cx="550226" cy="550226"/>
              <a:chOff x="0" y="0"/>
              <a:chExt cx="6350000" cy="6350000"/>
            </a:xfrm>
          </p:grpSpPr>
          <p:sp>
            <p:nvSpPr>
              <p:cNvPr name="Freeform 20" id="2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21" id="21"/>
            <p:cNvGrpSpPr/>
            <p:nvPr/>
          </p:nvGrpSpPr>
          <p:grpSpPr>
            <a:xfrm rot="-10800000">
              <a:off x="201961" y="201961"/>
              <a:ext cx="146304" cy="146304"/>
              <a:chOff x="0" y="0"/>
              <a:chExt cx="6350000" cy="6350000"/>
            </a:xfrm>
          </p:grpSpPr>
          <p:sp>
            <p:nvSpPr>
              <p:cNvPr name="Freeform 22" id="2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23" id="23"/>
          <p:cNvGrpSpPr/>
          <p:nvPr/>
        </p:nvGrpSpPr>
        <p:grpSpPr>
          <a:xfrm rot="0">
            <a:off x="8571091" y="3474488"/>
            <a:ext cx="4693429" cy="1662734"/>
            <a:chOff x="0" y="0"/>
            <a:chExt cx="6257906" cy="2216979"/>
          </a:xfrm>
        </p:grpSpPr>
        <p:sp>
          <p:nvSpPr>
            <p:cNvPr name="TextBox 24" id="24"/>
            <p:cNvSpPr txBox="true"/>
            <p:nvPr/>
          </p:nvSpPr>
          <p:spPr>
            <a:xfrm rot="0">
              <a:off x="0" y="-47625"/>
              <a:ext cx="6257906" cy="657225"/>
            </a:xfrm>
            <a:prstGeom prst="rect">
              <a:avLst/>
            </a:prstGeom>
          </p:spPr>
          <p:txBody>
            <a:bodyPr anchor="t" rtlCol="false" tIns="0" lIns="0" bIns="0" rIns="0">
              <a:spAutoFit/>
            </a:bodyPr>
            <a:lstStyle/>
            <a:p>
              <a:pPr marL="0" indent="0" lvl="0">
                <a:lnSpc>
                  <a:spcPts val="3900"/>
                </a:lnSpc>
              </a:pPr>
              <a:r>
                <a:rPr lang="en-US" sz="2999">
                  <a:solidFill>
                    <a:srgbClr val="FFFFFF"/>
                  </a:solidFill>
                  <a:latin typeface="Roboto"/>
                </a:rPr>
                <a:t>A</a:t>
              </a:r>
              <a:r>
                <a:rPr lang="en-US" sz="2999">
                  <a:solidFill>
                    <a:srgbClr val="FFFFFF"/>
                  </a:solidFill>
                  <a:latin typeface="Roboto"/>
                </a:rPr>
                <a:t>rchitecture microservices</a:t>
              </a:r>
            </a:p>
          </p:txBody>
        </p:sp>
        <p:sp>
          <p:nvSpPr>
            <p:cNvPr name="TextBox 25" id="25"/>
            <p:cNvSpPr txBox="true"/>
            <p:nvPr/>
          </p:nvSpPr>
          <p:spPr>
            <a:xfrm rot="0">
              <a:off x="0" y="1020639"/>
              <a:ext cx="6257906" cy="1125220"/>
            </a:xfrm>
            <a:prstGeom prst="rect">
              <a:avLst/>
            </a:prstGeom>
          </p:spPr>
          <p:txBody>
            <a:bodyPr anchor="t" rtlCol="false" tIns="0" lIns="0" bIns="0" rIns="0">
              <a:spAutoFit/>
            </a:bodyPr>
            <a:lstStyle/>
            <a:p>
              <a:pPr>
                <a:lnSpc>
                  <a:spcPts val="2310"/>
                </a:lnSpc>
              </a:pPr>
              <a:r>
                <a:rPr lang="en-US" sz="1650">
                  <a:solidFill>
                    <a:srgbClr val="FFFFFF"/>
                  </a:solidFill>
                  <a:latin typeface="Roboto"/>
                </a:rPr>
                <a:t>Décomposer les applications en blocs gérables, mais les blocs doivent également être de taille raisonnable.</a:t>
              </a:r>
            </a:p>
          </p:txBody>
        </p:sp>
      </p:grpSp>
      <p:grpSp>
        <p:nvGrpSpPr>
          <p:cNvPr name="Group 26" id="26"/>
          <p:cNvGrpSpPr/>
          <p:nvPr/>
        </p:nvGrpSpPr>
        <p:grpSpPr>
          <a:xfrm rot="0">
            <a:off x="7638388" y="5749853"/>
            <a:ext cx="412670" cy="412670"/>
            <a:chOff x="0" y="0"/>
            <a:chExt cx="550226" cy="550226"/>
          </a:xfrm>
        </p:grpSpPr>
        <p:grpSp>
          <p:nvGrpSpPr>
            <p:cNvPr name="Group 27" id="27"/>
            <p:cNvGrpSpPr/>
            <p:nvPr/>
          </p:nvGrpSpPr>
          <p:grpSpPr>
            <a:xfrm rot="-10800000">
              <a:off x="0" y="0"/>
              <a:ext cx="550226" cy="550226"/>
              <a:chOff x="0" y="0"/>
              <a:chExt cx="6350000" cy="6350000"/>
            </a:xfrm>
          </p:grpSpPr>
          <p:sp>
            <p:nvSpPr>
              <p:cNvPr name="Freeform 28" id="2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29" id="29"/>
            <p:cNvGrpSpPr/>
            <p:nvPr/>
          </p:nvGrpSpPr>
          <p:grpSpPr>
            <a:xfrm rot="-10800000">
              <a:off x="201961" y="201961"/>
              <a:ext cx="146304" cy="146304"/>
              <a:chOff x="0" y="0"/>
              <a:chExt cx="6350000" cy="6350000"/>
            </a:xfrm>
          </p:grpSpPr>
          <p:sp>
            <p:nvSpPr>
              <p:cNvPr name="Freeform 30" id="3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31" id="31"/>
          <p:cNvGrpSpPr/>
          <p:nvPr/>
        </p:nvGrpSpPr>
        <p:grpSpPr>
          <a:xfrm rot="0">
            <a:off x="8571091" y="5749853"/>
            <a:ext cx="4693429" cy="2367584"/>
            <a:chOff x="0" y="0"/>
            <a:chExt cx="6257906" cy="3156779"/>
          </a:xfrm>
        </p:grpSpPr>
        <p:sp>
          <p:nvSpPr>
            <p:cNvPr name="TextBox 32" id="32"/>
            <p:cNvSpPr txBox="true"/>
            <p:nvPr/>
          </p:nvSpPr>
          <p:spPr>
            <a:xfrm rot="0">
              <a:off x="0" y="-47625"/>
              <a:ext cx="6257906" cy="1978025"/>
            </a:xfrm>
            <a:prstGeom prst="rect">
              <a:avLst/>
            </a:prstGeom>
          </p:spPr>
          <p:txBody>
            <a:bodyPr anchor="t" rtlCol="false" tIns="0" lIns="0" bIns="0" rIns="0">
              <a:spAutoFit/>
            </a:bodyPr>
            <a:lstStyle/>
            <a:p>
              <a:pPr marL="0" indent="0" lvl="0">
                <a:lnSpc>
                  <a:spcPts val="3900"/>
                </a:lnSpc>
              </a:pPr>
              <a:r>
                <a:rPr lang="en-US" sz="2999">
                  <a:solidFill>
                    <a:srgbClr val="FFFFFF"/>
                  </a:solidFill>
                  <a:latin typeface="Roboto"/>
                </a:rPr>
                <a:t>F</a:t>
              </a:r>
              <a:r>
                <a:rPr lang="en-US" sz="2999">
                  <a:solidFill>
                    <a:srgbClr val="FFFFFF"/>
                  </a:solidFill>
                  <a:latin typeface="Roboto"/>
                </a:rPr>
                <a:t>aires des commits chaque jour et réduisez les branches</a:t>
              </a:r>
            </a:p>
          </p:txBody>
        </p:sp>
        <p:sp>
          <p:nvSpPr>
            <p:cNvPr name="TextBox 33" id="33"/>
            <p:cNvSpPr txBox="true"/>
            <p:nvPr/>
          </p:nvSpPr>
          <p:spPr>
            <a:xfrm rot="0">
              <a:off x="0" y="2331914"/>
              <a:ext cx="6257906" cy="824865"/>
            </a:xfrm>
            <a:prstGeom prst="rect">
              <a:avLst/>
            </a:prstGeom>
          </p:spPr>
          <p:txBody>
            <a:bodyPr anchor="t" rtlCol="false" tIns="0" lIns="0" bIns="0" rIns="0">
              <a:spAutoFit/>
            </a:bodyPr>
            <a:lstStyle/>
            <a:p>
              <a:pPr>
                <a:lnSpc>
                  <a:spcPts val="2520"/>
                </a:lnSpc>
              </a:pPr>
              <a:r>
                <a:rPr lang="en-US" sz="1800">
                  <a:solidFill>
                    <a:srgbClr val="FFFFFF"/>
                  </a:solidFill>
                  <a:latin typeface="Roboto"/>
                </a:rPr>
                <a:t>Réalisation de commit chaque jour -&gt;Réduction des braches</a:t>
              </a:r>
            </a:p>
          </p:txBody>
        </p:sp>
      </p:grpSp>
      <p:grpSp>
        <p:nvGrpSpPr>
          <p:cNvPr name="Group 34" id="34"/>
          <p:cNvGrpSpPr/>
          <p:nvPr/>
        </p:nvGrpSpPr>
        <p:grpSpPr>
          <a:xfrm rot="0">
            <a:off x="1028700" y="1041825"/>
            <a:ext cx="412670" cy="412670"/>
            <a:chOff x="0" y="0"/>
            <a:chExt cx="550226" cy="550226"/>
          </a:xfrm>
        </p:grpSpPr>
        <p:grpSp>
          <p:nvGrpSpPr>
            <p:cNvPr name="Group 35" id="35"/>
            <p:cNvGrpSpPr/>
            <p:nvPr/>
          </p:nvGrpSpPr>
          <p:grpSpPr>
            <a:xfrm rot="-10800000">
              <a:off x="0" y="0"/>
              <a:ext cx="550226" cy="550226"/>
              <a:chOff x="0" y="0"/>
              <a:chExt cx="6350000" cy="6350000"/>
            </a:xfrm>
          </p:grpSpPr>
          <p:sp>
            <p:nvSpPr>
              <p:cNvPr name="Freeform 36" id="3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37" id="37"/>
            <p:cNvGrpSpPr/>
            <p:nvPr/>
          </p:nvGrpSpPr>
          <p:grpSpPr>
            <a:xfrm rot="-10800000">
              <a:off x="201961" y="201961"/>
              <a:ext cx="146304" cy="146304"/>
              <a:chOff x="0" y="0"/>
              <a:chExt cx="6350000" cy="6350000"/>
            </a:xfrm>
          </p:grpSpPr>
          <p:sp>
            <p:nvSpPr>
              <p:cNvPr name="Freeform 38" id="3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sp>
        <p:nvSpPr>
          <p:cNvPr name="TextBox 39" id="39"/>
          <p:cNvSpPr txBox="true"/>
          <p:nvPr/>
        </p:nvSpPr>
        <p:spPr>
          <a:xfrm rot="0">
            <a:off x="1811440" y="1042737"/>
            <a:ext cx="5025263" cy="350740"/>
          </a:xfrm>
          <a:prstGeom prst="rect">
            <a:avLst/>
          </a:prstGeom>
        </p:spPr>
        <p:txBody>
          <a:bodyPr anchor="t" rtlCol="false" tIns="0" lIns="0" bIns="0" rIns="0">
            <a:spAutoFit/>
          </a:bodyPr>
          <a:lstStyle/>
          <a:p>
            <a:pPr marL="0" indent="0" lvl="0">
              <a:lnSpc>
                <a:spcPts val="2877"/>
              </a:lnSpc>
            </a:pPr>
            <a:r>
              <a:rPr lang="en-US" sz="2055">
                <a:solidFill>
                  <a:srgbClr val="FFFFFF"/>
                </a:solidFill>
                <a:latin typeface="Roboto"/>
              </a:rPr>
              <a:t>LES BONNES PRATIQUES</a:t>
            </a:r>
          </a:p>
        </p:txBody>
      </p:sp>
      <p:sp>
        <p:nvSpPr>
          <p:cNvPr name="TextBox 40" id="40"/>
          <p:cNvSpPr txBox="true"/>
          <p:nvPr/>
        </p:nvSpPr>
        <p:spPr>
          <a:xfrm rot="0">
            <a:off x="17559452" y="9769706"/>
            <a:ext cx="728548" cy="517294"/>
          </a:xfrm>
          <a:prstGeom prst="rect">
            <a:avLst/>
          </a:prstGeom>
        </p:spPr>
        <p:txBody>
          <a:bodyPr anchor="t" rtlCol="false" tIns="0" lIns="0" bIns="0" rIns="0">
            <a:spAutoFit/>
          </a:bodyPr>
          <a:lstStyle/>
          <a:p>
            <a:pPr algn="ctr">
              <a:lnSpc>
                <a:spcPts val="4147"/>
              </a:lnSpc>
              <a:spcBef>
                <a:spcPct val="0"/>
              </a:spcBef>
            </a:pPr>
            <a:r>
              <a:rPr lang="en-US" sz="2962">
                <a:solidFill>
                  <a:srgbClr val="FFFFFF"/>
                </a:solidFill>
                <a:latin typeface="Roboto"/>
              </a:rPr>
              <a:t>-12</a:t>
            </a:r>
          </a:p>
        </p:txBody>
      </p:sp>
      <p:grpSp>
        <p:nvGrpSpPr>
          <p:cNvPr name="Group 41" id="41"/>
          <p:cNvGrpSpPr/>
          <p:nvPr/>
        </p:nvGrpSpPr>
        <p:grpSpPr>
          <a:xfrm rot="0">
            <a:off x="-20852" y="-50551"/>
            <a:ext cx="3013432" cy="906079"/>
            <a:chOff x="0" y="0"/>
            <a:chExt cx="1019358" cy="306501"/>
          </a:xfrm>
        </p:grpSpPr>
        <p:sp>
          <p:nvSpPr>
            <p:cNvPr name="Freeform 42" id="42"/>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3" id="43"/>
          <p:cNvGrpSpPr/>
          <p:nvPr/>
        </p:nvGrpSpPr>
        <p:grpSpPr>
          <a:xfrm rot="0">
            <a:off x="2992579" y="-50551"/>
            <a:ext cx="3013432" cy="1079251"/>
            <a:chOff x="0" y="0"/>
            <a:chExt cx="1019358" cy="365080"/>
          </a:xfrm>
        </p:grpSpPr>
        <p:sp>
          <p:nvSpPr>
            <p:cNvPr name="Freeform 44" id="44"/>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45" id="45"/>
          <p:cNvGrpSpPr/>
          <p:nvPr/>
        </p:nvGrpSpPr>
        <p:grpSpPr>
          <a:xfrm rot="0">
            <a:off x="6006011" y="-50551"/>
            <a:ext cx="3013432" cy="906079"/>
            <a:chOff x="0" y="0"/>
            <a:chExt cx="1019358" cy="306501"/>
          </a:xfrm>
        </p:grpSpPr>
        <p:sp>
          <p:nvSpPr>
            <p:cNvPr name="Freeform 46" id="46"/>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7" id="47"/>
          <p:cNvGrpSpPr/>
          <p:nvPr/>
        </p:nvGrpSpPr>
        <p:grpSpPr>
          <a:xfrm rot="0">
            <a:off x="9019442" y="-50551"/>
            <a:ext cx="3013432" cy="906079"/>
            <a:chOff x="0" y="0"/>
            <a:chExt cx="1019358" cy="306501"/>
          </a:xfrm>
        </p:grpSpPr>
        <p:sp>
          <p:nvSpPr>
            <p:cNvPr name="Freeform 48" id="48"/>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9" id="49"/>
          <p:cNvGrpSpPr/>
          <p:nvPr/>
        </p:nvGrpSpPr>
        <p:grpSpPr>
          <a:xfrm rot="0">
            <a:off x="12032874" y="-50551"/>
            <a:ext cx="3013432" cy="906079"/>
            <a:chOff x="0" y="0"/>
            <a:chExt cx="1019358" cy="306501"/>
          </a:xfrm>
        </p:grpSpPr>
        <p:sp>
          <p:nvSpPr>
            <p:cNvPr name="Freeform 50" id="50"/>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51" id="51"/>
          <p:cNvGrpSpPr/>
          <p:nvPr/>
        </p:nvGrpSpPr>
        <p:grpSpPr>
          <a:xfrm rot="0">
            <a:off x="15046305" y="-50551"/>
            <a:ext cx="3241695" cy="906079"/>
            <a:chOff x="0" y="0"/>
            <a:chExt cx="1096573" cy="306501"/>
          </a:xfrm>
        </p:grpSpPr>
        <p:sp>
          <p:nvSpPr>
            <p:cNvPr name="Freeform 52" id="52"/>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53" id="53"/>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54" id="54"/>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55" id="55"/>
          <p:cNvSpPr txBox="true"/>
          <p:nvPr/>
        </p:nvSpPr>
        <p:spPr>
          <a:xfrm rot="0">
            <a:off x="6836704"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EAPPLICATIONS CONCERNÉ</a:t>
            </a:r>
          </a:p>
        </p:txBody>
      </p:sp>
      <p:sp>
        <p:nvSpPr>
          <p:cNvPr name="TextBox 56" id="56"/>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57" id="57"/>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58" id="58"/>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59" id="59"/>
          <p:cNvGrpSpPr/>
          <p:nvPr/>
        </p:nvGrpSpPr>
        <p:grpSpPr>
          <a:xfrm rot="0">
            <a:off x="924193" y="523364"/>
            <a:ext cx="1123342" cy="202201"/>
            <a:chOff x="0" y="0"/>
            <a:chExt cx="1497789" cy="269602"/>
          </a:xfrm>
        </p:grpSpPr>
        <p:grpSp>
          <p:nvGrpSpPr>
            <p:cNvPr name="Group 60" id="60"/>
            <p:cNvGrpSpPr>
              <a:grpSpLocks noChangeAspect="true"/>
            </p:cNvGrpSpPr>
            <p:nvPr/>
          </p:nvGrpSpPr>
          <p:grpSpPr>
            <a:xfrm rot="0">
              <a:off x="0" y="0"/>
              <a:ext cx="1497789" cy="269602"/>
              <a:chOff x="0" y="0"/>
              <a:chExt cx="1270000" cy="228600"/>
            </a:xfrm>
          </p:grpSpPr>
          <p:sp>
            <p:nvSpPr>
              <p:cNvPr name="Freeform 61" id="6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62" id="6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63" id="63"/>
          <p:cNvGrpSpPr/>
          <p:nvPr/>
        </p:nvGrpSpPr>
        <p:grpSpPr>
          <a:xfrm rot="0">
            <a:off x="3937624" y="523364"/>
            <a:ext cx="1123342" cy="202201"/>
            <a:chOff x="0" y="0"/>
            <a:chExt cx="1497789" cy="269602"/>
          </a:xfrm>
        </p:grpSpPr>
        <p:grpSp>
          <p:nvGrpSpPr>
            <p:cNvPr name="Group 64" id="64"/>
            <p:cNvGrpSpPr>
              <a:grpSpLocks noChangeAspect="true"/>
            </p:cNvGrpSpPr>
            <p:nvPr/>
          </p:nvGrpSpPr>
          <p:grpSpPr>
            <a:xfrm rot="0">
              <a:off x="0" y="0"/>
              <a:ext cx="1497789" cy="269602"/>
              <a:chOff x="0" y="0"/>
              <a:chExt cx="1270000" cy="228600"/>
            </a:xfrm>
          </p:grpSpPr>
          <p:sp>
            <p:nvSpPr>
              <p:cNvPr name="Freeform 65" id="6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66" id="66"/>
              <p:cNvSpPr/>
              <p:nvPr/>
            </p:nvSpPr>
            <p:spPr>
              <a:xfrm>
                <a:off x="-5645" y="-183"/>
                <a:ext cx="1078090" cy="228966"/>
              </a:xfrm>
              <a:custGeom>
                <a:avLst/>
                <a:gdLst/>
                <a:ahLst/>
                <a:cxnLst/>
                <a:rect r="r" b="b" t="t" l="l"/>
                <a:pathLst>
                  <a:path h="228966" w="1078090">
                    <a:moveTo>
                      <a:pt x="119945" y="183"/>
                    </a:moveTo>
                    <a:lnTo>
                      <a:pt x="958145" y="183"/>
                    </a:lnTo>
                    <a:cubicBezTo>
                      <a:pt x="999102" y="0"/>
                      <a:pt x="1037027" y="21745"/>
                      <a:pt x="1057559" y="57185"/>
                    </a:cubicBezTo>
                    <a:cubicBezTo>
                      <a:pt x="1078090" y="92625"/>
                      <a:pt x="1078090" y="136341"/>
                      <a:pt x="1057559" y="171781"/>
                    </a:cubicBezTo>
                    <a:cubicBezTo>
                      <a:pt x="1037027" y="207221"/>
                      <a:pt x="999102" y="228966"/>
                      <a:pt x="9581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67" id="67"/>
          <p:cNvGrpSpPr/>
          <p:nvPr/>
        </p:nvGrpSpPr>
        <p:grpSpPr>
          <a:xfrm rot="0">
            <a:off x="6951056" y="523364"/>
            <a:ext cx="1123342" cy="202201"/>
            <a:chOff x="0" y="0"/>
            <a:chExt cx="1497789" cy="269602"/>
          </a:xfrm>
        </p:grpSpPr>
        <p:grpSp>
          <p:nvGrpSpPr>
            <p:cNvPr name="Group 68" id="68"/>
            <p:cNvGrpSpPr>
              <a:grpSpLocks noChangeAspect="true"/>
            </p:cNvGrpSpPr>
            <p:nvPr/>
          </p:nvGrpSpPr>
          <p:grpSpPr>
            <a:xfrm rot="0">
              <a:off x="0" y="0"/>
              <a:ext cx="1497789" cy="269602"/>
              <a:chOff x="0" y="0"/>
              <a:chExt cx="1270000" cy="228600"/>
            </a:xfrm>
          </p:grpSpPr>
          <p:sp>
            <p:nvSpPr>
              <p:cNvPr name="Freeform 69" id="6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70" id="70"/>
              <p:cNvSpPr/>
              <p:nvPr/>
            </p:nvSpPr>
            <p:spPr>
              <a:xfrm>
                <a:off x="0" y="0"/>
                <a:ext cx="0" cy="0"/>
              </a:xfrm>
              <a:custGeom>
                <a:avLst/>
                <a:gdLst/>
                <a:ahLst/>
                <a:cxnLst/>
                <a:rect r="r" b="b" t="t" l="l"/>
                <a:pathLst>
                  <a:path h="0" w="0"/>
                </a:pathLst>
              </a:custGeom>
              <a:solidFill>
                <a:srgbClr val="6CE5E8"/>
              </a:solidFill>
            </p:spPr>
          </p:sp>
        </p:grpSp>
      </p:grpSp>
      <p:grpSp>
        <p:nvGrpSpPr>
          <p:cNvPr name="Group 71" id="71"/>
          <p:cNvGrpSpPr/>
          <p:nvPr/>
        </p:nvGrpSpPr>
        <p:grpSpPr>
          <a:xfrm rot="0">
            <a:off x="9971744" y="523364"/>
            <a:ext cx="1123342" cy="202201"/>
            <a:chOff x="0" y="0"/>
            <a:chExt cx="1497789" cy="269602"/>
          </a:xfrm>
        </p:grpSpPr>
        <p:grpSp>
          <p:nvGrpSpPr>
            <p:cNvPr name="Group 72" id="72"/>
            <p:cNvGrpSpPr>
              <a:grpSpLocks noChangeAspect="true"/>
            </p:cNvGrpSpPr>
            <p:nvPr/>
          </p:nvGrpSpPr>
          <p:grpSpPr>
            <a:xfrm rot="0">
              <a:off x="0" y="0"/>
              <a:ext cx="1497789" cy="269602"/>
              <a:chOff x="0" y="0"/>
              <a:chExt cx="1270000" cy="228600"/>
            </a:xfrm>
          </p:grpSpPr>
          <p:sp>
            <p:nvSpPr>
              <p:cNvPr name="Freeform 73" id="7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74" id="74"/>
              <p:cNvSpPr/>
              <p:nvPr/>
            </p:nvSpPr>
            <p:spPr>
              <a:xfrm>
                <a:off x="0" y="0"/>
                <a:ext cx="0" cy="0"/>
              </a:xfrm>
              <a:custGeom>
                <a:avLst/>
                <a:gdLst/>
                <a:ahLst/>
                <a:cxnLst/>
                <a:rect r="r" b="b" t="t" l="l"/>
                <a:pathLst>
                  <a:path h="0" w="0"/>
                </a:pathLst>
              </a:custGeom>
              <a:solidFill>
                <a:srgbClr val="6CE5E8"/>
              </a:solidFill>
            </p:spPr>
          </p:sp>
        </p:grpSp>
      </p:grpSp>
      <p:grpSp>
        <p:nvGrpSpPr>
          <p:cNvPr name="Group 75" id="75"/>
          <p:cNvGrpSpPr/>
          <p:nvPr/>
        </p:nvGrpSpPr>
        <p:grpSpPr>
          <a:xfrm rot="0">
            <a:off x="12977919" y="523364"/>
            <a:ext cx="1123342" cy="202201"/>
            <a:chOff x="0" y="0"/>
            <a:chExt cx="1497789" cy="269602"/>
          </a:xfrm>
        </p:grpSpPr>
        <p:grpSp>
          <p:nvGrpSpPr>
            <p:cNvPr name="Group 76" id="76"/>
            <p:cNvGrpSpPr>
              <a:grpSpLocks noChangeAspect="true"/>
            </p:cNvGrpSpPr>
            <p:nvPr/>
          </p:nvGrpSpPr>
          <p:grpSpPr>
            <a:xfrm rot="0">
              <a:off x="0" y="0"/>
              <a:ext cx="1497789" cy="269602"/>
              <a:chOff x="0" y="0"/>
              <a:chExt cx="1270000" cy="228600"/>
            </a:xfrm>
          </p:grpSpPr>
          <p:sp>
            <p:nvSpPr>
              <p:cNvPr name="Freeform 77" id="7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78" id="78"/>
              <p:cNvSpPr/>
              <p:nvPr/>
            </p:nvSpPr>
            <p:spPr>
              <a:xfrm>
                <a:off x="0" y="0"/>
                <a:ext cx="0" cy="0"/>
              </a:xfrm>
              <a:custGeom>
                <a:avLst/>
                <a:gdLst/>
                <a:ahLst/>
                <a:cxnLst/>
                <a:rect r="r" b="b" t="t" l="l"/>
                <a:pathLst>
                  <a:path h="0" w="0"/>
                </a:pathLst>
              </a:custGeom>
              <a:solidFill>
                <a:srgbClr val="6CE5E8"/>
              </a:solidFill>
            </p:spPr>
          </p:sp>
        </p:grpSp>
      </p:grpSp>
      <p:grpSp>
        <p:nvGrpSpPr>
          <p:cNvPr name="Group 79" id="79"/>
          <p:cNvGrpSpPr/>
          <p:nvPr/>
        </p:nvGrpSpPr>
        <p:grpSpPr>
          <a:xfrm rot="0">
            <a:off x="16105482" y="523364"/>
            <a:ext cx="1123342" cy="202201"/>
            <a:chOff x="0" y="0"/>
            <a:chExt cx="1497789" cy="269602"/>
          </a:xfrm>
        </p:grpSpPr>
        <p:grpSp>
          <p:nvGrpSpPr>
            <p:cNvPr name="Group 80" id="80"/>
            <p:cNvGrpSpPr>
              <a:grpSpLocks noChangeAspect="true"/>
            </p:cNvGrpSpPr>
            <p:nvPr/>
          </p:nvGrpSpPr>
          <p:grpSpPr>
            <a:xfrm rot="0">
              <a:off x="0" y="0"/>
              <a:ext cx="1497789" cy="269602"/>
              <a:chOff x="0" y="0"/>
              <a:chExt cx="1270000" cy="228600"/>
            </a:xfrm>
          </p:grpSpPr>
          <p:sp>
            <p:nvSpPr>
              <p:cNvPr name="Freeform 81" id="8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82" id="82"/>
              <p:cNvSpPr/>
              <p:nvPr/>
            </p:nvSpPr>
            <p:spPr>
              <a:xfrm>
                <a:off x="0" y="0"/>
                <a:ext cx="0" cy="0"/>
              </a:xfrm>
              <a:custGeom>
                <a:avLst/>
                <a:gdLst/>
                <a:ahLst/>
                <a:cxnLst/>
                <a:rect r="r" b="b" t="t" l="l"/>
                <a:pathLst>
                  <a:path h="0" w="0"/>
                </a:pathLst>
              </a:custGeom>
              <a:solidFill>
                <a:srgbClr val="6CE5E8"/>
              </a:solidFill>
            </p:spPr>
          </p:sp>
        </p:gr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191B27"/>
        </a:solidFill>
      </p:bgPr>
    </p:bg>
    <p:spTree>
      <p:nvGrpSpPr>
        <p:cNvPr id="1" name=""/>
        <p:cNvGrpSpPr/>
        <p:nvPr/>
      </p:nvGrpSpPr>
      <p:grpSpPr>
        <a:xfrm>
          <a:off x="0" y="0"/>
          <a:ext cx="0" cy="0"/>
          <a:chOff x="0" y="0"/>
          <a:chExt cx="0" cy="0"/>
        </a:xfrm>
      </p:grpSpPr>
      <p:grpSp>
        <p:nvGrpSpPr>
          <p:cNvPr name="Group 2" id="2"/>
          <p:cNvGrpSpPr/>
          <p:nvPr/>
        </p:nvGrpSpPr>
        <p:grpSpPr>
          <a:xfrm rot="0">
            <a:off x="1028700" y="3474488"/>
            <a:ext cx="412670" cy="412670"/>
            <a:chOff x="0" y="0"/>
            <a:chExt cx="550226" cy="550226"/>
          </a:xfrm>
        </p:grpSpPr>
        <p:grpSp>
          <p:nvGrpSpPr>
            <p:cNvPr name="Group 3" id="3"/>
            <p:cNvGrpSpPr/>
            <p:nvPr/>
          </p:nvGrpSpPr>
          <p:grpSpPr>
            <a:xfrm rot="-10800000">
              <a:off x="0" y="0"/>
              <a:ext cx="550226" cy="550226"/>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5" id="5"/>
            <p:cNvGrpSpPr/>
            <p:nvPr/>
          </p:nvGrpSpPr>
          <p:grpSpPr>
            <a:xfrm rot="-10800000">
              <a:off x="201961" y="201961"/>
              <a:ext cx="146304" cy="14630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7" id="7"/>
          <p:cNvGrpSpPr/>
          <p:nvPr/>
        </p:nvGrpSpPr>
        <p:grpSpPr>
          <a:xfrm rot="0">
            <a:off x="1961403" y="3474488"/>
            <a:ext cx="4693429" cy="1310309"/>
            <a:chOff x="0" y="0"/>
            <a:chExt cx="6257906" cy="1747079"/>
          </a:xfrm>
        </p:grpSpPr>
        <p:sp>
          <p:nvSpPr>
            <p:cNvPr name="TextBox 8" id="8"/>
            <p:cNvSpPr txBox="true"/>
            <p:nvPr/>
          </p:nvSpPr>
          <p:spPr>
            <a:xfrm rot="0">
              <a:off x="0" y="-38100"/>
              <a:ext cx="6257906" cy="518160"/>
            </a:xfrm>
            <a:prstGeom prst="rect">
              <a:avLst/>
            </a:prstGeom>
          </p:spPr>
          <p:txBody>
            <a:bodyPr anchor="t" rtlCol="false" tIns="0" lIns="0" bIns="0" rIns="0">
              <a:spAutoFit/>
            </a:bodyPr>
            <a:lstStyle/>
            <a:p>
              <a:pPr marL="0" indent="0" lvl="0">
                <a:lnSpc>
                  <a:spcPts val="3119"/>
                </a:lnSpc>
              </a:pPr>
              <a:r>
                <a:rPr lang="en-US" sz="2399">
                  <a:solidFill>
                    <a:srgbClr val="FFFFFF"/>
                  </a:solidFill>
                  <a:latin typeface="Roboto"/>
                </a:rPr>
                <a:t>Réaliser qu'un seul build</a:t>
              </a:r>
            </a:p>
          </p:txBody>
        </p:sp>
        <p:sp>
          <p:nvSpPr>
            <p:cNvPr name="TextBox 9" id="9"/>
            <p:cNvSpPr txBox="true"/>
            <p:nvPr/>
          </p:nvSpPr>
          <p:spPr>
            <a:xfrm rot="0">
              <a:off x="0" y="1030164"/>
              <a:ext cx="6257906" cy="640715"/>
            </a:xfrm>
            <a:prstGeom prst="rect">
              <a:avLst/>
            </a:prstGeom>
          </p:spPr>
          <p:txBody>
            <a:bodyPr anchor="t" rtlCol="false" tIns="0" lIns="0" bIns="0" rIns="0">
              <a:spAutoFit/>
            </a:bodyPr>
            <a:lstStyle/>
            <a:p>
              <a:pPr>
                <a:lnSpc>
                  <a:spcPts val="1995"/>
                </a:lnSpc>
              </a:pPr>
              <a:r>
                <a:rPr lang="en-US" sz="1425">
                  <a:solidFill>
                    <a:srgbClr val="FFFFFF"/>
                  </a:solidFill>
                  <a:latin typeface="Roboto"/>
                </a:rPr>
                <a:t>-Une seule mise en production et des mises à jour</a:t>
              </a:r>
            </a:p>
            <a:p>
              <a:pPr>
                <a:lnSpc>
                  <a:spcPts val="1995"/>
                </a:lnSpc>
              </a:pPr>
              <a:r>
                <a:rPr lang="en-US" sz="1425">
                  <a:solidFill>
                    <a:srgbClr val="FFFFFF"/>
                  </a:solidFill>
                  <a:latin typeface="Roboto"/>
                </a:rPr>
                <a:t>-Archiver le build</a:t>
              </a:r>
            </a:p>
          </p:txBody>
        </p:sp>
      </p:grpSp>
      <p:grpSp>
        <p:nvGrpSpPr>
          <p:cNvPr name="Group 10" id="10"/>
          <p:cNvGrpSpPr/>
          <p:nvPr/>
        </p:nvGrpSpPr>
        <p:grpSpPr>
          <a:xfrm rot="0">
            <a:off x="1028700" y="5749853"/>
            <a:ext cx="412670" cy="412670"/>
            <a:chOff x="0" y="0"/>
            <a:chExt cx="550226" cy="550226"/>
          </a:xfrm>
        </p:grpSpPr>
        <p:grpSp>
          <p:nvGrpSpPr>
            <p:cNvPr name="Group 11" id="11"/>
            <p:cNvGrpSpPr/>
            <p:nvPr/>
          </p:nvGrpSpPr>
          <p:grpSpPr>
            <a:xfrm rot="-10800000">
              <a:off x="0" y="0"/>
              <a:ext cx="550226" cy="550226"/>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13" id="13"/>
            <p:cNvGrpSpPr/>
            <p:nvPr/>
          </p:nvGrpSpPr>
          <p:grpSpPr>
            <a:xfrm rot="-10800000">
              <a:off x="201961" y="201961"/>
              <a:ext cx="146304" cy="146304"/>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15" id="15"/>
          <p:cNvGrpSpPr/>
          <p:nvPr/>
        </p:nvGrpSpPr>
        <p:grpSpPr>
          <a:xfrm rot="0">
            <a:off x="1961403" y="5749853"/>
            <a:ext cx="4693429" cy="2624759"/>
            <a:chOff x="0" y="0"/>
            <a:chExt cx="6257906" cy="3499679"/>
          </a:xfrm>
        </p:grpSpPr>
        <p:sp>
          <p:nvSpPr>
            <p:cNvPr name="TextBox 16" id="16"/>
            <p:cNvSpPr txBox="true"/>
            <p:nvPr/>
          </p:nvSpPr>
          <p:spPr>
            <a:xfrm rot="0">
              <a:off x="0" y="-38100"/>
              <a:ext cx="6257906" cy="1308100"/>
            </a:xfrm>
            <a:prstGeom prst="rect">
              <a:avLst/>
            </a:prstGeom>
          </p:spPr>
          <p:txBody>
            <a:bodyPr anchor="t" rtlCol="false" tIns="0" lIns="0" bIns="0" rIns="0">
              <a:spAutoFit/>
            </a:bodyPr>
            <a:lstStyle/>
            <a:p>
              <a:pPr marL="0" indent="0" lvl="0">
                <a:lnSpc>
                  <a:spcPts val="3899"/>
                </a:lnSpc>
              </a:pPr>
              <a:r>
                <a:rPr lang="en-US" sz="2999">
                  <a:solidFill>
                    <a:srgbClr val="FFFFFF"/>
                  </a:solidFill>
                  <a:latin typeface="Roboto"/>
                </a:rPr>
                <a:t>Di</a:t>
              </a:r>
              <a:r>
                <a:rPr lang="en-US" sz="2999">
                  <a:solidFill>
                    <a:srgbClr val="FFFFFF"/>
                  </a:solidFill>
                  <a:latin typeface="Roboto"/>
                </a:rPr>
                <a:t>stribuez souvent</a:t>
              </a:r>
            </a:p>
            <a:p>
              <a:pPr marL="0" indent="0" lvl="0">
                <a:lnSpc>
                  <a:spcPts val="3900"/>
                </a:lnSpc>
              </a:pPr>
            </a:p>
          </p:txBody>
        </p:sp>
        <p:sp>
          <p:nvSpPr>
            <p:cNvPr name="TextBox 17" id="17"/>
            <p:cNvSpPr txBox="true"/>
            <p:nvPr/>
          </p:nvSpPr>
          <p:spPr>
            <a:xfrm rot="0">
              <a:off x="0" y="1671514"/>
              <a:ext cx="6257906" cy="1774825"/>
            </a:xfrm>
            <a:prstGeom prst="rect">
              <a:avLst/>
            </a:prstGeom>
          </p:spPr>
          <p:txBody>
            <a:bodyPr anchor="t" rtlCol="false" tIns="0" lIns="0" bIns="0" rIns="0">
              <a:spAutoFit/>
            </a:bodyPr>
            <a:lstStyle/>
            <a:p>
              <a:pPr>
                <a:lnSpc>
                  <a:spcPts val="2100"/>
                </a:lnSpc>
              </a:pPr>
              <a:r>
                <a:rPr lang="en-US" sz="1500">
                  <a:solidFill>
                    <a:srgbClr val="FFFFFF"/>
                  </a:solidFill>
                  <a:latin typeface="Roboto"/>
                </a:rPr>
                <a:t>Libérer régulièrement le programme avec les mises à jours</a:t>
              </a:r>
            </a:p>
            <a:p>
              <a:pPr>
                <a:lnSpc>
                  <a:spcPts val="2100"/>
                </a:lnSpc>
              </a:pPr>
              <a:r>
                <a:rPr lang="en-US" sz="1500">
                  <a:solidFill>
                    <a:srgbClr val="FFFFFF"/>
                  </a:solidFill>
                  <a:latin typeface="Roboto Bold"/>
                </a:rPr>
                <a:t>Déploiement en mode « canary release »</a:t>
              </a:r>
            </a:p>
            <a:p>
              <a:pPr>
                <a:lnSpc>
                  <a:spcPts val="2100"/>
                </a:lnSpc>
              </a:pPr>
              <a:r>
                <a:rPr lang="en-US" sz="1500">
                  <a:solidFill>
                    <a:srgbClr val="FFFFFF"/>
                  </a:solidFill>
                  <a:latin typeface="Roboto Bold"/>
                </a:rPr>
                <a:t>Déploiement Blue-Green</a:t>
              </a:r>
            </a:p>
            <a:p>
              <a:pPr>
                <a:lnSpc>
                  <a:spcPts val="2100"/>
                </a:lnSpc>
              </a:pPr>
              <a:r>
                <a:rPr lang="en-US" sz="1500">
                  <a:solidFill>
                    <a:srgbClr val="FFFFFF"/>
                  </a:solidFill>
                  <a:latin typeface="Roboto Bold"/>
                </a:rPr>
                <a:t>Tests A/B</a:t>
              </a:r>
            </a:p>
          </p:txBody>
        </p:sp>
      </p:grpSp>
      <p:grpSp>
        <p:nvGrpSpPr>
          <p:cNvPr name="Group 18" id="18"/>
          <p:cNvGrpSpPr/>
          <p:nvPr/>
        </p:nvGrpSpPr>
        <p:grpSpPr>
          <a:xfrm rot="0">
            <a:off x="7638388" y="3474488"/>
            <a:ext cx="412670" cy="412670"/>
            <a:chOff x="0" y="0"/>
            <a:chExt cx="550226" cy="550226"/>
          </a:xfrm>
        </p:grpSpPr>
        <p:grpSp>
          <p:nvGrpSpPr>
            <p:cNvPr name="Group 19" id="19"/>
            <p:cNvGrpSpPr/>
            <p:nvPr/>
          </p:nvGrpSpPr>
          <p:grpSpPr>
            <a:xfrm rot="-10800000">
              <a:off x="0" y="0"/>
              <a:ext cx="550226" cy="550226"/>
              <a:chOff x="0" y="0"/>
              <a:chExt cx="6350000" cy="6350000"/>
            </a:xfrm>
          </p:grpSpPr>
          <p:sp>
            <p:nvSpPr>
              <p:cNvPr name="Freeform 20" id="2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21" id="21"/>
            <p:cNvGrpSpPr/>
            <p:nvPr/>
          </p:nvGrpSpPr>
          <p:grpSpPr>
            <a:xfrm rot="-10800000">
              <a:off x="201961" y="201961"/>
              <a:ext cx="146304" cy="146304"/>
              <a:chOff x="0" y="0"/>
              <a:chExt cx="6350000" cy="6350000"/>
            </a:xfrm>
          </p:grpSpPr>
          <p:sp>
            <p:nvSpPr>
              <p:cNvPr name="Freeform 22" id="2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23" id="23"/>
          <p:cNvGrpSpPr/>
          <p:nvPr/>
        </p:nvGrpSpPr>
        <p:grpSpPr>
          <a:xfrm rot="0">
            <a:off x="8571091" y="3474488"/>
            <a:ext cx="4693429" cy="2158034"/>
            <a:chOff x="0" y="0"/>
            <a:chExt cx="6257906" cy="2877379"/>
          </a:xfrm>
        </p:grpSpPr>
        <p:sp>
          <p:nvSpPr>
            <p:cNvPr name="TextBox 24" id="24"/>
            <p:cNvSpPr txBox="true"/>
            <p:nvPr/>
          </p:nvSpPr>
          <p:spPr>
            <a:xfrm rot="0">
              <a:off x="0" y="-47625"/>
              <a:ext cx="6257906" cy="1317625"/>
            </a:xfrm>
            <a:prstGeom prst="rect">
              <a:avLst/>
            </a:prstGeom>
          </p:spPr>
          <p:txBody>
            <a:bodyPr anchor="t" rtlCol="false" tIns="0" lIns="0" bIns="0" rIns="0">
              <a:spAutoFit/>
            </a:bodyPr>
            <a:lstStyle/>
            <a:p>
              <a:pPr marL="0" indent="0" lvl="0">
                <a:lnSpc>
                  <a:spcPts val="3900"/>
                </a:lnSpc>
              </a:pPr>
              <a:r>
                <a:rPr lang="en-US" sz="2999">
                  <a:solidFill>
                    <a:srgbClr val="FFFFFF"/>
                  </a:solidFill>
                  <a:latin typeface="Roboto"/>
                </a:rPr>
                <a:t>Réaliser les tests les plus importants en premier</a:t>
              </a:r>
            </a:p>
          </p:txBody>
        </p:sp>
        <p:sp>
          <p:nvSpPr>
            <p:cNvPr name="TextBox 25" id="25"/>
            <p:cNvSpPr txBox="true"/>
            <p:nvPr/>
          </p:nvSpPr>
          <p:spPr>
            <a:xfrm rot="0">
              <a:off x="0" y="1681039"/>
              <a:ext cx="6257906" cy="1125220"/>
            </a:xfrm>
            <a:prstGeom prst="rect">
              <a:avLst/>
            </a:prstGeom>
          </p:spPr>
          <p:txBody>
            <a:bodyPr anchor="t" rtlCol="false" tIns="0" lIns="0" bIns="0" rIns="0">
              <a:spAutoFit/>
            </a:bodyPr>
            <a:lstStyle/>
            <a:p>
              <a:pPr>
                <a:lnSpc>
                  <a:spcPts val="2310"/>
                </a:lnSpc>
              </a:pPr>
              <a:r>
                <a:rPr lang="en-US" sz="1650">
                  <a:solidFill>
                    <a:srgbClr val="FFFFFF"/>
                  </a:solidFill>
                  <a:latin typeface="Roboto"/>
                </a:rPr>
                <a:t>Tests unitaires en premier</a:t>
              </a:r>
            </a:p>
            <a:p>
              <a:pPr>
                <a:lnSpc>
                  <a:spcPts val="2310"/>
                </a:lnSpc>
              </a:pPr>
              <a:r>
                <a:rPr lang="en-US" sz="1650">
                  <a:solidFill>
                    <a:srgbClr val="FFFFFF"/>
                  </a:solidFill>
                  <a:latin typeface="Roboto"/>
                </a:rPr>
                <a:t>Puis les tests fonctionnels, puis les tests d’interface utilisateur (UI)</a:t>
              </a:r>
            </a:p>
          </p:txBody>
        </p:sp>
      </p:grpSp>
      <p:grpSp>
        <p:nvGrpSpPr>
          <p:cNvPr name="Group 26" id="26"/>
          <p:cNvGrpSpPr/>
          <p:nvPr/>
        </p:nvGrpSpPr>
        <p:grpSpPr>
          <a:xfrm rot="0">
            <a:off x="7638388" y="5749853"/>
            <a:ext cx="412670" cy="412670"/>
            <a:chOff x="0" y="0"/>
            <a:chExt cx="550226" cy="550226"/>
          </a:xfrm>
        </p:grpSpPr>
        <p:grpSp>
          <p:nvGrpSpPr>
            <p:cNvPr name="Group 27" id="27"/>
            <p:cNvGrpSpPr/>
            <p:nvPr/>
          </p:nvGrpSpPr>
          <p:grpSpPr>
            <a:xfrm rot="-10800000">
              <a:off x="0" y="0"/>
              <a:ext cx="550226" cy="550226"/>
              <a:chOff x="0" y="0"/>
              <a:chExt cx="6350000" cy="6350000"/>
            </a:xfrm>
          </p:grpSpPr>
          <p:sp>
            <p:nvSpPr>
              <p:cNvPr name="Freeform 28" id="2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29" id="29"/>
            <p:cNvGrpSpPr/>
            <p:nvPr/>
          </p:nvGrpSpPr>
          <p:grpSpPr>
            <a:xfrm rot="-10800000">
              <a:off x="201961" y="201961"/>
              <a:ext cx="146304" cy="146304"/>
              <a:chOff x="0" y="0"/>
              <a:chExt cx="6350000" cy="6350000"/>
            </a:xfrm>
          </p:grpSpPr>
          <p:sp>
            <p:nvSpPr>
              <p:cNvPr name="Freeform 30" id="3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31" id="31"/>
          <p:cNvGrpSpPr/>
          <p:nvPr/>
        </p:nvGrpSpPr>
        <p:grpSpPr>
          <a:xfrm rot="0">
            <a:off x="8571091" y="5749853"/>
            <a:ext cx="4693429" cy="1557959"/>
            <a:chOff x="0" y="0"/>
            <a:chExt cx="6257906" cy="2077279"/>
          </a:xfrm>
        </p:grpSpPr>
        <p:sp>
          <p:nvSpPr>
            <p:cNvPr name="TextBox 32" id="32"/>
            <p:cNvSpPr txBox="true"/>
            <p:nvPr/>
          </p:nvSpPr>
          <p:spPr>
            <a:xfrm rot="0">
              <a:off x="0" y="-47625"/>
              <a:ext cx="6257906" cy="1317625"/>
            </a:xfrm>
            <a:prstGeom prst="rect">
              <a:avLst/>
            </a:prstGeom>
          </p:spPr>
          <p:txBody>
            <a:bodyPr anchor="t" rtlCol="false" tIns="0" lIns="0" bIns="0" rIns="0">
              <a:spAutoFit/>
            </a:bodyPr>
            <a:lstStyle/>
            <a:p>
              <a:pPr marL="0" indent="0" lvl="0">
                <a:lnSpc>
                  <a:spcPts val="3900"/>
                </a:lnSpc>
              </a:pPr>
              <a:r>
                <a:rPr lang="en-US" sz="2999">
                  <a:solidFill>
                    <a:srgbClr val="FFFFFF"/>
                  </a:solidFill>
                  <a:latin typeface="Roboto"/>
                </a:rPr>
                <a:t>Exécuter tests automatiquement</a:t>
              </a:r>
            </a:p>
          </p:txBody>
        </p:sp>
        <p:sp>
          <p:nvSpPr>
            <p:cNvPr name="TextBox 33" id="33"/>
            <p:cNvSpPr txBox="true"/>
            <p:nvPr/>
          </p:nvSpPr>
          <p:spPr>
            <a:xfrm rot="0">
              <a:off x="0" y="1671514"/>
              <a:ext cx="6257906" cy="405765"/>
            </a:xfrm>
            <a:prstGeom prst="rect">
              <a:avLst/>
            </a:prstGeom>
          </p:spPr>
          <p:txBody>
            <a:bodyPr anchor="t" rtlCol="false" tIns="0" lIns="0" bIns="0" rIns="0">
              <a:spAutoFit/>
            </a:bodyPr>
            <a:lstStyle/>
            <a:p>
              <a:pPr>
                <a:lnSpc>
                  <a:spcPts val="2520"/>
                </a:lnSpc>
              </a:pPr>
              <a:r>
                <a:rPr lang="en-US" sz="1800">
                  <a:solidFill>
                    <a:srgbClr val="FFFFFF"/>
                  </a:solidFill>
                  <a:latin typeface="Roboto"/>
                </a:rPr>
                <a:t>Chaque push sur la branche principale</a:t>
              </a:r>
            </a:p>
          </p:txBody>
        </p:sp>
      </p:grpSp>
      <p:grpSp>
        <p:nvGrpSpPr>
          <p:cNvPr name="Group 34" id="34"/>
          <p:cNvGrpSpPr/>
          <p:nvPr/>
        </p:nvGrpSpPr>
        <p:grpSpPr>
          <a:xfrm rot="0">
            <a:off x="1028700" y="1041825"/>
            <a:ext cx="412670" cy="412670"/>
            <a:chOff x="0" y="0"/>
            <a:chExt cx="550226" cy="550226"/>
          </a:xfrm>
        </p:grpSpPr>
        <p:grpSp>
          <p:nvGrpSpPr>
            <p:cNvPr name="Group 35" id="35"/>
            <p:cNvGrpSpPr/>
            <p:nvPr/>
          </p:nvGrpSpPr>
          <p:grpSpPr>
            <a:xfrm rot="-10800000">
              <a:off x="0" y="0"/>
              <a:ext cx="550226" cy="550226"/>
              <a:chOff x="0" y="0"/>
              <a:chExt cx="6350000" cy="6350000"/>
            </a:xfrm>
          </p:grpSpPr>
          <p:sp>
            <p:nvSpPr>
              <p:cNvPr name="Freeform 36" id="3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37" id="37"/>
            <p:cNvGrpSpPr/>
            <p:nvPr/>
          </p:nvGrpSpPr>
          <p:grpSpPr>
            <a:xfrm rot="-10800000">
              <a:off x="201961" y="201961"/>
              <a:ext cx="146304" cy="146304"/>
              <a:chOff x="0" y="0"/>
              <a:chExt cx="6350000" cy="6350000"/>
            </a:xfrm>
          </p:grpSpPr>
          <p:sp>
            <p:nvSpPr>
              <p:cNvPr name="Freeform 38" id="3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sp>
        <p:nvSpPr>
          <p:cNvPr name="TextBox 39" id="39"/>
          <p:cNvSpPr txBox="true"/>
          <p:nvPr/>
        </p:nvSpPr>
        <p:spPr>
          <a:xfrm rot="0">
            <a:off x="1811440" y="1042737"/>
            <a:ext cx="5025263" cy="350740"/>
          </a:xfrm>
          <a:prstGeom prst="rect">
            <a:avLst/>
          </a:prstGeom>
        </p:spPr>
        <p:txBody>
          <a:bodyPr anchor="t" rtlCol="false" tIns="0" lIns="0" bIns="0" rIns="0">
            <a:spAutoFit/>
          </a:bodyPr>
          <a:lstStyle/>
          <a:p>
            <a:pPr marL="0" indent="0" lvl="0">
              <a:lnSpc>
                <a:spcPts val="2877"/>
              </a:lnSpc>
            </a:pPr>
            <a:r>
              <a:rPr lang="en-US" sz="2055">
                <a:solidFill>
                  <a:srgbClr val="FFFFFF"/>
                </a:solidFill>
                <a:latin typeface="Roboto"/>
              </a:rPr>
              <a:t>LES BONNES PRATIQUES</a:t>
            </a:r>
          </a:p>
        </p:txBody>
      </p:sp>
      <p:sp>
        <p:nvSpPr>
          <p:cNvPr name="TextBox 40" id="40"/>
          <p:cNvSpPr txBox="true"/>
          <p:nvPr/>
        </p:nvSpPr>
        <p:spPr>
          <a:xfrm rot="0">
            <a:off x="17559452" y="9769706"/>
            <a:ext cx="728548" cy="517294"/>
          </a:xfrm>
          <a:prstGeom prst="rect">
            <a:avLst/>
          </a:prstGeom>
        </p:spPr>
        <p:txBody>
          <a:bodyPr anchor="t" rtlCol="false" tIns="0" lIns="0" bIns="0" rIns="0">
            <a:spAutoFit/>
          </a:bodyPr>
          <a:lstStyle/>
          <a:p>
            <a:pPr algn="ctr">
              <a:lnSpc>
                <a:spcPts val="4147"/>
              </a:lnSpc>
              <a:spcBef>
                <a:spcPct val="0"/>
              </a:spcBef>
            </a:pPr>
            <a:r>
              <a:rPr lang="en-US" sz="2962">
                <a:solidFill>
                  <a:srgbClr val="FFFFFF"/>
                </a:solidFill>
                <a:latin typeface="Roboto"/>
              </a:rPr>
              <a:t>-13</a:t>
            </a:r>
          </a:p>
        </p:txBody>
      </p:sp>
      <p:grpSp>
        <p:nvGrpSpPr>
          <p:cNvPr name="Group 41" id="41"/>
          <p:cNvGrpSpPr/>
          <p:nvPr/>
        </p:nvGrpSpPr>
        <p:grpSpPr>
          <a:xfrm rot="0">
            <a:off x="-20852" y="-50551"/>
            <a:ext cx="3013432" cy="906079"/>
            <a:chOff x="0" y="0"/>
            <a:chExt cx="1019358" cy="306501"/>
          </a:xfrm>
        </p:grpSpPr>
        <p:sp>
          <p:nvSpPr>
            <p:cNvPr name="Freeform 42" id="42"/>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3" id="43"/>
          <p:cNvGrpSpPr/>
          <p:nvPr/>
        </p:nvGrpSpPr>
        <p:grpSpPr>
          <a:xfrm rot="0">
            <a:off x="2992579" y="-50551"/>
            <a:ext cx="3013432" cy="1079251"/>
            <a:chOff x="0" y="0"/>
            <a:chExt cx="1019358" cy="365080"/>
          </a:xfrm>
        </p:grpSpPr>
        <p:sp>
          <p:nvSpPr>
            <p:cNvPr name="Freeform 44" id="44"/>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45" id="45"/>
          <p:cNvGrpSpPr/>
          <p:nvPr/>
        </p:nvGrpSpPr>
        <p:grpSpPr>
          <a:xfrm rot="0">
            <a:off x="6006011" y="-50551"/>
            <a:ext cx="3013432" cy="906079"/>
            <a:chOff x="0" y="0"/>
            <a:chExt cx="1019358" cy="306501"/>
          </a:xfrm>
        </p:grpSpPr>
        <p:sp>
          <p:nvSpPr>
            <p:cNvPr name="Freeform 46" id="46"/>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7" id="47"/>
          <p:cNvGrpSpPr/>
          <p:nvPr/>
        </p:nvGrpSpPr>
        <p:grpSpPr>
          <a:xfrm rot="0">
            <a:off x="9019442" y="-50551"/>
            <a:ext cx="3013432" cy="906079"/>
            <a:chOff x="0" y="0"/>
            <a:chExt cx="1019358" cy="306501"/>
          </a:xfrm>
        </p:grpSpPr>
        <p:sp>
          <p:nvSpPr>
            <p:cNvPr name="Freeform 48" id="48"/>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9" id="49"/>
          <p:cNvGrpSpPr/>
          <p:nvPr/>
        </p:nvGrpSpPr>
        <p:grpSpPr>
          <a:xfrm rot="0">
            <a:off x="12032874" y="-50551"/>
            <a:ext cx="3013432" cy="906079"/>
            <a:chOff x="0" y="0"/>
            <a:chExt cx="1019358" cy="306501"/>
          </a:xfrm>
        </p:grpSpPr>
        <p:sp>
          <p:nvSpPr>
            <p:cNvPr name="Freeform 50" id="50"/>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51" id="51"/>
          <p:cNvGrpSpPr/>
          <p:nvPr/>
        </p:nvGrpSpPr>
        <p:grpSpPr>
          <a:xfrm rot="0">
            <a:off x="15046305" y="-50551"/>
            <a:ext cx="3241695" cy="906079"/>
            <a:chOff x="0" y="0"/>
            <a:chExt cx="1096573" cy="306501"/>
          </a:xfrm>
        </p:grpSpPr>
        <p:sp>
          <p:nvSpPr>
            <p:cNvPr name="Freeform 52" id="52"/>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53" id="53"/>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54" id="54"/>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55" id="55"/>
          <p:cNvSpPr txBox="true"/>
          <p:nvPr/>
        </p:nvSpPr>
        <p:spPr>
          <a:xfrm rot="0">
            <a:off x="6836704"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56" id="56"/>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57" id="57"/>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58" id="58"/>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59" id="59"/>
          <p:cNvGrpSpPr/>
          <p:nvPr/>
        </p:nvGrpSpPr>
        <p:grpSpPr>
          <a:xfrm rot="0">
            <a:off x="924193" y="523364"/>
            <a:ext cx="1123342" cy="202201"/>
            <a:chOff x="0" y="0"/>
            <a:chExt cx="1497789" cy="269602"/>
          </a:xfrm>
        </p:grpSpPr>
        <p:grpSp>
          <p:nvGrpSpPr>
            <p:cNvPr name="Group 60" id="60"/>
            <p:cNvGrpSpPr>
              <a:grpSpLocks noChangeAspect="true"/>
            </p:cNvGrpSpPr>
            <p:nvPr/>
          </p:nvGrpSpPr>
          <p:grpSpPr>
            <a:xfrm rot="0">
              <a:off x="0" y="0"/>
              <a:ext cx="1497789" cy="269602"/>
              <a:chOff x="0" y="0"/>
              <a:chExt cx="1270000" cy="228600"/>
            </a:xfrm>
          </p:grpSpPr>
          <p:sp>
            <p:nvSpPr>
              <p:cNvPr name="Freeform 61" id="6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62" id="6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63" id="63"/>
          <p:cNvGrpSpPr/>
          <p:nvPr/>
        </p:nvGrpSpPr>
        <p:grpSpPr>
          <a:xfrm rot="0">
            <a:off x="3937624" y="523364"/>
            <a:ext cx="1123342" cy="202201"/>
            <a:chOff x="0" y="0"/>
            <a:chExt cx="1497789" cy="269602"/>
          </a:xfrm>
        </p:grpSpPr>
        <p:grpSp>
          <p:nvGrpSpPr>
            <p:cNvPr name="Group 64" id="64"/>
            <p:cNvGrpSpPr>
              <a:grpSpLocks noChangeAspect="true"/>
            </p:cNvGrpSpPr>
            <p:nvPr/>
          </p:nvGrpSpPr>
          <p:grpSpPr>
            <a:xfrm rot="0">
              <a:off x="0" y="0"/>
              <a:ext cx="1497789" cy="269602"/>
              <a:chOff x="0" y="0"/>
              <a:chExt cx="1270000" cy="228600"/>
            </a:xfrm>
          </p:grpSpPr>
          <p:sp>
            <p:nvSpPr>
              <p:cNvPr name="Freeform 65" id="6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66" id="6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67" id="67"/>
          <p:cNvGrpSpPr/>
          <p:nvPr/>
        </p:nvGrpSpPr>
        <p:grpSpPr>
          <a:xfrm rot="0">
            <a:off x="6951056" y="523364"/>
            <a:ext cx="1123342" cy="202201"/>
            <a:chOff x="0" y="0"/>
            <a:chExt cx="1497789" cy="269602"/>
          </a:xfrm>
        </p:grpSpPr>
        <p:grpSp>
          <p:nvGrpSpPr>
            <p:cNvPr name="Group 68" id="68"/>
            <p:cNvGrpSpPr>
              <a:grpSpLocks noChangeAspect="true"/>
            </p:cNvGrpSpPr>
            <p:nvPr/>
          </p:nvGrpSpPr>
          <p:grpSpPr>
            <a:xfrm rot="0">
              <a:off x="0" y="0"/>
              <a:ext cx="1497789" cy="269602"/>
              <a:chOff x="0" y="0"/>
              <a:chExt cx="1270000" cy="228600"/>
            </a:xfrm>
          </p:grpSpPr>
          <p:sp>
            <p:nvSpPr>
              <p:cNvPr name="Freeform 69" id="6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70" id="70"/>
              <p:cNvSpPr/>
              <p:nvPr/>
            </p:nvSpPr>
            <p:spPr>
              <a:xfrm>
                <a:off x="0" y="0"/>
                <a:ext cx="0" cy="0"/>
              </a:xfrm>
              <a:custGeom>
                <a:avLst/>
                <a:gdLst/>
                <a:ahLst/>
                <a:cxnLst/>
                <a:rect r="r" b="b" t="t" l="l"/>
                <a:pathLst>
                  <a:path h="0" w="0"/>
                </a:pathLst>
              </a:custGeom>
              <a:solidFill>
                <a:srgbClr val="6CE5E8"/>
              </a:solidFill>
            </p:spPr>
          </p:sp>
        </p:grpSp>
      </p:grpSp>
      <p:grpSp>
        <p:nvGrpSpPr>
          <p:cNvPr name="Group 71" id="71"/>
          <p:cNvGrpSpPr/>
          <p:nvPr/>
        </p:nvGrpSpPr>
        <p:grpSpPr>
          <a:xfrm rot="0">
            <a:off x="9971744" y="523364"/>
            <a:ext cx="1123342" cy="202201"/>
            <a:chOff x="0" y="0"/>
            <a:chExt cx="1497789" cy="269602"/>
          </a:xfrm>
        </p:grpSpPr>
        <p:grpSp>
          <p:nvGrpSpPr>
            <p:cNvPr name="Group 72" id="72"/>
            <p:cNvGrpSpPr>
              <a:grpSpLocks noChangeAspect="true"/>
            </p:cNvGrpSpPr>
            <p:nvPr/>
          </p:nvGrpSpPr>
          <p:grpSpPr>
            <a:xfrm rot="0">
              <a:off x="0" y="0"/>
              <a:ext cx="1497789" cy="269602"/>
              <a:chOff x="0" y="0"/>
              <a:chExt cx="1270000" cy="228600"/>
            </a:xfrm>
          </p:grpSpPr>
          <p:sp>
            <p:nvSpPr>
              <p:cNvPr name="Freeform 73" id="7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74" id="74"/>
              <p:cNvSpPr/>
              <p:nvPr/>
            </p:nvSpPr>
            <p:spPr>
              <a:xfrm>
                <a:off x="0" y="0"/>
                <a:ext cx="0" cy="0"/>
              </a:xfrm>
              <a:custGeom>
                <a:avLst/>
                <a:gdLst/>
                <a:ahLst/>
                <a:cxnLst/>
                <a:rect r="r" b="b" t="t" l="l"/>
                <a:pathLst>
                  <a:path h="0" w="0"/>
                </a:pathLst>
              </a:custGeom>
              <a:solidFill>
                <a:srgbClr val="6CE5E8"/>
              </a:solidFill>
            </p:spPr>
          </p:sp>
        </p:grpSp>
      </p:grpSp>
      <p:grpSp>
        <p:nvGrpSpPr>
          <p:cNvPr name="Group 75" id="75"/>
          <p:cNvGrpSpPr/>
          <p:nvPr/>
        </p:nvGrpSpPr>
        <p:grpSpPr>
          <a:xfrm rot="0">
            <a:off x="12977919" y="523364"/>
            <a:ext cx="1123342" cy="202201"/>
            <a:chOff x="0" y="0"/>
            <a:chExt cx="1497789" cy="269602"/>
          </a:xfrm>
        </p:grpSpPr>
        <p:grpSp>
          <p:nvGrpSpPr>
            <p:cNvPr name="Group 76" id="76"/>
            <p:cNvGrpSpPr>
              <a:grpSpLocks noChangeAspect="true"/>
            </p:cNvGrpSpPr>
            <p:nvPr/>
          </p:nvGrpSpPr>
          <p:grpSpPr>
            <a:xfrm rot="0">
              <a:off x="0" y="0"/>
              <a:ext cx="1497789" cy="269602"/>
              <a:chOff x="0" y="0"/>
              <a:chExt cx="1270000" cy="228600"/>
            </a:xfrm>
          </p:grpSpPr>
          <p:sp>
            <p:nvSpPr>
              <p:cNvPr name="Freeform 77" id="7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78" id="78"/>
              <p:cNvSpPr/>
              <p:nvPr/>
            </p:nvSpPr>
            <p:spPr>
              <a:xfrm>
                <a:off x="0" y="0"/>
                <a:ext cx="0" cy="0"/>
              </a:xfrm>
              <a:custGeom>
                <a:avLst/>
                <a:gdLst/>
                <a:ahLst/>
                <a:cxnLst/>
                <a:rect r="r" b="b" t="t" l="l"/>
                <a:pathLst>
                  <a:path h="0" w="0"/>
                </a:pathLst>
              </a:custGeom>
              <a:solidFill>
                <a:srgbClr val="6CE5E8"/>
              </a:solidFill>
            </p:spPr>
          </p:sp>
        </p:grpSp>
      </p:grpSp>
      <p:grpSp>
        <p:nvGrpSpPr>
          <p:cNvPr name="Group 79" id="79"/>
          <p:cNvGrpSpPr/>
          <p:nvPr/>
        </p:nvGrpSpPr>
        <p:grpSpPr>
          <a:xfrm rot="0">
            <a:off x="16105482" y="523364"/>
            <a:ext cx="1123342" cy="202201"/>
            <a:chOff x="0" y="0"/>
            <a:chExt cx="1497789" cy="269602"/>
          </a:xfrm>
        </p:grpSpPr>
        <p:grpSp>
          <p:nvGrpSpPr>
            <p:cNvPr name="Group 80" id="80"/>
            <p:cNvGrpSpPr>
              <a:grpSpLocks noChangeAspect="true"/>
            </p:cNvGrpSpPr>
            <p:nvPr/>
          </p:nvGrpSpPr>
          <p:grpSpPr>
            <a:xfrm rot="0">
              <a:off x="0" y="0"/>
              <a:ext cx="1497789" cy="269602"/>
              <a:chOff x="0" y="0"/>
              <a:chExt cx="1270000" cy="228600"/>
            </a:xfrm>
          </p:grpSpPr>
          <p:sp>
            <p:nvSpPr>
              <p:cNvPr name="Freeform 81" id="8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82" id="82"/>
              <p:cNvSpPr/>
              <p:nvPr/>
            </p:nvSpPr>
            <p:spPr>
              <a:xfrm>
                <a:off x="0" y="0"/>
                <a:ext cx="0" cy="0"/>
              </a:xfrm>
              <a:custGeom>
                <a:avLst/>
                <a:gdLst/>
                <a:ahLst/>
                <a:cxnLst/>
                <a:rect r="r" b="b" t="t" l="l"/>
                <a:pathLst>
                  <a:path h="0" w="0"/>
                </a:pathLst>
              </a:custGeom>
              <a:solidFill>
                <a:srgbClr val="6CE5E8"/>
              </a:solidFill>
            </p:spPr>
          </p:sp>
        </p:gr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20361" t="0" r="20361" b="0"/>
          <a:stretch>
            <a:fillRect/>
          </a:stretch>
        </p:blipFill>
        <p:spPr>
          <a:xfrm flipH="false" flipV="false" rot="0">
            <a:off x="4762" y="0"/>
            <a:ext cx="9144000" cy="10287000"/>
          </a:xfrm>
          <a:prstGeom prst="rect">
            <a:avLst/>
          </a:prstGeom>
        </p:spPr>
      </p:pic>
      <p:sp>
        <p:nvSpPr>
          <p:cNvPr name="TextBox 3" id="3"/>
          <p:cNvSpPr txBox="true"/>
          <p:nvPr/>
        </p:nvSpPr>
        <p:spPr>
          <a:xfrm rot="0">
            <a:off x="2090110" y="3146183"/>
            <a:ext cx="14107780" cy="3670300"/>
          </a:xfrm>
          <a:prstGeom prst="rect">
            <a:avLst/>
          </a:prstGeom>
        </p:spPr>
        <p:txBody>
          <a:bodyPr anchor="t" rtlCol="false" tIns="0" lIns="0" bIns="0" rIns="0">
            <a:spAutoFit/>
          </a:bodyPr>
          <a:lstStyle/>
          <a:p>
            <a:pPr algn="ctr">
              <a:lnSpc>
                <a:spcPts val="14299"/>
              </a:lnSpc>
            </a:pPr>
            <a:r>
              <a:rPr lang="en-US" sz="12999">
                <a:solidFill>
                  <a:srgbClr val="FFFFFF"/>
                </a:solidFill>
                <a:latin typeface="Roboto Bold"/>
              </a:rPr>
              <a:t>Applications concerné</a:t>
            </a:r>
          </a:p>
        </p:txBody>
      </p:sp>
      <p:sp>
        <p:nvSpPr>
          <p:cNvPr name="TextBox 4" id="4"/>
          <p:cNvSpPr txBox="true"/>
          <p:nvPr/>
        </p:nvSpPr>
        <p:spPr>
          <a:xfrm rot="0">
            <a:off x="1028700" y="1019175"/>
            <a:ext cx="5242078" cy="323850"/>
          </a:xfrm>
          <a:prstGeom prst="rect">
            <a:avLst/>
          </a:prstGeom>
        </p:spPr>
        <p:txBody>
          <a:bodyPr anchor="t" rtlCol="false" tIns="0" lIns="0" bIns="0" rIns="0">
            <a:spAutoFit/>
          </a:bodyPr>
          <a:lstStyle/>
          <a:p>
            <a:pPr>
              <a:lnSpc>
                <a:spcPts val="2520"/>
              </a:lnSpc>
            </a:pPr>
            <a:r>
              <a:rPr lang="en-US" sz="2100">
                <a:solidFill>
                  <a:srgbClr val="FFFFFF"/>
                </a:solidFill>
                <a:latin typeface="Roboto"/>
              </a:rPr>
              <a:t>LYCÉE JEAN ROSTAND</a:t>
            </a:r>
          </a:p>
        </p:txBody>
      </p:sp>
      <p:sp>
        <p:nvSpPr>
          <p:cNvPr name="TextBox 5" id="5"/>
          <p:cNvSpPr txBox="true"/>
          <p:nvPr/>
        </p:nvSpPr>
        <p:spPr>
          <a:xfrm rot="0">
            <a:off x="13045024" y="8443695"/>
            <a:ext cx="4214276" cy="1372870"/>
          </a:xfrm>
          <a:prstGeom prst="rect">
            <a:avLst/>
          </a:prstGeom>
        </p:spPr>
        <p:txBody>
          <a:bodyPr anchor="t" rtlCol="false" tIns="0" lIns="0" bIns="0" rIns="0">
            <a:spAutoFit/>
          </a:bodyPr>
          <a:lstStyle/>
          <a:p>
            <a:pPr algn="r">
              <a:lnSpc>
                <a:spcPts val="3604"/>
              </a:lnSpc>
            </a:pPr>
            <a:r>
              <a:rPr lang="en-US" sz="2574">
                <a:solidFill>
                  <a:srgbClr val="FFFFFF"/>
                </a:solidFill>
                <a:latin typeface="Roboto"/>
              </a:rPr>
              <a:t>Mathis DELHALLE</a:t>
            </a:r>
          </a:p>
          <a:p>
            <a:pPr algn="r">
              <a:lnSpc>
                <a:spcPts val="3604"/>
              </a:lnSpc>
            </a:pPr>
            <a:r>
              <a:rPr lang="en-US" sz="2574">
                <a:solidFill>
                  <a:srgbClr val="FFFFFF"/>
                </a:solidFill>
                <a:latin typeface="Roboto"/>
              </a:rPr>
              <a:t>BTS SIO 2</a:t>
            </a:r>
          </a:p>
          <a:p>
            <a:pPr algn="r">
              <a:lnSpc>
                <a:spcPts val="3604"/>
              </a:lnSpc>
            </a:pPr>
          </a:p>
        </p:txBody>
      </p:sp>
      <p:sp>
        <p:nvSpPr>
          <p:cNvPr name="TextBox 6" id="6"/>
          <p:cNvSpPr txBox="true"/>
          <p:nvPr/>
        </p:nvSpPr>
        <p:spPr>
          <a:xfrm rot="0">
            <a:off x="9139238" y="4295775"/>
            <a:ext cx="9525" cy="1533525"/>
          </a:xfrm>
          <a:prstGeom prst="rect">
            <a:avLst/>
          </a:prstGeom>
        </p:spPr>
        <p:txBody>
          <a:bodyPr anchor="t" rtlCol="false" tIns="0" lIns="0" bIns="0" rIns="0">
            <a:spAutoFit/>
          </a:bodyPr>
          <a:lstStyle/>
          <a:p>
            <a:pPr algn="ctr">
              <a:lnSpc>
                <a:spcPts val="12599"/>
              </a:lnSpc>
            </a:pPr>
          </a:p>
        </p:txBody>
      </p:sp>
      <p:sp>
        <p:nvSpPr>
          <p:cNvPr name="TextBox 7" id="7"/>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-14</a:t>
            </a:r>
          </a:p>
        </p:txBody>
      </p:sp>
      <p:grpSp>
        <p:nvGrpSpPr>
          <p:cNvPr name="Group 8" id="8"/>
          <p:cNvGrpSpPr/>
          <p:nvPr/>
        </p:nvGrpSpPr>
        <p:grpSpPr>
          <a:xfrm rot="0">
            <a:off x="-20852" y="-50551"/>
            <a:ext cx="3013432" cy="906079"/>
            <a:chOff x="0" y="0"/>
            <a:chExt cx="1019358" cy="306501"/>
          </a:xfrm>
        </p:grpSpPr>
        <p:sp>
          <p:nvSpPr>
            <p:cNvPr name="Freeform 9" id="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0" id="10"/>
          <p:cNvGrpSpPr/>
          <p:nvPr/>
        </p:nvGrpSpPr>
        <p:grpSpPr>
          <a:xfrm rot="0">
            <a:off x="2992579" y="-50551"/>
            <a:ext cx="3013432" cy="906079"/>
            <a:chOff x="0" y="0"/>
            <a:chExt cx="1019358" cy="306501"/>
          </a:xfrm>
        </p:grpSpPr>
        <p:sp>
          <p:nvSpPr>
            <p:cNvPr name="Freeform 11" id="1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12" id="12"/>
          <p:cNvGrpSpPr/>
          <p:nvPr/>
        </p:nvGrpSpPr>
        <p:grpSpPr>
          <a:xfrm rot="0">
            <a:off x="6006011" y="-50551"/>
            <a:ext cx="3013432" cy="1079251"/>
            <a:chOff x="0" y="0"/>
            <a:chExt cx="1019358" cy="365080"/>
          </a:xfrm>
        </p:grpSpPr>
        <p:sp>
          <p:nvSpPr>
            <p:cNvPr name="Freeform 13" id="13"/>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14" id="14"/>
          <p:cNvGrpSpPr/>
          <p:nvPr/>
        </p:nvGrpSpPr>
        <p:grpSpPr>
          <a:xfrm rot="0">
            <a:off x="9019442" y="-50551"/>
            <a:ext cx="3013432" cy="906079"/>
            <a:chOff x="0" y="0"/>
            <a:chExt cx="1019358" cy="306501"/>
          </a:xfrm>
        </p:grpSpPr>
        <p:sp>
          <p:nvSpPr>
            <p:cNvPr name="Freeform 15" id="1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6" id="16"/>
          <p:cNvGrpSpPr/>
          <p:nvPr/>
        </p:nvGrpSpPr>
        <p:grpSpPr>
          <a:xfrm rot="0">
            <a:off x="12032874" y="-50551"/>
            <a:ext cx="3013432" cy="906079"/>
            <a:chOff x="0" y="0"/>
            <a:chExt cx="1019358" cy="306501"/>
          </a:xfrm>
        </p:grpSpPr>
        <p:sp>
          <p:nvSpPr>
            <p:cNvPr name="Freeform 17" id="1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8" id="18"/>
          <p:cNvGrpSpPr/>
          <p:nvPr/>
        </p:nvGrpSpPr>
        <p:grpSpPr>
          <a:xfrm rot="0">
            <a:off x="15046305" y="-50551"/>
            <a:ext cx="3241695" cy="906079"/>
            <a:chOff x="0" y="0"/>
            <a:chExt cx="1096573" cy="306501"/>
          </a:xfrm>
        </p:grpSpPr>
        <p:sp>
          <p:nvSpPr>
            <p:cNvPr name="Freeform 19" id="19"/>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20" id="20"/>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21" id="21"/>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22" id="22"/>
          <p:cNvSpPr txBox="true"/>
          <p:nvPr/>
        </p:nvSpPr>
        <p:spPr>
          <a:xfrm rot="0">
            <a:off x="6951056"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23" id="23"/>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24" id="24"/>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25" id="25"/>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26" id="26"/>
          <p:cNvGrpSpPr/>
          <p:nvPr/>
        </p:nvGrpSpPr>
        <p:grpSpPr>
          <a:xfrm rot="0">
            <a:off x="924193" y="523364"/>
            <a:ext cx="1123342" cy="202201"/>
            <a:chOff x="0" y="0"/>
            <a:chExt cx="1497789" cy="269602"/>
          </a:xfrm>
        </p:grpSpPr>
        <p:grpSp>
          <p:nvGrpSpPr>
            <p:cNvPr name="Group 27" id="27"/>
            <p:cNvGrpSpPr>
              <a:grpSpLocks noChangeAspect="true"/>
            </p:cNvGrpSpPr>
            <p:nvPr/>
          </p:nvGrpSpPr>
          <p:grpSpPr>
            <a:xfrm rot="0">
              <a:off x="0" y="0"/>
              <a:ext cx="1497789" cy="269602"/>
              <a:chOff x="0" y="0"/>
              <a:chExt cx="1270000" cy="228600"/>
            </a:xfrm>
          </p:grpSpPr>
          <p:sp>
            <p:nvSpPr>
              <p:cNvPr name="Freeform 28" id="2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29" id="2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0" id="30"/>
          <p:cNvGrpSpPr/>
          <p:nvPr/>
        </p:nvGrpSpPr>
        <p:grpSpPr>
          <a:xfrm rot="0">
            <a:off x="3937624" y="523364"/>
            <a:ext cx="1123342" cy="202201"/>
            <a:chOff x="0" y="0"/>
            <a:chExt cx="1497789" cy="269602"/>
          </a:xfrm>
        </p:grpSpPr>
        <p:grpSp>
          <p:nvGrpSpPr>
            <p:cNvPr name="Group 31" id="31"/>
            <p:cNvGrpSpPr>
              <a:grpSpLocks noChangeAspect="true"/>
            </p:cNvGrpSpPr>
            <p:nvPr/>
          </p:nvGrpSpPr>
          <p:grpSpPr>
            <a:xfrm rot="0">
              <a:off x="0" y="0"/>
              <a:ext cx="1497789" cy="269602"/>
              <a:chOff x="0" y="0"/>
              <a:chExt cx="1270000" cy="228600"/>
            </a:xfrm>
          </p:grpSpPr>
          <p:sp>
            <p:nvSpPr>
              <p:cNvPr name="Freeform 32" id="3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3" id="3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4" id="34"/>
          <p:cNvGrpSpPr/>
          <p:nvPr/>
        </p:nvGrpSpPr>
        <p:grpSpPr>
          <a:xfrm rot="0">
            <a:off x="6951056" y="523364"/>
            <a:ext cx="1123342" cy="202201"/>
            <a:chOff x="0" y="0"/>
            <a:chExt cx="1497789" cy="269602"/>
          </a:xfrm>
        </p:grpSpPr>
        <p:grpSp>
          <p:nvGrpSpPr>
            <p:cNvPr name="Group 35" id="35"/>
            <p:cNvGrpSpPr>
              <a:grpSpLocks noChangeAspect="true"/>
            </p:cNvGrpSpPr>
            <p:nvPr/>
          </p:nvGrpSpPr>
          <p:grpSpPr>
            <a:xfrm rot="0">
              <a:off x="0" y="0"/>
              <a:ext cx="1497789" cy="269602"/>
              <a:chOff x="0" y="0"/>
              <a:chExt cx="1270000" cy="228600"/>
            </a:xfrm>
          </p:grpSpPr>
          <p:sp>
            <p:nvSpPr>
              <p:cNvPr name="Freeform 36" id="3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7" id="37"/>
              <p:cNvSpPr/>
              <p:nvPr/>
            </p:nvSpPr>
            <p:spPr>
              <a:xfrm>
                <a:off x="-5645" y="-183"/>
                <a:ext cx="646290" cy="228966"/>
              </a:xfrm>
              <a:custGeom>
                <a:avLst/>
                <a:gdLst/>
                <a:ahLst/>
                <a:cxnLst/>
                <a:rect r="r" b="b" t="t" l="l"/>
                <a:pathLst>
                  <a:path h="228966" w="646290">
                    <a:moveTo>
                      <a:pt x="119945" y="183"/>
                    </a:moveTo>
                    <a:lnTo>
                      <a:pt x="526345" y="183"/>
                    </a:lnTo>
                    <a:cubicBezTo>
                      <a:pt x="567302" y="0"/>
                      <a:pt x="605227" y="21745"/>
                      <a:pt x="625759" y="57185"/>
                    </a:cubicBezTo>
                    <a:cubicBezTo>
                      <a:pt x="646290" y="92625"/>
                      <a:pt x="646290" y="136341"/>
                      <a:pt x="625759" y="171781"/>
                    </a:cubicBezTo>
                    <a:cubicBezTo>
                      <a:pt x="605227" y="207221"/>
                      <a:pt x="567302" y="228966"/>
                      <a:pt x="526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8" id="38"/>
          <p:cNvGrpSpPr/>
          <p:nvPr/>
        </p:nvGrpSpPr>
        <p:grpSpPr>
          <a:xfrm rot="0">
            <a:off x="9971744" y="523364"/>
            <a:ext cx="1123342" cy="202201"/>
            <a:chOff x="0" y="0"/>
            <a:chExt cx="1497789" cy="269602"/>
          </a:xfrm>
        </p:grpSpPr>
        <p:grpSp>
          <p:nvGrpSpPr>
            <p:cNvPr name="Group 39" id="39"/>
            <p:cNvGrpSpPr>
              <a:grpSpLocks noChangeAspect="true"/>
            </p:cNvGrpSpPr>
            <p:nvPr/>
          </p:nvGrpSpPr>
          <p:grpSpPr>
            <a:xfrm rot="0">
              <a:off x="0" y="0"/>
              <a:ext cx="1497789" cy="269602"/>
              <a:chOff x="0" y="0"/>
              <a:chExt cx="1270000" cy="228600"/>
            </a:xfrm>
          </p:grpSpPr>
          <p:sp>
            <p:nvSpPr>
              <p:cNvPr name="Freeform 40" id="4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1" id="41"/>
              <p:cNvSpPr/>
              <p:nvPr/>
            </p:nvSpPr>
            <p:spPr>
              <a:xfrm>
                <a:off x="0" y="0"/>
                <a:ext cx="0" cy="0"/>
              </a:xfrm>
              <a:custGeom>
                <a:avLst/>
                <a:gdLst/>
                <a:ahLst/>
                <a:cxnLst/>
                <a:rect r="r" b="b" t="t" l="l"/>
                <a:pathLst>
                  <a:path h="0" w="0"/>
                </a:pathLst>
              </a:custGeom>
              <a:solidFill>
                <a:srgbClr val="6CE5E8"/>
              </a:solidFill>
            </p:spPr>
          </p:sp>
        </p:grpSp>
      </p:grpSp>
      <p:grpSp>
        <p:nvGrpSpPr>
          <p:cNvPr name="Group 42" id="42"/>
          <p:cNvGrpSpPr/>
          <p:nvPr/>
        </p:nvGrpSpPr>
        <p:grpSpPr>
          <a:xfrm rot="0">
            <a:off x="12977919" y="523364"/>
            <a:ext cx="1123342" cy="202201"/>
            <a:chOff x="0" y="0"/>
            <a:chExt cx="1497789" cy="269602"/>
          </a:xfrm>
        </p:grpSpPr>
        <p:grpSp>
          <p:nvGrpSpPr>
            <p:cNvPr name="Group 43" id="43"/>
            <p:cNvGrpSpPr>
              <a:grpSpLocks noChangeAspect="true"/>
            </p:cNvGrpSpPr>
            <p:nvPr/>
          </p:nvGrpSpPr>
          <p:grpSpPr>
            <a:xfrm rot="0">
              <a:off x="0" y="0"/>
              <a:ext cx="1497789" cy="269602"/>
              <a:chOff x="0" y="0"/>
              <a:chExt cx="1270000" cy="228600"/>
            </a:xfrm>
          </p:grpSpPr>
          <p:sp>
            <p:nvSpPr>
              <p:cNvPr name="Freeform 44" id="4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5" id="45"/>
              <p:cNvSpPr/>
              <p:nvPr/>
            </p:nvSpPr>
            <p:spPr>
              <a:xfrm>
                <a:off x="0" y="0"/>
                <a:ext cx="0" cy="0"/>
              </a:xfrm>
              <a:custGeom>
                <a:avLst/>
                <a:gdLst/>
                <a:ahLst/>
                <a:cxnLst/>
                <a:rect r="r" b="b" t="t" l="l"/>
                <a:pathLst>
                  <a:path h="0" w="0"/>
                </a:pathLst>
              </a:custGeom>
              <a:solidFill>
                <a:srgbClr val="6CE5E8"/>
              </a:solidFill>
            </p:spPr>
          </p:sp>
        </p:grpSp>
      </p:grpSp>
      <p:grpSp>
        <p:nvGrpSpPr>
          <p:cNvPr name="Group 46" id="46"/>
          <p:cNvGrpSpPr/>
          <p:nvPr/>
        </p:nvGrpSpPr>
        <p:grpSpPr>
          <a:xfrm rot="0">
            <a:off x="16105482" y="523364"/>
            <a:ext cx="1123342" cy="202201"/>
            <a:chOff x="0" y="0"/>
            <a:chExt cx="1497789" cy="269602"/>
          </a:xfrm>
        </p:grpSpPr>
        <p:grpSp>
          <p:nvGrpSpPr>
            <p:cNvPr name="Group 47" id="47"/>
            <p:cNvGrpSpPr>
              <a:grpSpLocks noChangeAspect="true"/>
            </p:cNvGrpSpPr>
            <p:nvPr/>
          </p:nvGrpSpPr>
          <p:grpSpPr>
            <a:xfrm rot="0">
              <a:off x="0" y="0"/>
              <a:ext cx="1497789" cy="269602"/>
              <a:chOff x="0" y="0"/>
              <a:chExt cx="1270000" cy="228600"/>
            </a:xfrm>
          </p:grpSpPr>
          <p:sp>
            <p:nvSpPr>
              <p:cNvPr name="Freeform 48" id="4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9" id="49"/>
              <p:cNvSpPr/>
              <p:nvPr/>
            </p:nvSpPr>
            <p:spPr>
              <a:xfrm>
                <a:off x="0" y="0"/>
                <a:ext cx="0" cy="0"/>
              </a:xfrm>
              <a:custGeom>
                <a:avLst/>
                <a:gdLst/>
                <a:ahLst/>
                <a:cxnLst/>
                <a:rect r="r" b="b" t="t" l="l"/>
                <a:pathLst>
                  <a:path h="0" w="0"/>
                </a:pathLst>
              </a:custGeom>
              <a:solidFill>
                <a:srgbClr val="6CE5E8"/>
              </a:solidFill>
            </p:spPr>
          </p:sp>
        </p:gr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81403" y="3070531"/>
            <a:ext cx="1425328" cy="1425322"/>
            <a:chOff x="0" y="0"/>
            <a:chExt cx="6350000" cy="6349975"/>
          </a:xfrm>
        </p:grpSpPr>
        <p:sp>
          <p:nvSpPr>
            <p:cNvPr name="Freeform 3" id="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0" r="0" t="-19025" b="-19025"/>
              </a:stretch>
            </a:blipFill>
          </p:spPr>
        </p:sp>
      </p:grpSp>
      <p:sp>
        <p:nvSpPr>
          <p:cNvPr name="AutoShape 4" id="4"/>
          <p:cNvSpPr/>
          <p:nvPr/>
        </p:nvSpPr>
        <p:spPr>
          <a:xfrm rot="-5400000">
            <a:off x="1952170" y="5385397"/>
            <a:ext cx="502845" cy="0"/>
          </a:xfrm>
          <a:prstGeom prst="line">
            <a:avLst/>
          </a:prstGeom>
          <a:ln cap="rnd" w="19050">
            <a:solidFill>
              <a:srgbClr val="FE641E"/>
            </a:solidFill>
            <a:prstDash val="solid"/>
            <a:headEnd type="none" len="sm" w="sm"/>
            <a:tailEnd type="none" len="sm" w="sm"/>
          </a:ln>
        </p:spPr>
      </p:sp>
      <p:grpSp>
        <p:nvGrpSpPr>
          <p:cNvPr name="Group 5" id="5"/>
          <p:cNvGrpSpPr>
            <a:grpSpLocks noChangeAspect="true"/>
          </p:cNvGrpSpPr>
          <p:nvPr/>
        </p:nvGrpSpPr>
        <p:grpSpPr>
          <a:xfrm rot="0">
            <a:off x="4261376" y="3070531"/>
            <a:ext cx="1425328" cy="1425322"/>
            <a:chOff x="0" y="0"/>
            <a:chExt cx="6350000" cy="6349975"/>
          </a:xfrm>
        </p:grpSpPr>
        <p:sp>
          <p:nvSpPr>
            <p:cNvPr name="Freeform 6" id="6"/>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16666" r="-16666" t="0" b="0"/>
              </a:stretch>
            </a:blipFill>
          </p:spPr>
        </p:sp>
      </p:grpSp>
      <p:sp>
        <p:nvSpPr>
          <p:cNvPr name="AutoShape 7" id="7"/>
          <p:cNvSpPr/>
          <p:nvPr/>
        </p:nvSpPr>
        <p:spPr>
          <a:xfrm rot="-5400000">
            <a:off x="4732143" y="5385397"/>
            <a:ext cx="502845" cy="0"/>
          </a:xfrm>
          <a:prstGeom prst="line">
            <a:avLst/>
          </a:prstGeom>
          <a:ln cap="rnd" w="19050">
            <a:solidFill>
              <a:srgbClr val="FE641E"/>
            </a:solidFill>
            <a:prstDash val="solid"/>
            <a:headEnd type="none" len="sm" w="sm"/>
            <a:tailEnd type="none" len="sm" w="sm"/>
          </a:ln>
        </p:spPr>
      </p:sp>
      <p:grpSp>
        <p:nvGrpSpPr>
          <p:cNvPr name="Group 8" id="8"/>
          <p:cNvGrpSpPr>
            <a:grpSpLocks noChangeAspect="true"/>
          </p:cNvGrpSpPr>
          <p:nvPr/>
        </p:nvGrpSpPr>
        <p:grpSpPr>
          <a:xfrm rot="0">
            <a:off x="7041350" y="3070531"/>
            <a:ext cx="1425328" cy="1425322"/>
            <a:chOff x="0" y="0"/>
            <a:chExt cx="6350000" cy="6349975"/>
          </a:xfrm>
        </p:grpSpPr>
        <p:sp>
          <p:nvSpPr>
            <p:cNvPr name="Freeform 9" id="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r="0" t="0" b="0"/>
              </a:stretch>
            </a:blipFill>
          </p:spPr>
        </p:sp>
      </p:grpSp>
      <p:sp>
        <p:nvSpPr>
          <p:cNvPr name="AutoShape 10" id="10"/>
          <p:cNvSpPr/>
          <p:nvPr/>
        </p:nvSpPr>
        <p:spPr>
          <a:xfrm rot="-5400000">
            <a:off x="7512116" y="5385397"/>
            <a:ext cx="502845" cy="0"/>
          </a:xfrm>
          <a:prstGeom prst="line">
            <a:avLst/>
          </a:prstGeom>
          <a:ln cap="rnd" w="19050">
            <a:solidFill>
              <a:srgbClr val="FE641E"/>
            </a:solidFill>
            <a:prstDash val="solid"/>
            <a:headEnd type="none" len="sm" w="sm"/>
            <a:tailEnd type="none" len="sm" w="sm"/>
          </a:ln>
        </p:spPr>
      </p:sp>
      <p:grpSp>
        <p:nvGrpSpPr>
          <p:cNvPr name="Group 11" id="11"/>
          <p:cNvGrpSpPr>
            <a:grpSpLocks noChangeAspect="true"/>
          </p:cNvGrpSpPr>
          <p:nvPr/>
        </p:nvGrpSpPr>
        <p:grpSpPr>
          <a:xfrm rot="0">
            <a:off x="9821323" y="3070531"/>
            <a:ext cx="1425328" cy="1425322"/>
            <a:chOff x="0" y="0"/>
            <a:chExt cx="6350000" cy="6349975"/>
          </a:xfrm>
        </p:grpSpPr>
        <p:sp>
          <p:nvSpPr>
            <p:cNvPr name="Freeform 12" id="12"/>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402" r="-402" t="0" b="0"/>
              </a:stretch>
            </a:blipFill>
          </p:spPr>
        </p:sp>
      </p:grpSp>
      <p:sp>
        <p:nvSpPr>
          <p:cNvPr name="AutoShape 13" id="13"/>
          <p:cNvSpPr/>
          <p:nvPr/>
        </p:nvSpPr>
        <p:spPr>
          <a:xfrm rot="-5400000">
            <a:off x="10292089" y="5385397"/>
            <a:ext cx="502845" cy="0"/>
          </a:xfrm>
          <a:prstGeom prst="line">
            <a:avLst/>
          </a:prstGeom>
          <a:ln cap="rnd" w="19050">
            <a:solidFill>
              <a:srgbClr val="FE641E"/>
            </a:solidFill>
            <a:prstDash val="solid"/>
            <a:headEnd type="none" len="sm" w="sm"/>
            <a:tailEnd type="none" len="sm" w="sm"/>
          </a:ln>
        </p:spPr>
      </p:sp>
      <p:grpSp>
        <p:nvGrpSpPr>
          <p:cNvPr name="Group 14" id="14"/>
          <p:cNvGrpSpPr>
            <a:grpSpLocks noChangeAspect="true"/>
          </p:cNvGrpSpPr>
          <p:nvPr/>
        </p:nvGrpSpPr>
        <p:grpSpPr>
          <a:xfrm rot="0">
            <a:off x="12601296" y="3070531"/>
            <a:ext cx="1425328" cy="1425322"/>
            <a:chOff x="0" y="0"/>
            <a:chExt cx="6350000" cy="6349975"/>
          </a:xfrm>
        </p:grpSpPr>
        <p:sp>
          <p:nvSpPr>
            <p:cNvPr name="Freeform 15" id="1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0" r="0" t="0" b="0"/>
              </a:stretch>
            </a:blipFill>
          </p:spPr>
        </p:sp>
      </p:grpSp>
      <p:sp>
        <p:nvSpPr>
          <p:cNvPr name="AutoShape 16" id="16"/>
          <p:cNvSpPr/>
          <p:nvPr/>
        </p:nvSpPr>
        <p:spPr>
          <a:xfrm rot="-5400000">
            <a:off x="13053012" y="5385397"/>
            <a:ext cx="502845" cy="0"/>
          </a:xfrm>
          <a:prstGeom prst="line">
            <a:avLst/>
          </a:prstGeom>
          <a:ln cap="rnd" w="19050">
            <a:solidFill>
              <a:srgbClr val="FE641E"/>
            </a:solidFill>
            <a:prstDash val="solid"/>
            <a:headEnd type="none" len="sm" w="sm"/>
            <a:tailEnd type="none" len="sm" w="sm"/>
          </a:ln>
        </p:spPr>
      </p:sp>
      <p:grpSp>
        <p:nvGrpSpPr>
          <p:cNvPr name="Group 17" id="17"/>
          <p:cNvGrpSpPr>
            <a:grpSpLocks noChangeAspect="true"/>
          </p:cNvGrpSpPr>
          <p:nvPr/>
        </p:nvGrpSpPr>
        <p:grpSpPr>
          <a:xfrm rot="0">
            <a:off x="15381269" y="3070531"/>
            <a:ext cx="1425328" cy="1425322"/>
            <a:chOff x="0" y="0"/>
            <a:chExt cx="6350000" cy="6349975"/>
          </a:xfrm>
        </p:grpSpPr>
        <p:sp>
          <p:nvSpPr>
            <p:cNvPr name="Freeform 18" id="18"/>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0" r="0" t="0" b="0"/>
              </a:stretch>
            </a:blipFill>
          </p:spPr>
        </p:sp>
      </p:grpSp>
      <p:sp>
        <p:nvSpPr>
          <p:cNvPr name="AutoShape 19" id="19"/>
          <p:cNvSpPr/>
          <p:nvPr/>
        </p:nvSpPr>
        <p:spPr>
          <a:xfrm rot="-5400000">
            <a:off x="15832985" y="5385397"/>
            <a:ext cx="502845" cy="0"/>
          </a:xfrm>
          <a:prstGeom prst="line">
            <a:avLst/>
          </a:prstGeom>
          <a:ln cap="rnd" w="19050">
            <a:solidFill>
              <a:srgbClr val="FE641E"/>
            </a:solidFill>
            <a:prstDash val="solid"/>
            <a:headEnd type="none" len="sm" w="sm"/>
            <a:tailEnd type="none" len="sm" w="sm"/>
          </a:ln>
        </p:spPr>
      </p:sp>
      <p:grpSp>
        <p:nvGrpSpPr>
          <p:cNvPr name="Group 20" id="20"/>
          <p:cNvGrpSpPr/>
          <p:nvPr/>
        </p:nvGrpSpPr>
        <p:grpSpPr>
          <a:xfrm rot="0">
            <a:off x="-20852" y="-50551"/>
            <a:ext cx="3013432" cy="906079"/>
            <a:chOff x="0" y="0"/>
            <a:chExt cx="1019358" cy="306501"/>
          </a:xfrm>
        </p:grpSpPr>
        <p:sp>
          <p:nvSpPr>
            <p:cNvPr name="Freeform 21" id="2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2" id="22"/>
          <p:cNvGrpSpPr/>
          <p:nvPr/>
        </p:nvGrpSpPr>
        <p:grpSpPr>
          <a:xfrm rot="0">
            <a:off x="2992579" y="-50551"/>
            <a:ext cx="3013432" cy="906079"/>
            <a:chOff x="0" y="0"/>
            <a:chExt cx="1019358" cy="306501"/>
          </a:xfrm>
        </p:grpSpPr>
        <p:sp>
          <p:nvSpPr>
            <p:cNvPr name="Freeform 23" id="2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24" id="24"/>
          <p:cNvGrpSpPr/>
          <p:nvPr/>
        </p:nvGrpSpPr>
        <p:grpSpPr>
          <a:xfrm rot="0">
            <a:off x="6006011" y="-50551"/>
            <a:ext cx="3013432" cy="1079251"/>
            <a:chOff x="0" y="0"/>
            <a:chExt cx="1019358" cy="365080"/>
          </a:xfrm>
        </p:grpSpPr>
        <p:sp>
          <p:nvSpPr>
            <p:cNvPr name="Freeform 25" id="25"/>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26" id="26"/>
          <p:cNvGrpSpPr/>
          <p:nvPr/>
        </p:nvGrpSpPr>
        <p:grpSpPr>
          <a:xfrm rot="0">
            <a:off x="9019442" y="-50551"/>
            <a:ext cx="3013432" cy="906079"/>
            <a:chOff x="0" y="0"/>
            <a:chExt cx="1019358" cy="306501"/>
          </a:xfrm>
        </p:grpSpPr>
        <p:sp>
          <p:nvSpPr>
            <p:cNvPr name="Freeform 27" id="2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8" id="28"/>
          <p:cNvGrpSpPr/>
          <p:nvPr/>
        </p:nvGrpSpPr>
        <p:grpSpPr>
          <a:xfrm rot="0">
            <a:off x="12032874" y="-50551"/>
            <a:ext cx="3013432" cy="906079"/>
            <a:chOff x="0" y="0"/>
            <a:chExt cx="1019358" cy="306501"/>
          </a:xfrm>
        </p:grpSpPr>
        <p:sp>
          <p:nvSpPr>
            <p:cNvPr name="Freeform 29" id="2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30" id="30"/>
          <p:cNvGrpSpPr/>
          <p:nvPr/>
        </p:nvGrpSpPr>
        <p:grpSpPr>
          <a:xfrm rot="0">
            <a:off x="15046305" y="-50551"/>
            <a:ext cx="3241695" cy="906079"/>
            <a:chOff x="0" y="0"/>
            <a:chExt cx="1096573" cy="306501"/>
          </a:xfrm>
        </p:grpSpPr>
        <p:sp>
          <p:nvSpPr>
            <p:cNvPr name="Freeform 31" id="31"/>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grpSp>
        <p:nvGrpSpPr>
          <p:cNvPr name="Group 32" id="32"/>
          <p:cNvGrpSpPr/>
          <p:nvPr/>
        </p:nvGrpSpPr>
        <p:grpSpPr>
          <a:xfrm rot="0">
            <a:off x="924193" y="523364"/>
            <a:ext cx="1123342" cy="202201"/>
            <a:chOff x="0" y="0"/>
            <a:chExt cx="1497789" cy="269602"/>
          </a:xfrm>
        </p:grpSpPr>
        <p:grpSp>
          <p:nvGrpSpPr>
            <p:cNvPr name="Group 33" id="33"/>
            <p:cNvGrpSpPr>
              <a:grpSpLocks noChangeAspect="true"/>
            </p:cNvGrpSpPr>
            <p:nvPr/>
          </p:nvGrpSpPr>
          <p:grpSpPr>
            <a:xfrm rot="0">
              <a:off x="0" y="0"/>
              <a:ext cx="1497789" cy="269602"/>
              <a:chOff x="0" y="0"/>
              <a:chExt cx="1270000" cy="228600"/>
            </a:xfrm>
          </p:grpSpPr>
          <p:sp>
            <p:nvSpPr>
              <p:cNvPr name="Freeform 34" id="3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5" id="3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6" id="36"/>
          <p:cNvGrpSpPr/>
          <p:nvPr/>
        </p:nvGrpSpPr>
        <p:grpSpPr>
          <a:xfrm rot="0">
            <a:off x="3937624" y="523364"/>
            <a:ext cx="1123342" cy="202201"/>
            <a:chOff x="0" y="0"/>
            <a:chExt cx="1497789" cy="269602"/>
          </a:xfrm>
        </p:grpSpPr>
        <p:grpSp>
          <p:nvGrpSpPr>
            <p:cNvPr name="Group 37" id="37"/>
            <p:cNvGrpSpPr>
              <a:grpSpLocks noChangeAspect="true"/>
            </p:cNvGrpSpPr>
            <p:nvPr/>
          </p:nvGrpSpPr>
          <p:grpSpPr>
            <a:xfrm rot="0">
              <a:off x="0" y="0"/>
              <a:ext cx="1497789" cy="269602"/>
              <a:chOff x="0" y="0"/>
              <a:chExt cx="1270000" cy="228600"/>
            </a:xfrm>
          </p:grpSpPr>
          <p:sp>
            <p:nvSpPr>
              <p:cNvPr name="Freeform 38" id="3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9" id="3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0" id="40"/>
          <p:cNvGrpSpPr/>
          <p:nvPr/>
        </p:nvGrpSpPr>
        <p:grpSpPr>
          <a:xfrm rot="0">
            <a:off x="6951056" y="523364"/>
            <a:ext cx="1123342" cy="202201"/>
            <a:chOff x="0" y="0"/>
            <a:chExt cx="1497789" cy="269602"/>
          </a:xfrm>
        </p:grpSpPr>
        <p:grpSp>
          <p:nvGrpSpPr>
            <p:cNvPr name="Group 41" id="41"/>
            <p:cNvGrpSpPr>
              <a:grpSpLocks noChangeAspect="true"/>
            </p:cNvGrpSpPr>
            <p:nvPr/>
          </p:nvGrpSpPr>
          <p:grpSpPr>
            <a:xfrm rot="0">
              <a:off x="0" y="0"/>
              <a:ext cx="1497789" cy="269602"/>
              <a:chOff x="0" y="0"/>
              <a:chExt cx="1270000" cy="228600"/>
            </a:xfrm>
          </p:grpSpPr>
          <p:sp>
            <p:nvSpPr>
              <p:cNvPr name="Freeform 42" id="4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3" id="4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4" id="44"/>
          <p:cNvGrpSpPr/>
          <p:nvPr/>
        </p:nvGrpSpPr>
        <p:grpSpPr>
          <a:xfrm rot="0">
            <a:off x="9971744" y="523364"/>
            <a:ext cx="1123342" cy="202201"/>
            <a:chOff x="0" y="0"/>
            <a:chExt cx="1497789" cy="269602"/>
          </a:xfrm>
        </p:grpSpPr>
        <p:grpSp>
          <p:nvGrpSpPr>
            <p:cNvPr name="Group 45" id="45"/>
            <p:cNvGrpSpPr>
              <a:grpSpLocks noChangeAspect="true"/>
            </p:cNvGrpSpPr>
            <p:nvPr/>
          </p:nvGrpSpPr>
          <p:grpSpPr>
            <a:xfrm rot="0">
              <a:off x="0" y="0"/>
              <a:ext cx="1497789" cy="269602"/>
              <a:chOff x="0" y="0"/>
              <a:chExt cx="1270000" cy="228600"/>
            </a:xfrm>
          </p:grpSpPr>
          <p:sp>
            <p:nvSpPr>
              <p:cNvPr name="Freeform 46" id="4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7" id="47"/>
              <p:cNvSpPr/>
              <p:nvPr/>
            </p:nvSpPr>
            <p:spPr>
              <a:xfrm>
                <a:off x="0" y="0"/>
                <a:ext cx="0" cy="0"/>
              </a:xfrm>
              <a:custGeom>
                <a:avLst/>
                <a:gdLst/>
                <a:ahLst/>
                <a:cxnLst/>
                <a:rect r="r" b="b" t="t" l="l"/>
                <a:pathLst>
                  <a:path h="0" w="0"/>
                </a:pathLst>
              </a:custGeom>
              <a:solidFill>
                <a:srgbClr val="6CE5E8"/>
              </a:solidFill>
            </p:spPr>
          </p:sp>
        </p:grpSp>
      </p:grpSp>
      <p:grpSp>
        <p:nvGrpSpPr>
          <p:cNvPr name="Group 48" id="48"/>
          <p:cNvGrpSpPr/>
          <p:nvPr/>
        </p:nvGrpSpPr>
        <p:grpSpPr>
          <a:xfrm rot="0">
            <a:off x="12977919" y="523364"/>
            <a:ext cx="1123342" cy="202201"/>
            <a:chOff x="0" y="0"/>
            <a:chExt cx="1497789" cy="269602"/>
          </a:xfrm>
        </p:grpSpPr>
        <p:grpSp>
          <p:nvGrpSpPr>
            <p:cNvPr name="Group 49" id="49"/>
            <p:cNvGrpSpPr>
              <a:grpSpLocks noChangeAspect="true"/>
            </p:cNvGrpSpPr>
            <p:nvPr/>
          </p:nvGrpSpPr>
          <p:grpSpPr>
            <a:xfrm rot="0">
              <a:off x="0" y="0"/>
              <a:ext cx="1497789" cy="269602"/>
              <a:chOff x="0" y="0"/>
              <a:chExt cx="1270000" cy="228600"/>
            </a:xfrm>
          </p:grpSpPr>
          <p:sp>
            <p:nvSpPr>
              <p:cNvPr name="Freeform 50" id="5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1" id="51"/>
              <p:cNvSpPr/>
              <p:nvPr/>
            </p:nvSpPr>
            <p:spPr>
              <a:xfrm>
                <a:off x="0" y="0"/>
                <a:ext cx="0" cy="0"/>
              </a:xfrm>
              <a:custGeom>
                <a:avLst/>
                <a:gdLst/>
                <a:ahLst/>
                <a:cxnLst/>
                <a:rect r="r" b="b" t="t" l="l"/>
                <a:pathLst>
                  <a:path h="0" w="0"/>
                </a:pathLst>
              </a:custGeom>
              <a:solidFill>
                <a:srgbClr val="6CE5E8"/>
              </a:solidFill>
            </p:spPr>
          </p:sp>
        </p:grpSp>
      </p:grpSp>
      <p:grpSp>
        <p:nvGrpSpPr>
          <p:cNvPr name="Group 52" id="52"/>
          <p:cNvGrpSpPr/>
          <p:nvPr/>
        </p:nvGrpSpPr>
        <p:grpSpPr>
          <a:xfrm rot="0">
            <a:off x="16105482" y="523364"/>
            <a:ext cx="1123342" cy="202201"/>
            <a:chOff x="0" y="0"/>
            <a:chExt cx="1497789" cy="269602"/>
          </a:xfrm>
        </p:grpSpPr>
        <p:grpSp>
          <p:nvGrpSpPr>
            <p:cNvPr name="Group 53" id="53"/>
            <p:cNvGrpSpPr>
              <a:grpSpLocks noChangeAspect="true"/>
            </p:cNvGrpSpPr>
            <p:nvPr/>
          </p:nvGrpSpPr>
          <p:grpSpPr>
            <a:xfrm rot="0">
              <a:off x="0" y="0"/>
              <a:ext cx="1497789" cy="269602"/>
              <a:chOff x="0" y="0"/>
              <a:chExt cx="1270000" cy="228600"/>
            </a:xfrm>
          </p:grpSpPr>
          <p:sp>
            <p:nvSpPr>
              <p:cNvPr name="Freeform 54" id="5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5" id="55"/>
              <p:cNvSpPr/>
              <p:nvPr/>
            </p:nvSpPr>
            <p:spPr>
              <a:xfrm>
                <a:off x="0" y="0"/>
                <a:ext cx="0" cy="0"/>
              </a:xfrm>
              <a:custGeom>
                <a:avLst/>
                <a:gdLst/>
                <a:ahLst/>
                <a:cxnLst/>
                <a:rect r="r" b="b" t="t" l="l"/>
                <a:pathLst>
                  <a:path h="0" w="0"/>
                </a:pathLst>
              </a:custGeom>
              <a:solidFill>
                <a:srgbClr val="6CE5E8"/>
              </a:solidFill>
            </p:spPr>
          </p:sp>
        </p:grpSp>
      </p:grpSp>
      <p:sp>
        <p:nvSpPr>
          <p:cNvPr name="TextBox 56" id="56"/>
          <p:cNvSpPr txBox="true"/>
          <p:nvPr/>
        </p:nvSpPr>
        <p:spPr>
          <a:xfrm rot="0">
            <a:off x="6547472" y="6091535"/>
            <a:ext cx="2451184" cy="4876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simple à installer et à utiliser.</a:t>
            </a:r>
          </a:p>
          <a:p>
            <a:pPr algn="ctr">
              <a:lnSpc>
                <a:spcPts val="1995"/>
              </a:lnSpc>
            </a:pPr>
            <a:r>
              <a:rPr lang="en-US" sz="1425">
                <a:solidFill>
                  <a:srgbClr val="FFFFFF"/>
                </a:solidFill>
                <a:latin typeface="Roboto"/>
              </a:rPr>
              <a:t>Gratuit jusqu'à 100 build</a:t>
            </a:r>
          </a:p>
        </p:txBody>
      </p:sp>
      <p:sp>
        <p:nvSpPr>
          <p:cNvPr name="TextBox 57" id="57"/>
          <p:cNvSpPr txBox="true"/>
          <p:nvPr/>
        </p:nvSpPr>
        <p:spPr>
          <a:xfrm rot="0">
            <a:off x="12088368" y="6091535"/>
            <a:ext cx="2451184" cy="19735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-l’intégrati</a:t>
            </a:r>
            <a:r>
              <a:rPr lang="en-US" sz="1425">
                <a:solidFill>
                  <a:srgbClr val="FFFFFF"/>
                </a:solidFill>
                <a:latin typeface="Roboto"/>
              </a:rPr>
              <a:t>on continue, GitLab offre un déploiement et une livraison continus</a:t>
            </a:r>
          </a:p>
          <a:p>
            <a:pPr algn="ctr">
              <a:lnSpc>
                <a:spcPts val="1995"/>
              </a:lnSpc>
            </a:pPr>
            <a:r>
              <a:rPr lang="en-US" sz="1425">
                <a:solidFill>
                  <a:srgbClr val="FFFFFF"/>
                </a:solidFill>
                <a:latin typeface="Roboto"/>
              </a:rPr>
              <a:t>-Facile d'utilisation</a:t>
            </a:r>
          </a:p>
          <a:p>
            <a:pPr algn="ctr">
              <a:lnSpc>
                <a:spcPts val="1995"/>
              </a:lnSpc>
            </a:pPr>
            <a:r>
              <a:rPr lang="en-US" sz="1425">
                <a:solidFill>
                  <a:srgbClr val="FFFFFF"/>
                </a:solidFill>
                <a:latin typeface="Roboto"/>
              </a:rPr>
              <a:t>-Seulement quelques fonctionnalité gratuite</a:t>
            </a:r>
          </a:p>
          <a:p>
            <a:pPr algn="ctr">
              <a:lnSpc>
                <a:spcPts val="1995"/>
              </a:lnSpc>
            </a:pPr>
            <a:r>
              <a:rPr lang="en-US" sz="1425">
                <a:solidFill>
                  <a:srgbClr val="FFFFFF"/>
                </a:solidFill>
                <a:latin typeface="Roboto"/>
              </a:rPr>
              <a:t>-lancer des tests d’intégration en local sur vos machines</a:t>
            </a:r>
          </a:p>
        </p:txBody>
      </p:sp>
      <p:sp>
        <p:nvSpPr>
          <p:cNvPr name="TextBox 58" id="58"/>
          <p:cNvSpPr txBox="true"/>
          <p:nvPr/>
        </p:nvSpPr>
        <p:spPr>
          <a:xfrm rot="0">
            <a:off x="9327445" y="6091535"/>
            <a:ext cx="2451184" cy="4876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OpenSourvce</a:t>
            </a:r>
          </a:p>
          <a:p>
            <a:pPr algn="ctr">
              <a:lnSpc>
                <a:spcPts val="1995"/>
              </a:lnSpc>
            </a:pPr>
            <a:r>
              <a:rPr lang="en-US" sz="1425">
                <a:solidFill>
                  <a:srgbClr val="FFFFFF"/>
                </a:solidFill>
                <a:latin typeface="Roboto"/>
              </a:rPr>
              <a:t>Fonctionne avec GitHub</a:t>
            </a:r>
          </a:p>
        </p:txBody>
      </p:sp>
      <p:sp>
        <p:nvSpPr>
          <p:cNvPr name="TextBox 59" id="59"/>
          <p:cNvSpPr txBox="true"/>
          <p:nvPr/>
        </p:nvSpPr>
        <p:spPr>
          <a:xfrm rot="0">
            <a:off x="14868341" y="6091535"/>
            <a:ext cx="2451184" cy="172593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Appartient à CloudBee qui tient Jenkins aussi</a:t>
            </a:r>
          </a:p>
          <a:p>
            <a:pPr algn="ctr">
              <a:lnSpc>
                <a:spcPts val="1995"/>
              </a:lnSpc>
            </a:pPr>
            <a:r>
              <a:rPr lang="en-US" sz="1425">
                <a:solidFill>
                  <a:srgbClr val="FFFFFF"/>
                </a:solidFill>
                <a:latin typeface="Roboto"/>
              </a:rPr>
              <a:t>Interface Web facile d'utilisation</a:t>
            </a:r>
          </a:p>
          <a:p>
            <a:pPr algn="ctr">
              <a:lnSpc>
                <a:spcPts val="1995"/>
              </a:lnSpc>
            </a:pPr>
            <a:r>
              <a:rPr lang="en-US" sz="1425">
                <a:solidFill>
                  <a:srgbClr val="FFFFFF"/>
                </a:solidFill>
                <a:latin typeface="Roboto"/>
              </a:rPr>
              <a:t>Conteneur docker supporté dans la version pro</a:t>
            </a:r>
          </a:p>
          <a:p>
            <a:pPr algn="ctr">
              <a:lnSpc>
                <a:spcPts val="1995"/>
              </a:lnSpc>
            </a:pPr>
          </a:p>
        </p:txBody>
      </p:sp>
      <p:sp>
        <p:nvSpPr>
          <p:cNvPr name="TextBox 60" id="60"/>
          <p:cNvSpPr txBox="true"/>
          <p:nvPr/>
        </p:nvSpPr>
        <p:spPr>
          <a:xfrm rot="0">
            <a:off x="1220660"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Jenkins</a:t>
            </a:r>
          </a:p>
        </p:txBody>
      </p:sp>
      <p:sp>
        <p:nvSpPr>
          <p:cNvPr name="TextBox 61" id="61"/>
          <p:cNvSpPr txBox="true"/>
          <p:nvPr/>
        </p:nvSpPr>
        <p:spPr>
          <a:xfrm rot="0">
            <a:off x="968476" y="6091535"/>
            <a:ext cx="2451184" cy="9829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le plus c</a:t>
            </a:r>
            <a:r>
              <a:rPr lang="en-US" sz="1425">
                <a:solidFill>
                  <a:srgbClr val="FFFFFF"/>
                </a:solidFill>
                <a:latin typeface="Roboto"/>
              </a:rPr>
              <a:t>onnu sur le marché</a:t>
            </a:r>
          </a:p>
          <a:p>
            <a:pPr algn="ctr">
              <a:lnSpc>
                <a:spcPts val="1995"/>
              </a:lnSpc>
            </a:pPr>
            <a:r>
              <a:rPr lang="en-US" sz="1425">
                <a:solidFill>
                  <a:srgbClr val="FFFFFF"/>
                </a:solidFill>
                <a:latin typeface="Roboto"/>
              </a:rPr>
              <a:t>l’intégration continue, mais aussi la livraison et le déploiement continus.</a:t>
            </a:r>
          </a:p>
        </p:txBody>
      </p:sp>
      <p:sp>
        <p:nvSpPr>
          <p:cNvPr name="TextBox 62" id="62"/>
          <p:cNvSpPr txBox="true"/>
          <p:nvPr/>
        </p:nvSpPr>
        <p:spPr>
          <a:xfrm rot="0">
            <a:off x="3748449" y="6091535"/>
            <a:ext cx="2451184" cy="14782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Interface facile d'utilisation</a:t>
            </a:r>
          </a:p>
          <a:p>
            <a:pPr algn="ctr">
              <a:lnSpc>
                <a:spcPts val="1995"/>
              </a:lnSpc>
            </a:pPr>
            <a:r>
              <a:rPr lang="en-US" sz="1425">
                <a:solidFill>
                  <a:srgbClr val="FFFFFF"/>
                </a:solidFill>
                <a:latin typeface="Roboto"/>
              </a:rPr>
              <a:t>Gratuit</a:t>
            </a:r>
          </a:p>
          <a:p>
            <a:pPr algn="ctr">
              <a:lnSpc>
                <a:spcPts val="1995"/>
              </a:lnSpc>
            </a:pPr>
            <a:r>
              <a:rPr lang="en-US" sz="1425">
                <a:solidFill>
                  <a:srgbClr val="FFFFFF"/>
                </a:solidFill>
                <a:latin typeface="Roboto"/>
              </a:rPr>
              <a:t>OpenSource</a:t>
            </a:r>
          </a:p>
          <a:p>
            <a:pPr algn="ctr">
              <a:lnSpc>
                <a:spcPts val="1995"/>
              </a:lnSpc>
            </a:pPr>
            <a:r>
              <a:rPr lang="en-US" sz="1425">
                <a:solidFill>
                  <a:srgbClr val="FFFFFF"/>
                </a:solidFill>
                <a:latin typeface="Roboto"/>
              </a:rPr>
              <a:t>l’intégration continue, mais aussi la livraison et le déploiement continus.</a:t>
            </a:r>
          </a:p>
        </p:txBody>
      </p:sp>
      <p:sp>
        <p:nvSpPr>
          <p:cNvPr name="TextBox 63" id="63"/>
          <p:cNvSpPr txBox="true"/>
          <p:nvPr/>
        </p:nvSpPr>
        <p:spPr>
          <a:xfrm rot="0">
            <a:off x="4000633"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Bamboo</a:t>
            </a:r>
          </a:p>
        </p:txBody>
      </p:sp>
      <p:sp>
        <p:nvSpPr>
          <p:cNvPr name="TextBox 64" id="64"/>
          <p:cNvSpPr txBox="true"/>
          <p:nvPr/>
        </p:nvSpPr>
        <p:spPr>
          <a:xfrm rot="0">
            <a:off x="6780607"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TemCity</a:t>
            </a:r>
          </a:p>
        </p:txBody>
      </p:sp>
      <p:sp>
        <p:nvSpPr>
          <p:cNvPr name="TextBox 65" id="65"/>
          <p:cNvSpPr txBox="true"/>
          <p:nvPr/>
        </p:nvSpPr>
        <p:spPr>
          <a:xfrm rot="0">
            <a:off x="9560580"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TravisCi</a:t>
            </a:r>
          </a:p>
        </p:txBody>
      </p:sp>
      <p:sp>
        <p:nvSpPr>
          <p:cNvPr name="TextBox 66" id="66"/>
          <p:cNvSpPr txBox="true"/>
          <p:nvPr/>
        </p:nvSpPr>
        <p:spPr>
          <a:xfrm rot="0">
            <a:off x="12340553"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GitLab</a:t>
            </a:r>
          </a:p>
        </p:txBody>
      </p:sp>
      <p:sp>
        <p:nvSpPr>
          <p:cNvPr name="TextBox 67" id="67"/>
          <p:cNvSpPr txBox="true"/>
          <p:nvPr/>
        </p:nvSpPr>
        <p:spPr>
          <a:xfrm rot="0">
            <a:off x="15120526"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CodeShip</a:t>
            </a:r>
          </a:p>
        </p:txBody>
      </p:sp>
      <p:sp>
        <p:nvSpPr>
          <p:cNvPr name="TextBox 68" id="68"/>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-15</a:t>
            </a:r>
          </a:p>
        </p:txBody>
      </p:sp>
      <p:sp>
        <p:nvSpPr>
          <p:cNvPr name="TextBox 69" id="69"/>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70" id="70"/>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71" id="71"/>
          <p:cNvSpPr txBox="true"/>
          <p:nvPr/>
        </p:nvSpPr>
        <p:spPr>
          <a:xfrm rot="0">
            <a:off x="6904370" y="299633"/>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72" id="72"/>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73" id="73"/>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74" id="74"/>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20361" t="0" r="20361" b="0"/>
          <a:stretch>
            <a:fillRect/>
          </a:stretch>
        </p:blipFill>
        <p:spPr>
          <a:xfrm flipH="false" flipV="false" rot="0">
            <a:off x="9144000" y="-50551"/>
            <a:ext cx="9144000" cy="10287000"/>
          </a:xfrm>
          <a:prstGeom prst="rect">
            <a:avLst/>
          </a:prstGeom>
        </p:spPr>
      </p:pic>
      <p:sp>
        <p:nvSpPr>
          <p:cNvPr name="TextBox 3" id="3"/>
          <p:cNvSpPr txBox="true"/>
          <p:nvPr/>
        </p:nvSpPr>
        <p:spPr>
          <a:xfrm rot="0">
            <a:off x="2090110" y="4051058"/>
            <a:ext cx="14107780" cy="1860550"/>
          </a:xfrm>
          <a:prstGeom prst="rect">
            <a:avLst/>
          </a:prstGeom>
        </p:spPr>
        <p:txBody>
          <a:bodyPr anchor="t" rtlCol="false" tIns="0" lIns="0" bIns="0" rIns="0">
            <a:spAutoFit/>
          </a:bodyPr>
          <a:lstStyle/>
          <a:p>
            <a:pPr algn="ctr">
              <a:lnSpc>
                <a:spcPts val="14299"/>
              </a:lnSpc>
            </a:pPr>
            <a:r>
              <a:rPr lang="en-US" sz="12999">
                <a:solidFill>
                  <a:srgbClr val="FFFFFF"/>
                </a:solidFill>
                <a:latin typeface="Roboto Bold"/>
              </a:rPr>
              <a:t>Les points forts</a:t>
            </a:r>
          </a:p>
        </p:txBody>
      </p:sp>
      <p:sp>
        <p:nvSpPr>
          <p:cNvPr name="TextBox 4" id="4"/>
          <p:cNvSpPr txBox="true"/>
          <p:nvPr/>
        </p:nvSpPr>
        <p:spPr>
          <a:xfrm rot="0">
            <a:off x="1028700" y="1019175"/>
            <a:ext cx="5242078" cy="323850"/>
          </a:xfrm>
          <a:prstGeom prst="rect">
            <a:avLst/>
          </a:prstGeom>
        </p:spPr>
        <p:txBody>
          <a:bodyPr anchor="t" rtlCol="false" tIns="0" lIns="0" bIns="0" rIns="0">
            <a:spAutoFit/>
          </a:bodyPr>
          <a:lstStyle/>
          <a:p>
            <a:pPr>
              <a:lnSpc>
                <a:spcPts val="2520"/>
              </a:lnSpc>
            </a:pPr>
            <a:r>
              <a:rPr lang="en-US" sz="2100">
                <a:solidFill>
                  <a:srgbClr val="FFFFFF"/>
                </a:solidFill>
                <a:latin typeface="Roboto"/>
              </a:rPr>
              <a:t>LYCÉE JEAN ROSTAND</a:t>
            </a:r>
          </a:p>
        </p:txBody>
      </p:sp>
      <p:sp>
        <p:nvSpPr>
          <p:cNvPr name="TextBox 5" id="5"/>
          <p:cNvSpPr txBox="true"/>
          <p:nvPr/>
        </p:nvSpPr>
        <p:spPr>
          <a:xfrm rot="0">
            <a:off x="13045024" y="8342630"/>
            <a:ext cx="4214276" cy="915670"/>
          </a:xfrm>
          <a:prstGeom prst="rect">
            <a:avLst/>
          </a:prstGeom>
        </p:spPr>
        <p:txBody>
          <a:bodyPr anchor="t" rtlCol="false" tIns="0" lIns="0" bIns="0" rIns="0">
            <a:spAutoFit/>
          </a:bodyPr>
          <a:lstStyle/>
          <a:p>
            <a:pPr algn="r">
              <a:lnSpc>
                <a:spcPts val="3604"/>
              </a:lnSpc>
            </a:pPr>
            <a:r>
              <a:rPr lang="en-US" sz="2574">
                <a:solidFill>
                  <a:srgbClr val="FFFFFF"/>
                </a:solidFill>
                <a:latin typeface="Roboto"/>
              </a:rPr>
              <a:t>Mathis DELHALLE</a:t>
            </a:r>
          </a:p>
          <a:p>
            <a:pPr algn="r">
              <a:lnSpc>
                <a:spcPts val="3604"/>
              </a:lnSpc>
            </a:pPr>
            <a:r>
              <a:rPr lang="en-US" sz="2575">
                <a:solidFill>
                  <a:srgbClr val="FFFFFF"/>
                </a:solidFill>
                <a:latin typeface="Roboto"/>
              </a:rPr>
              <a:t>BTS SIO 2</a:t>
            </a:r>
          </a:p>
        </p:txBody>
      </p:sp>
      <p:grpSp>
        <p:nvGrpSpPr>
          <p:cNvPr name="Group 6" id="6"/>
          <p:cNvGrpSpPr/>
          <p:nvPr/>
        </p:nvGrpSpPr>
        <p:grpSpPr>
          <a:xfrm rot="0">
            <a:off x="-20852" y="-50551"/>
            <a:ext cx="3013432" cy="906079"/>
            <a:chOff x="0" y="0"/>
            <a:chExt cx="1019358" cy="306501"/>
          </a:xfrm>
        </p:grpSpPr>
        <p:sp>
          <p:nvSpPr>
            <p:cNvPr name="Freeform 7" id="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8" id="8"/>
          <p:cNvGrpSpPr/>
          <p:nvPr/>
        </p:nvGrpSpPr>
        <p:grpSpPr>
          <a:xfrm rot="0">
            <a:off x="2992579" y="-50551"/>
            <a:ext cx="3013432" cy="906079"/>
            <a:chOff x="0" y="0"/>
            <a:chExt cx="1019358" cy="306501"/>
          </a:xfrm>
        </p:grpSpPr>
        <p:sp>
          <p:nvSpPr>
            <p:cNvPr name="Freeform 9" id="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10" id="10"/>
          <p:cNvGrpSpPr/>
          <p:nvPr/>
        </p:nvGrpSpPr>
        <p:grpSpPr>
          <a:xfrm rot="0">
            <a:off x="6006011" y="-50551"/>
            <a:ext cx="3013432" cy="906079"/>
            <a:chOff x="0" y="0"/>
            <a:chExt cx="1019358" cy="306501"/>
          </a:xfrm>
        </p:grpSpPr>
        <p:sp>
          <p:nvSpPr>
            <p:cNvPr name="Freeform 11" id="1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2" id="12"/>
          <p:cNvGrpSpPr/>
          <p:nvPr/>
        </p:nvGrpSpPr>
        <p:grpSpPr>
          <a:xfrm rot="0">
            <a:off x="9019442" y="-50551"/>
            <a:ext cx="3013432" cy="1079251"/>
            <a:chOff x="0" y="0"/>
            <a:chExt cx="1019358" cy="365080"/>
          </a:xfrm>
        </p:grpSpPr>
        <p:sp>
          <p:nvSpPr>
            <p:cNvPr name="Freeform 13" id="13"/>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14" id="14"/>
          <p:cNvGrpSpPr/>
          <p:nvPr/>
        </p:nvGrpSpPr>
        <p:grpSpPr>
          <a:xfrm rot="0">
            <a:off x="12032874" y="-50551"/>
            <a:ext cx="3013432" cy="906079"/>
            <a:chOff x="0" y="0"/>
            <a:chExt cx="1019358" cy="306501"/>
          </a:xfrm>
        </p:grpSpPr>
        <p:sp>
          <p:nvSpPr>
            <p:cNvPr name="Freeform 15" id="1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6" id="16"/>
          <p:cNvGrpSpPr/>
          <p:nvPr/>
        </p:nvGrpSpPr>
        <p:grpSpPr>
          <a:xfrm rot="0">
            <a:off x="15046305" y="-50551"/>
            <a:ext cx="3241695" cy="906079"/>
            <a:chOff x="0" y="0"/>
            <a:chExt cx="1096573" cy="306501"/>
          </a:xfrm>
        </p:grpSpPr>
        <p:sp>
          <p:nvSpPr>
            <p:cNvPr name="Freeform 17" id="17"/>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18" id="18"/>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19" id="19"/>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20" id="20"/>
          <p:cNvSpPr txBox="true"/>
          <p:nvPr/>
        </p:nvSpPr>
        <p:spPr>
          <a:xfrm rot="0">
            <a:off x="6951056"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21" id="21"/>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22" id="22"/>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23" id="23"/>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24" id="24"/>
          <p:cNvGrpSpPr/>
          <p:nvPr/>
        </p:nvGrpSpPr>
        <p:grpSpPr>
          <a:xfrm rot="0">
            <a:off x="924193" y="523364"/>
            <a:ext cx="1123342" cy="202201"/>
            <a:chOff x="0" y="0"/>
            <a:chExt cx="1497789" cy="269602"/>
          </a:xfrm>
        </p:grpSpPr>
        <p:grpSp>
          <p:nvGrpSpPr>
            <p:cNvPr name="Group 25" id="25"/>
            <p:cNvGrpSpPr>
              <a:grpSpLocks noChangeAspect="true"/>
            </p:cNvGrpSpPr>
            <p:nvPr/>
          </p:nvGrpSpPr>
          <p:grpSpPr>
            <a:xfrm rot="0">
              <a:off x="0" y="0"/>
              <a:ext cx="1497789" cy="269602"/>
              <a:chOff x="0" y="0"/>
              <a:chExt cx="1270000" cy="228600"/>
            </a:xfrm>
          </p:grpSpPr>
          <p:sp>
            <p:nvSpPr>
              <p:cNvPr name="Freeform 26" id="2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27" id="2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28" id="28"/>
          <p:cNvGrpSpPr/>
          <p:nvPr/>
        </p:nvGrpSpPr>
        <p:grpSpPr>
          <a:xfrm rot="0">
            <a:off x="3937624" y="523364"/>
            <a:ext cx="1123342" cy="202201"/>
            <a:chOff x="0" y="0"/>
            <a:chExt cx="1497789" cy="269602"/>
          </a:xfrm>
        </p:grpSpPr>
        <p:grpSp>
          <p:nvGrpSpPr>
            <p:cNvPr name="Group 29" id="29"/>
            <p:cNvGrpSpPr>
              <a:grpSpLocks noChangeAspect="true"/>
            </p:cNvGrpSpPr>
            <p:nvPr/>
          </p:nvGrpSpPr>
          <p:grpSpPr>
            <a:xfrm rot="0">
              <a:off x="0" y="0"/>
              <a:ext cx="1497789" cy="269602"/>
              <a:chOff x="0" y="0"/>
              <a:chExt cx="1270000" cy="228600"/>
            </a:xfrm>
          </p:grpSpPr>
          <p:sp>
            <p:nvSpPr>
              <p:cNvPr name="Freeform 30" id="3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1" id="3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2" id="32"/>
          <p:cNvGrpSpPr/>
          <p:nvPr/>
        </p:nvGrpSpPr>
        <p:grpSpPr>
          <a:xfrm rot="0">
            <a:off x="6951056" y="523364"/>
            <a:ext cx="1123342" cy="202201"/>
            <a:chOff x="0" y="0"/>
            <a:chExt cx="1497789" cy="269602"/>
          </a:xfrm>
        </p:grpSpPr>
        <p:grpSp>
          <p:nvGrpSpPr>
            <p:cNvPr name="Group 33" id="33"/>
            <p:cNvGrpSpPr>
              <a:grpSpLocks noChangeAspect="true"/>
            </p:cNvGrpSpPr>
            <p:nvPr/>
          </p:nvGrpSpPr>
          <p:grpSpPr>
            <a:xfrm rot="0">
              <a:off x="0" y="0"/>
              <a:ext cx="1497789" cy="269602"/>
              <a:chOff x="0" y="0"/>
              <a:chExt cx="1270000" cy="228600"/>
            </a:xfrm>
          </p:grpSpPr>
          <p:sp>
            <p:nvSpPr>
              <p:cNvPr name="Freeform 34" id="3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5" id="3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6" id="36"/>
          <p:cNvGrpSpPr/>
          <p:nvPr/>
        </p:nvGrpSpPr>
        <p:grpSpPr>
          <a:xfrm rot="0">
            <a:off x="9971744" y="523364"/>
            <a:ext cx="1123342" cy="202201"/>
            <a:chOff x="0" y="0"/>
            <a:chExt cx="1497789" cy="269602"/>
          </a:xfrm>
        </p:grpSpPr>
        <p:grpSp>
          <p:nvGrpSpPr>
            <p:cNvPr name="Group 37" id="37"/>
            <p:cNvGrpSpPr>
              <a:grpSpLocks noChangeAspect="true"/>
            </p:cNvGrpSpPr>
            <p:nvPr/>
          </p:nvGrpSpPr>
          <p:grpSpPr>
            <a:xfrm rot="0">
              <a:off x="0" y="0"/>
              <a:ext cx="1497789" cy="269602"/>
              <a:chOff x="0" y="0"/>
              <a:chExt cx="1270000" cy="228600"/>
            </a:xfrm>
          </p:grpSpPr>
          <p:sp>
            <p:nvSpPr>
              <p:cNvPr name="Freeform 38" id="3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9" id="39"/>
              <p:cNvSpPr/>
              <p:nvPr/>
            </p:nvSpPr>
            <p:spPr>
              <a:xfrm>
                <a:off x="-5645" y="-183"/>
                <a:ext cx="646290" cy="228966"/>
              </a:xfrm>
              <a:custGeom>
                <a:avLst/>
                <a:gdLst/>
                <a:ahLst/>
                <a:cxnLst/>
                <a:rect r="r" b="b" t="t" l="l"/>
                <a:pathLst>
                  <a:path h="228966" w="646290">
                    <a:moveTo>
                      <a:pt x="119945" y="183"/>
                    </a:moveTo>
                    <a:lnTo>
                      <a:pt x="526345" y="183"/>
                    </a:lnTo>
                    <a:cubicBezTo>
                      <a:pt x="567302" y="0"/>
                      <a:pt x="605227" y="21745"/>
                      <a:pt x="625759" y="57185"/>
                    </a:cubicBezTo>
                    <a:cubicBezTo>
                      <a:pt x="646290" y="92625"/>
                      <a:pt x="646290" y="136341"/>
                      <a:pt x="625759" y="171781"/>
                    </a:cubicBezTo>
                    <a:cubicBezTo>
                      <a:pt x="605227" y="207221"/>
                      <a:pt x="567302" y="228966"/>
                      <a:pt x="526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0" id="40"/>
          <p:cNvGrpSpPr/>
          <p:nvPr/>
        </p:nvGrpSpPr>
        <p:grpSpPr>
          <a:xfrm rot="0">
            <a:off x="12977919" y="523364"/>
            <a:ext cx="1123342" cy="202201"/>
            <a:chOff x="0" y="0"/>
            <a:chExt cx="1497789" cy="269602"/>
          </a:xfrm>
        </p:grpSpPr>
        <p:grpSp>
          <p:nvGrpSpPr>
            <p:cNvPr name="Group 41" id="41"/>
            <p:cNvGrpSpPr>
              <a:grpSpLocks noChangeAspect="true"/>
            </p:cNvGrpSpPr>
            <p:nvPr/>
          </p:nvGrpSpPr>
          <p:grpSpPr>
            <a:xfrm rot="0">
              <a:off x="0" y="0"/>
              <a:ext cx="1497789" cy="269602"/>
              <a:chOff x="0" y="0"/>
              <a:chExt cx="1270000" cy="228600"/>
            </a:xfrm>
          </p:grpSpPr>
          <p:sp>
            <p:nvSpPr>
              <p:cNvPr name="Freeform 42" id="4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3" id="43"/>
              <p:cNvSpPr/>
              <p:nvPr/>
            </p:nvSpPr>
            <p:spPr>
              <a:xfrm>
                <a:off x="0" y="0"/>
                <a:ext cx="0" cy="0"/>
              </a:xfrm>
              <a:custGeom>
                <a:avLst/>
                <a:gdLst/>
                <a:ahLst/>
                <a:cxnLst/>
                <a:rect r="r" b="b" t="t" l="l"/>
                <a:pathLst>
                  <a:path h="0" w="0"/>
                </a:pathLst>
              </a:custGeom>
              <a:solidFill>
                <a:srgbClr val="6CE5E8"/>
              </a:solidFill>
            </p:spPr>
          </p:sp>
        </p:grpSp>
      </p:grpSp>
      <p:grpSp>
        <p:nvGrpSpPr>
          <p:cNvPr name="Group 44" id="44"/>
          <p:cNvGrpSpPr/>
          <p:nvPr/>
        </p:nvGrpSpPr>
        <p:grpSpPr>
          <a:xfrm rot="0">
            <a:off x="16105482" y="523364"/>
            <a:ext cx="1123342" cy="202201"/>
            <a:chOff x="0" y="0"/>
            <a:chExt cx="1497789" cy="269602"/>
          </a:xfrm>
        </p:grpSpPr>
        <p:grpSp>
          <p:nvGrpSpPr>
            <p:cNvPr name="Group 45" id="45"/>
            <p:cNvGrpSpPr>
              <a:grpSpLocks noChangeAspect="true"/>
            </p:cNvGrpSpPr>
            <p:nvPr/>
          </p:nvGrpSpPr>
          <p:grpSpPr>
            <a:xfrm rot="0">
              <a:off x="0" y="0"/>
              <a:ext cx="1497789" cy="269602"/>
              <a:chOff x="0" y="0"/>
              <a:chExt cx="1270000" cy="228600"/>
            </a:xfrm>
          </p:grpSpPr>
          <p:sp>
            <p:nvSpPr>
              <p:cNvPr name="Freeform 46" id="4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7" id="47"/>
              <p:cNvSpPr/>
              <p:nvPr/>
            </p:nvSpPr>
            <p:spPr>
              <a:xfrm>
                <a:off x="0" y="0"/>
                <a:ext cx="0" cy="0"/>
              </a:xfrm>
              <a:custGeom>
                <a:avLst/>
                <a:gdLst/>
                <a:ahLst/>
                <a:cxnLst/>
                <a:rect r="r" b="b" t="t" l="l"/>
                <a:pathLst>
                  <a:path h="0" w="0"/>
                </a:pathLst>
              </a:custGeom>
              <a:solidFill>
                <a:srgbClr val="6CE5E8"/>
              </a:solidFill>
            </p:spPr>
          </p:sp>
        </p:grpSp>
      </p:grpSp>
      <p:sp>
        <p:nvSpPr>
          <p:cNvPr name="TextBox 48" id="48"/>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-16</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191B2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7676381" cy="5433572"/>
            <a:chOff x="0" y="0"/>
            <a:chExt cx="10235175" cy="7244762"/>
          </a:xfrm>
        </p:grpSpPr>
        <p:sp>
          <p:nvSpPr>
            <p:cNvPr name="TextBox 3" id="3"/>
            <p:cNvSpPr txBox="true"/>
            <p:nvPr/>
          </p:nvSpPr>
          <p:spPr>
            <a:xfrm rot="0">
              <a:off x="0" y="66675"/>
              <a:ext cx="10235175" cy="4487968"/>
            </a:xfrm>
            <a:prstGeom prst="rect">
              <a:avLst/>
            </a:prstGeom>
          </p:spPr>
          <p:txBody>
            <a:bodyPr anchor="t" rtlCol="false" tIns="0" lIns="0" bIns="0" rIns="0">
              <a:spAutoFit/>
            </a:bodyPr>
            <a:lstStyle/>
            <a:p>
              <a:pPr marL="0" indent="0" lvl="0">
                <a:lnSpc>
                  <a:spcPts val="8772"/>
                </a:lnSpc>
              </a:pPr>
              <a:r>
                <a:rPr lang="en-US" u="none" sz="7975">
                  <a:solidFill>
                    <a:srgbClr val="FFFFFF"/>
                  </a:solidFill>
                  <a:latin typeface="Roboto Bold"/>
                </a:rPr>
                <a:t>Liste de points forts de l'utilisation de CI</a:t>
              </a:r>
            </a:p>
          </p:txBody>
        </p:sp>
        <p:sp>
          <p:nvSpPr>
            <p:cNvPr name="TextBox 4" id="4"/>
            <p:cNvSpPr txBox="true"/>
            <p:nvPr/>
          </p:nvSpPr>
          <p:spPr>
            <a:xfrm rot="0">
              <a:off x="0" y="5446866"/>
              <a:ext cx="6306788" cy="1797897"/>
            </a:xfrm>
            <a:prstGeom prst="rect">
              <a:avLst/>
            </a:prstGeom>
          </p:spPr>
          <p:txBody>
            <a:bodyPr anchor="t" rtlCol="false" tIns="0" lIns="0" bIns="0" rIns="0">
              <a:spAutoFit/>
            </a:bodyPr>
            <a:lstStyle/>
            <a:p>
              <a:pPr>
                <a:lnSpc>
                  <a:spcPts val="3640"/>
                </a:lnSpc>
              </a:pPr>
              <a:r>
                <a:rPr lang="en-US" sz="2600">
                  <a:solidFill>
                    <a:srgbClr val="FFFFFF"/>
                  </a:solidFill>
                  <a:latin typeface="Roboto"/>
                </a:rPr>
                <a:t>Ce sont les avantages apporter par la mise en place de l'intégration continue</a:t>
              </a:r>
            </a:p>
          </p:txBody>
        </p:sp>
      </p:grpSp>
      <p:grpSp>
        <p:nvGrpSpPr>
          <p:cNvPr name="Group 5" id="5"/>
          <p:cNvGrpSpPr/>
          <p:nvPr/>
        </p:nvGrpSpPr>
        <p:grpSpPr>
          <a:xfrm rot="0">
            <a:off x="10328070" y="1028700"/>
            <a:ext cx="6931230" cy="1059234"/>
            <a:chOff x="0" y="0"/>
            <a:chExt cx="35729040" cy="5460127"/>
          </a:xfrm>
        </p:grpSpPr>
        <p:sp>
          <p:nvSpPr>
            <p:cNvPr name="Freeform 6" id="6"/>
            <p:cNvSpPr/>
            <p:nvPr/>
          </p:nvSpPr>
          <p:spPr>
            <a:xfrm>
              <a:off x="0" y="0"/>
              <a:ext cx="35729041" cy="5460127"/>
            </a:xfrm>
            <a:custGeom>
              <a:avLst/>
              <a:gdLst/>
              <a:ahLst/>
              <a:cxnLst/>
              <a:rect r="r" b="b" t="t" l="l"/>
              <a:pathLst>
                <a:path h="5460127" w="35729041">
                  <a:moveTo>
                    <a:pt x="0" y="0"/>
                  </a:moveTo>
                  <a:lnTo>
                    <a:pt x="0" y="5460127"/>
                  </a:lnTo>
                  <a:lnTo>
                    <a:pt x="35729041" y="5460127"/>
                  </a:lnTo>
                  <a:lnTo>
                    <a:pt x="35729041" y="0"/>
                  </a:lnTo>
                  <a:lnTo>
                    <a:pt x="0" y="0"/>
                  </a:lnTo>
                  <a:close/>
                  <a:moveTo>
                    <a:pt x="35668080" y="5399167"/>
                  </a:moveTo>
                  <a:lnTo>
                    <a:pt x="59690" y="5399167"/>
                  </a:lnTo>
                  <a:lnTo>
                    <a:pt x="59690" y="59690"/>
                  </a:lnTo>
                  <a:lnTo>
                    <a:pt x="35668080" y="59690"/>
                  </a:lnTo>
                  <a:lnTo>
                    <a:pt x="35668080" y="5399167"/>
                  </a:lnTo>
                  <a:close/>
                </a:path>
              </a:pathLst>
            </a:custGeom>
            <a:solidFill>
              <a:srgbClr val="FFFFFF"/>
            </a:solidFill>
          </p:spPr>
        </p:sp>
      </p:grpSp>
      <p:sp>
        <p:nvSpPr>
          <p:cNvPr name="TextBox 7" id="7"/>
          <p:cNvSpPr txBox="true"/>
          <p:nvPr/>
        </p:nvSpPr>
        <p:spPr>
          <a:xfrm rot="0">
            <a:off x="11311497" y="1343369"/>
            <a:ext cx="4964376" cy="382270"/>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RÉDUCTION DE RISQUES</a:t>
            </a:r>
          </a:p>
        </p:txBody>
      </p:sp>
      <p:grpSp>
        <p:nvGrpSpPr>
          <p:cNvPr name="Group 8" id="8"/>
          <p:cNvGrpSpPr/>
          <p:nvPr/>
        </p:nvGrpSpPr>
        <p:grpSpPr>
          <a:xfrm rot="0">
            <a:off x="10328070" y="2821292"/>
            <a:ext cx="6931230" cy="1059234"/>
            <a:chOff x="0" y="0"/>
            <a:chExt cx="35729040" cy="5460127"/>
          </a:xfrm>
        </p:grpSpPr>
        <p:sp>
          <p:nvSpPr>
            <p:cNvPr name="Freeform 9" id="9"/>
            <p:cNvSpPr/>
            <p:nvPr/>
          </p:nvSpPr>
          <p:spPr>
            <a:xfrm>
              <a:off x="0" y="0"/>
              <a:ext cx="35729041" cy="5460127"/>
            </a:xfrm>
            <a:custGeom>
              <a:avLst/>
              <a:gdLst/>
              <a:ahLst/>
              <a:cxnLst/>
              <a:rect r="r" b="b" t="t" l="l"/>
              <a:pathLst>
                <a:path h="5460127" w="35729041">
                  <a:moveTo>
                    <a:pt x="0" y="0"/>
                  </a:moveTo>
                  <a:lnTo>
                    <a:pt x="0" y="5460127"/>
                  </a:lnTo>
                  <a:lnTo>
                    <a:pt x="35729041" y="5460127"/>
                  </a:lnTo>
                  <a:lnTo>
                    <a:pt x="35729041" y="0"/>
                  </a:lnTo>
                  <a:lnTo>
                    <a:pt x="0" y="0"/>
                  </a:lnTo>
                  <a:close/>
                  <a:moveTo>
                    <a:pt x="35668080" y="5399167"/>
                  </a:moveTo>
                  <a:lnTo>
                    <a:pt x="59690" y="5399167"/>
                  </a:lnTo>
                  <a:lnTo>
                    <a:pt x="59690" y="59690"/>
                  </a:lnTo>
                  <a:lnTo>
                    <a:pt x="35668080" y="59690"/>
                  </a:lnTo>
                  <a:lnTo>
                    <a:pt x="35668080" y="5399167"/>
                  </a:lnTo>
                  <a:close/>
                </a:path>
              </a:pathLst>
            </a:custGeom>
            <a:solidFill>
              <a:srgbClr val="FFFFFF"/>
            </a:solidFill>
          </p:spPr>
        </p:sp>
      </p:grpSp>
      <p:sp>
        <p:nvSpPr>
          <p:cNvPr name="TextBox 10" id="10"/>
          <p:cNvSpPr txBox="true"/>
          <p:nvPr/>
        </p:nvSpPr>
        <p:spPr>
          <a:xfrm rot="0">
            <a:off x="11311497" y="3135961"/>
            <a:ext cx="4964376" cy="382270"/>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MEILLEURE COMMUNICATION</a:t>
            </a:r>
          </a:p>
        </p:txBody>
      </p:sp>
      <p:grpSp>
        <p:nvGrpSpPr>
          <p:cNvPr name="Group 11" id="11"/>
          <p:cNvGrpSpPr/>
          <p:nvPr/>
        </p:nvGrpSpPr>
        <p:grpSpPr>
          <a:xfrm rot="0">
            <a:off x="10328070" y="4613883"/>
            <a:ext cx="6931230" cy="1059234"/>
            <a:chOff x="0" y="0"/>
            <a:chExt cx="35729040" cy="5460127"/>
          </a:xfrm>
        </p:grpSpPr>
        <p:sp>
          <p:nvSpPr>
            <p:cNvPr name="Freeform 12" id="12"/>
            <p:cNvSpPr/>
            <p:nvPr/>
          </p:nvSpPr>
          <p:spPr>
            <a:xfrm>
              <a:off x="0" y="0"/>
              <a:ext cx="35729041" cy="5460127"/>
            </a:xfrm>
            <a:custGeom>
              <a:avLst/>
              <a:gdLst/>
              <a:ahLst/>
              <a:cxnLst/>
              <a:rect r="r" b="b" t="t" l="l"/>
              <a:pathLst>
                <a:path h="5460127" w="35729041">
                  <a:moveTo>
                    <a:pt x="0" y="0"/>
                  </a:moveTo>
                  <a:lnTo>
                    <a:pt x="0" y="5460127"/>
                  </a:lnTo>
                  <a:lnTo>
                    <a:pt x="35729041" y="5460127"/>
                  </a:lnTo>
                  <a:lnTo>
                    <a:pt x="35729041" y="0"/>
                  </a:lnTo>
                  <a:lnTo>
                    <a:pt x="0" y="0"/>
                  </a:lnTo>
                  <a:close/>
                  <a:moveTo>
                    <a:pt x="35668080" y="5399167"/>
                  </a:moveTo>
                  <a:lnTo>
                    <a:pt x="59690" y="5399167"/>
                  </a:lnTo>
                  <a:lnTo>
                    <a:pt x="59690" y="59690"/>
                  </a:lnTo>
                  <a:lnTo>
                    <a:pt x="35668080" y="59690"/>
                  </a:lnTo>
                  <a:lnTo>
                    <a:pt x="35668080" y="5399167"/>
                  </a:lnTo>
                  <a:close/>
                </a:path>
              </a:pathLst>
            </a:custGeom>
            <a:solidFill>
              <a:srgbClr val="FFFFFF"/>
            </a:solidFill>
          </p:spPr>
        </p:sp>
      </p:grpSp>
      <p:sp>
        <p:nvSpPr>
          <p:cNvPr name="TextBox 13" id="13"/>
          <p:cNvSpPr txBox="true"/>
          <p:nvPr/>
        </p:nvSpPr>
        <p:spPr>
          <a:xfrm rot="0">
            <a:off x="11311497" y="4928553"/>
            <a:ext cx="4964376" cy="382270"/>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I</a:t>
            </a:r>
            <a:r>
              <a:rPr lang="en-US" sz="2200">
                <a:solidFill>
                  <a:srgbClr val="FE641E"/>
                </a:solidFill>
                <a:latin typeface="Roboto"/>
              </a:rPr>
              <a:t>TÉRATIONS PLUS RAPIDES</a:t>
            </a:r>
          </a:p>
        </p:txBody>
      </p:sp>
      <p:grpSp>
        <p:nvGrpSpPr>
          <p:cNvPr name="Group 14" id="14"/>
          <p:cNvGrpSpPr/>
          <p:nvPr/>
        </p:nvGrpSpPr>
        <p:grpSpPr>
          <a:xfrm rot="0">
            <a:off x="10328070" y="6406475"/>
            <a:ext cx="6931230" cy="1059234"/>
            <a:chOff x="0" y="0"/>
            <a:chExt cx="35729040" cy="5460127"/>
          </a:xfrm>
        </p:grpSpPr>
        <p:sp>
          <p:nvSpPr>
            <p:cNvPr name="Freeform 15" id="15"/>
            <p:cNvSpPr/>
            <p:nvPr/>
          </p:nvSpPr>
          <p:spPr>
            <a:xfrm>
              <a:off x="0" y="0"/>
              <a:ext cx="35729041" cy="5460127"/>
            </a:xfrm>
            <a:custGeom>
              <a:avLst/>
              <a:gdLst/>
              <a:ahLst/>
              <a:cxnLst/>
              <a:rect r="r" b="b" t="t" l="l"/>
              <a:pathLst>
                <a:path h="5460127" w="35729041">
                  <a:moveTo>
                    <a:pt x="0" y="0"/>
                  </a:moveTo>
                  <a:lnTo>
                    <a:pt x="0" y="5460127"/>
                  </a:lnTo>
                  <a:lnTo>
                    <a:pt x="35729041" y="5460127"/>
                  </a:lnTo>
                  <a:lnTo>
                    <a:pt x="35729041" y="0"/>
                  </a:lnTo>
                  <a:lnTo>
                    <a:pt x="0" y="0"/>
                  </a:lnTo>
                  <a:close/>
                  <a:moveTo>
                    <a:pt x="35668080" y="5399167"/>
                  </a:moveTo>
                  <a:lnTo>
                    <a:pt x="59690" y="5399167"/>
                  </a:lnTo>
                  <a:lnTo>
                    <a:pt x="59690" y="59690"/>
                  </a:lnTo>
                  <a:lnTo>
                    <a:pt x="35668080" y="59690"/>
                  </a:lnTo>
                  <a:lnTo>
                    <a:pt x="35668080" y="5399167"/>
                  </a:lnTo>
                  <a:close/>
                </a:path>
              </a:pathLst>
            </a:custGeom>
            <a:solidFill>
              <a:srgbClr val="FFFFFF"/>
            </a:solidFill>
          </p:spPr>
        </p:sp>
      </p:grpSp>
      <p:sp>
        <p:nvSpPr>
          <p:cNvPr name="TextBox 16" id="16"/>
          <p:cNvSpPr txBox="true"/>
          <p:nvPr/>
        </p:nvSpPr>
        <p:spPr>
          <a:xfrm rot="0">
            <a:off x="11311497" y="6721144"/>
            <a:ext cx="4964376" cy="382270"/>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MOINS DE PERTE DE TEMPS</a:t>
            </a:r>
          </a:p>
        </p:txBody>
      </p:sp>
      <p:grpSp>
        <p:nvGrpSpPr>
          <p:cNvPr name="Group 17" id="17"/>
          <p:cNvGrpSpPr/>
          <p:nvPr/>
        </p:nvGrpSpPr>
        <p:grpSpPr>
          <a:xfrm rot="0">
            <a:off x="10328070" y="8199066"/>
            <a:ext cx="6931230" cy="1059234"/>
            <a:chOff x="0" y="0"/>
            <a:chExt cx="35729040" cy="5460127"/>
          </a:xfrm>
        </p:grpSpPr>
        <p:sp>
          <p:nvSpPr>
            <p:cNvPr name="Freeform 18" id="18"/>
            <p:cNvSpPr/>
            <p:nvPr/>
          </p:nvSpPr>
          <p:spPr>
            <a:xfrm>
              <a:off x="0" y="0"/>
              <a:ext cx="35729041" cy="5460127"/>
            </a:xfrm>
            <a:custGeom>
              <a:avLst/>
              <a:gdLst/>
              <a:ahLst/>
              <a:cxnLst/>
              <a:rect r="r" b="b" t="t" l="l"/>
              <a:pathLst>
                <a:path h="5460127" w="35729041">
                  <a:moveTo>
                    <a:pt x="0" y="0"/>
                  </a:moveTo>
                  <a:lnTo>
                    <a:pt x="0" y="5460127"/>
                  </a:lnTo>
                  <a:lnTo>
                    <a:pt x="35729041" y="5460127"/>
                  </a:lnTo>
                  <a:lnTo>
                    <a:pt x="35729041" y="0"/>
                  </a:lnTo>
                  <a:lnTo>
                    <a:pt x="0" y="0"/>
                  </a:lnTo>
                  <a:close/>
                  <a:moveTo>
                    <a:pt x="35668080" y="5399167"/>
                  </a:moveTo>
                  <a:lnTo>
                    <a:pt x="59690" y="5399167"/>
                  </a:lnTo>
                  <a:lnTo>
                    <a:pt x="59690" y="59690"/>
                  </a:lnTo>
                  <a:lnTo>
                    <a:pt x="35668080" y="59690"/>
                  </a:lnTo>
                  <a:lnTo>
                    <a:pt x="35668080" y="5399167"/>
                  </a:lnTo>
                  <a:close/>
                </a:path>
              </a:pathLst>
            </a:custGeom>
            <a:solidFill>
              <a:srgbClr val="FFFFFF"/>
            </a:solidFill>
          </p:spPr>
        </p:sp>
      </p:grpSp>
      <p:sp>
        <p:nvSpPr>
          <p:cNvPr name="TextBox 19" id="19"/>
          <p:cNvSpPr txBox="true"/>
          <p:nvPr/>
        </p:nvSpPr>
        <p:spPr>
          <a:xfrm rot="0">
            <a:off x="11311497" y="8318473"/>
            <a:ext cx="4964376" cy="772795"/>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AUGMENTATION DU CHIFFRE D'AFFAIRES ET DES CLIENTS</a:t>
            </a:r>
          </a:p>
        </p:txBody>
      </p:sp>
      <p:grpSp>
        <p:nvGrpSpPr>
          <p:cNvPr name="Group 20" id="20"/>
          <p:cNvGrpSpPr/>
          <p:nvPr/>
        </p:nvGrpSpPr>
        <p:grpSpPr>
          <a:xfrm rot="0">
            <a:off x="-20852" y="-50551"/>
            <a:ext cx="3013432" cy="906079"/>
            <a:chOff x="0" y="0"/>
            <a:chExt cx="1019358" cy="306501"/>
          </a:xfrm>
        </p:grpSpPr>
        <p:sp>
          <p:nvSpPr>
            <p:cNvPr name="Freeform 21" id="2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2" id="22"/>
          <p:cNvGrpSpPr/>
          <p:nvPr/>
        </p:nvGrpSpPr>
        <p:grpSpPr>
          <a:xfrm rot="0">
            <a:off x="2992579" y="-50551"/>
            <a:ext cx="3013432" cy="906079"/>
            <a:chOff x="0" y="0"/>
            <a:chExt cx="1019358" cy="306501"/>
          </a:xfrm>
        </p:grpSpPr>
        <p:sp>
          <p:nvSpPr>
            <p:cNvPr name="Freeform 23" id="2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24" id="24"/>
          <p:cNvGrpSpPr/>
          <p:nvPr/>
        </p:nvGrpSpPr>
        <p:grpSpPr>
          <a:xfrm rot="0">
            <a:off x="6006011" y="-50551"/>
            <a:ext cx="3013432" cy="906079"/>
            <a:chOff x="0" y="0"/>
            <a:chExt cx="1019358" cy="306501"/>
          </a:xfrm>
        </p:grpSpPr>
        <p:sp>
          <p:nvSpPr>
            <p:cNvPr name="Freeform 25" id="2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6" id="26"/>
          <p:cNvGrpSpPr/>
          <p:nvPr/>
        </p:nvGrpSpPr>
        <p:grpSpPr>
          <a:xfrm rot="0">
            <a:off x="9019442" y="-50551"/>
            <a:ext cx="3013432" cy="1079251"/>
            <a:chOff x="0" y="0"/>
            <a:chExt cx="1019358" cy="365080"/>
          </a:xfrm>
        </p:grpSpPr>
        <p:sp>
          <p:nvSpPr>
            <p:cNvPr name="Freeform 27" id="27"/>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28" id="28"/>
          <p:cNvGrpSpPr/>
          <p:nvPr/>
        </p:nvGrpSpPr>
        <p:grpSpPr>
          <a:xfrm rot="0">
            <a:off x="12032874" y="-50551"/>
            <a:ext cx="3013432" cy="906079"/>
            <a:chOff x="0" y="0"/>
            <a:chExt cx="1019358" cy="306501"/>
          </a:xfrm>
        </p:grpSpPr>
        <p:sp>
          <p:nvSpPr>
            <p:cNvPr name="Freeform 29" id="2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30" id="30"/>
          <p:cNvGrpSpPr/>
          <p:nvPr/>
        </p:nvGrpSpPr>
        <p:grpSpPr>
          <a:xfrm rot="0">
            <a:off x="15046305" y="-50551"/>
            <a:ext cx="3241695" cy="906079"/>
            <a:chOff x="0" y="0"/>
            <a:chExt cx="1096573" cy="306501"/>
          </a:xfrm>
        </p:grpSpPr>
        <p:sp>
          <p:nvSpPr>
            <p:cNvPr name="Freeform 31" id="31"/>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32" id="32"/>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33" id="33"/>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34" id="34"/>
          <p:cNvSpPr txBox="true"/>
          <p:nvPr/>
        </p:nvSpPr>
        <p:spPr>
          <a:xfrm rot="0">
            <a:off x="6951056" y="315082"/>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35" id="35"/>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36" id="36"/>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37" id="37"/>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38" id="38"/>
          <p:cNvGrpSpPr/>
          <p:nvPr/>
        </p:nvGrpSpPr>
        <p:grpSpPr>
          <a:xfrm rot="0">
            <a:off x="924193" y="523364"/>
            <a:ext cx="1123342" cy="202201"/>
            <a:chOff x="0" y="0"/>
            <a:chExt cx="1497789" cy="269602"/>
          </a:xfrm>
        </p:grpSpPr>
        <p:grpSp>
          <p:nvGrpSpPr>
            <p:cNvPr name="Group 39" id="39"/>
            <p:cNvGrpSpPr>
              <a:grpSpLocks noChangeAspect="true"/>
            </p:cNvGrpSpPr>
            <p:nvPr/>
          </p:nvGrpSpPr>
          <p:grpSpPr>
            <a:xfrm rot="0">
              <a:off x="0" y="0"/>
              <a:ext cx="1497789" cy="269602"/>
              <a:chOff x="0" y="0"/>
              <a:chExt cx="1270000" cy="228600"/>
            </a:xfrm>
          </p:grpSpPr>
          <p:sp>
            <p:nvSpPr>
              <p:cNvPr name="Freeform 40" id="4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41" id="4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2" id="42"/>
          <p:cNvGrpSpPr/>
          <p:nvPr/>
        </p:nvGrpSpPr>
        <p:grpSpPr>
          <a:xfrm rot="0">
            <a:off x="3937624" y="523364"/>
            <a:ext cx="1123342" cy="202201"/>
            <a:chOff x="0" y="0"/>
            <a:chExt cx="1497789" cy="269602"/>
          </a:xfrm>
        </p:grpSpPr>
        <p:grpSp>
          <p:nvGrpSpPr>
            <p:cNvPr name="Group 43" id="43"/>
            <p:cNvGrpSpPr>
              <a:grpSpLocks noChangeAspect="true"/>
            </p:cNvGrpSpPr>
            <p:nvPr/>
          </p:nvGrpSpPr>
          <p:grpSpPr>
            <a:xfrm rot="0">
              <a:off x="0" y="0"/>
              <a:ext cx="1497789" cy="269602"/>
              <a:chOff x="0" y="0"/>
              <a:chExt cx="1270000" cy="228600"/>
            </a:xfrm>
          </p:grpSpPr>
          <p:sp>
            <p:nvSpPr>
              <p:cNvPr name="Freeform 44" id="4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5" id="4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6" id="46"/>
          <p:cNvGrpSpPr/>
          <p:nvPr/>
        </p:nvGrpSpPr>
        <p:grpSpPr>
          <a:xfrm rot="0">
            <a:off x="6951056" y="523364"/>
            <a:ext cx="1123342" cy="202201"/>
            <a:chOff x="0" y="0"/>
            <a:chExt cx="1497789" cy="269602"/>
          </a:xfrm>
        </p:grpSpPr>
        <p:grpSp>
          <p:nvGrpSpPr>
            <p:cNvPr name="Group 47" id="47"/>
            <p:cNvGrpSpPr>
              <a:grpSpLocks noChangeAspect="true"/>
            </p:cNvGrpSpPr>
            <p:nvPr/>
          </p:nvGrpSpPr>
          <p:grpSpPr>
            <a:xfrm rot="0">
              <a:off x="0" y="0"/>
              <a:ext cx="1497789" cy="269602"/>
              <a:chOff x="0" y="0"/>
              <a:chExt cx="1270000" cy="228600"/>
            </a:xfrm>
          </p:grpSpPr>
          <p:sp>
            <p:nvSpPr>
              <p:cNvPr name="Freeform 48" id="4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9" id="4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50" id="50"/>
          <p:cNvGrpSpPr/>
          <p:nvPr/>
        </p:nvGrpSpPr>
        <p:grpSpPr>
          <a:xfrm rot="0">
            <a:off x="9971744" y="523364"/>
            <a:ext cx="1123342" cy="202201"/>
            <a:chOff x="0" y="0"/>
            <a:chExt cx="1497789" cy="269602"/>
          </a:xfrm>
        </p:grpSpPr>
        <p:grpSp>
          <p:nvGrpSpPr>
            <p:cNvPr name="Group 51" id="51"/>
            <p:cNvGrpSpPr>
              <a:grpSpLocks noChangeAspect="true"/>
            </p:cNvGrpSpPr>
            <p:nvPr/>
          </p:nvGrpSpPr>
          <p:grpSpPr>
            <a:xfrm rot="0">
              <a:off x="0" y="0"/>
              <a:ext cx="1497789" cy="269602"/>
              <a:chOff x="0" y="0"/>
              <a:chExt cx="1270000" cy="228600"/>
            </a:xfrm>
          </p:grpSpPr>
          <p:sp>
            <p:nvSpPr>
              <p:cNvPr name="Freeform 52" id="5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3" id="5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54" id="54"/>
          <p:cNvGrpSpPr/>
          <p:nvPr/>
        </p:nvGrpSpPr>
        <p:grpSpPr>
          <a:xfrm rot="0">
            <a:off x="12977919" y="523364"/>
            <a:ext cx="1123342" cy="202201"/>
            <a:chOff x="0" y="0"/>
            <a:chExt cx="1497789" cy="269602"/>
          </a:xfrm>
        </p:grpSpPr>
        <p:grpSp>
          <p:nvGrpSpPr>
            <p:cNvPr name="Group 55" id="55"/>
            <p:cNvGrpSpPr>
              <a:grpSpLocks noChangeAspect="true"/>
            </p:cNvGrpSpPr>
            <p:nvPr/>
          </p:nvGrpSpPr>
          <p:grpSpPr>
            <a:xfrm rot="0">
              <a:off x="0" y="0"/>
              <a:ext cx="1497789" cy="269602"/>
              <a:chOff x="0" y="0"/>
              <a:chExt cx="1270000" cy="228600"/>
            </a:xfrm>
          </p:grpSpPr>
          <p:sp>
            <p:nvSpPr>
              <p:cNvPr name="Freeform 56" id="5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7" id="57"/>
              <p:cNvSpPr/>
              <p:nvPr/>
            </p:nvSpPr>
            <p:spPr>
              <a:xfrm>
                <a:off x="0" y="0"/>
                <a:ext cx="0" cy="0"/>
              </a:xfrm>
              <a:custGeom>
                <a:avLst/>
                <a:gdLst/>
                <a:ahLst/>
                <a:cxnLst/>
                <a:rect r="r" b="b" t="t" l="l"/>
                <a:pathLst>
                  <a:path h="0" w="0"/>
                </a:pathLst>
              </a:custGeom>
              <a:solidFill>
                <a:srgbClr val="6CE5E8"/>
              </a:solidFill>
            </p:spPr>
          </p:sp>
        </p:grpSp>
      </p:grpSp>
      <p:grpSp>
        <p:nvGrpSpPr>
          <p:cNvPr name="Group 58" id="58"/>
          <p:cNvGrpSpPr/>
          <p:nvPr/>
        </p:nvGrpSpPr>
        <p:grpSpPr>
          <a:xfrm rot="0">
            <a:off x="16105482" y="523364"/>
            <a:ext cx="1123342" cy="202201"/>
            <a:chOff x="0" y="0"/>
            <a:chExt cx="1497789" cy="269602"/>
          </a:xfrm>
        </p:grpSpPr>
        <p:grpSp>
          <p:nvGrpSpPr>
            <p:cNvPr name="Group 59" id="59"/>
            <p:cNvGrpSpPr>
              <a:grpSpLocks noChangeAspect="true"/>
            </p:cNvGrpSpPr>
            <p:nvPr/>
          </p:nvGrpSpPr>
          <p:grpSpPr>
            <a:xfrm rot="0">
              <a:off x="0" y="0"/>
              <a:ext cx="1497789" cy="269602"/>
              <a:chOff x="0" y="0"/>
              <a:chExt cx="1270000" cy="228600"/>
            </a:xfrm>
          </p:grpSpPr>
          <p:sp>
            <p:nvSpPr>
              <p:cNvPr name="Freeform 60" id="6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61" id="61"/>
              <p:cNvSpPr/>
              <p:nvPr/>
            </p:nvSpPr>
            <p:spPr>
              <a:xfrm>
                <a:off x="0" y="0"/>
                <a:ext cx="0" cy="0"/>
              </a:xfrm>
              <a:custGeom>
                <a:avLst/>
                <a:gdLst/>
                <a:ahLst/>
                <a:cxnLst/>
                <a:rect r="r" b="b" t="t" l="l"/>
                <a:pathLst>
                  <a:path h="0" w="0"/>
                </a:pathLst>
              </a:custGeom>
              <a:solidFill>
                <a:srgbClr val="6CE5E8"/>
              </a:solidFill>
            </p:spPr>
          </p:sp>
        </p:grpSp>
      </p:grpSp>
      <p:sp>
        <p:nvSpPr>
          <p:cNvPr name="TextBox 62" id="62"/>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20361" t="0" r="20361" b="0"/>
          <a:stretch>
            <a:fillRect/>
          </a:stretch>
        </p:blipFill>
        <p:spPr>
          <a:xfrm flipH="false" flipV="false" rot="0">
            <a:off x="0" y="-50551"/>
            <a:ext cx="9144000" cy="10287000"/>
          </a:xfrm>
          <a:prstGeom prst="rect">
            <a:avLst/>
          </a:prstGeom>
        </p:spPr>
      </p:pic>
      <p:sp>
        <p:nvSpPr>
          <p:cNvPr name="TextBox 3" id="3"/>
          <p:cNvSpPr txBox="true"/>
          <p:nvPr/>
        </p:nvSpPr>
        <p:spPr>
          <a:xfrm rot="0">
            <a:off x="2090110" y="4051058"/>
            <a:ext cx="14107780" cy="1860550"/>
          </a:xfrm>
          <a:prstGeom prst="rect">
            <a:avLst/>
          </a:prstGeom>
        </p:spPr>
        <p:txBody>
          <a:bodyPr anchor="t" rtlCol="false" tIns="0" lIns="0" bIns="0" rIns="0">
            <a:spAutoFit/>
          </a:bodyPr>
          <a:lstStyle/>
          <a:p>
            <a:pPr algn="ctr">
              <a:lnSpc>
                <a:spcPts val="14299"/>
              </a:lnSpc>
            </a:pPr>
            <a:r>
              <a:rPr lang="en-US" sz="12999">
                <a:solidFill>
                  <a:srgbClr val="FFFFFF"/>
                </a:solidFill>
                <a:latin typeface="Roboto Bold"/>
              </a:rPr>
              <a:t>Les points faibles</a:t>
            </a:r>
          </a:p>
        </p:txBody>
      </p:sp>
      <p:sp>
        <p:nvSpPr>
          <p:cNvPr name="TextBox 4" id="4"/>
          <p:cNvSpPr txBox="true"/>
          <p:nvPr/>
        </p:nvSpPr>
        <p:spPr>
          <a:xfrm rot="0">
            <a:off x="1028700" y="1019175"/>
            <a:ext cx="5242078" cy="323850"/>
          </a:xfrm>
          <a:prstGeom prst="rect">
            <a:avLst/>
          </a:prstGeom>
        </p:spPr>
        <p:txBody>
          <a:bodyPr anchor="t" rtlCol="false" tIns="0" lIns="0" bIns="0" rIns="0">
            <a:spAutoFit/>
          </a:bodyPr>
          <a:lstStyle/>
          <a:p>
            <a:pPr>
              <a:lnSpc>
                <a:spcPts val="2520"/>
              </a:lnSpc>
            </a:pPr>
            <a:r>
              <a:rPr lang="en-US" sz="2100">
                <a:solidFill>
                  <a:srgbClr val="FFFFFF"/>
                </a:solidFill>
                <a:latin typeface="Roboto"/>
              </a:rPr>
              <a:t>LYCÉE JEAN ROSTAND</a:t>
            </a:r>
          </a:p>
        </p:txBody>
      </p:sp>
      <p:sp>
        <p:nvSpPr>
          <p:cNvPr name="TextBox 5" id="5"/>
          <p:cNvSpPr txBox="true"/>
          <p:nvPr/>
        </p:nvSpPr>
        <p:spPr>
          <a:xfrm rot="0">
            <a:off x="13045024" y="8342630"/>
            <a:ext cx="4214276" cy="915670"/>
          </a:xfrm>
          <a:prstGeom prst="rect">
            <a:avLst/>
          </a:prstGeom>
        </p:spPr>
        <p:txBody>
          <a:bodyPr anchor="t" rtlCol="false" tIns="0" lIns="0" bIns="0" rIns="0">
            <a:spAutoFit/>
          </a:bodyPr>
          <a:lstStyle/>
          <a:p>
            <a:pPr algn="r">
              <a:lnSpc>
                <a:spcPts val="3604"/>
              </a:lnSpc>
            </a:pPr>
            <a:r>
              <a:rPr lang="en-US" sz="2574">
                <a:solidFill>
                  <a:srgbClr val="FFFFFF"/>
                </a:solidFill>
                <a:latin typeface="Roboto"/>
              </a:rPr>
              <a:t>Mathis DELHALLE</a:t>
            </a:r>
          </a:p>
          <a:p>
            <a:pPr algn="r">
              <a:lnSpc>
                <a:spcPts val="3604"/>
              </a:lnSpc>
            </a:pPr>
            <a:r>
              <a:rPr lang="en-US" sz="2575">
                <a:solidFill>
                  <a:srgbClr val="FFFFFF"/>
                </a:solidFill>
                <a:latin typeface="Roboto"/>
              </a:rPr>
              <a:t>BTS SIO 2</a:t>
            </a:r>
          </a:p>
        </p:txBody>
      </p:sp>
      <p:grpSp>
        <p:nvGrpSpPr>
          <p:cNvPr name="Group 6" id="6"/>
          <p:cNvGrpSpPr/>
          <p:nvPr/>
        </p:nvGrpSpPr>
        <p:grpSpPr>
          <a:xfrm rot="0">
            <a:off x="-20852" y="-50551"/>
            <a:ext cx="3013432" cy="906079"/>
            <a:chOff x="0" y="0"/>
            <a:chExt cx="1019358" cy="306501"/>
          </a:xfrm>
        </p:grpSpPr>
        <p:sp>
          <p:nvSpPr>
            <p:cNvPr name="Freeform 7" id="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8" id="8"/>
          <p:cNvGrpSpPr/>
          <p:nvPr/>
        </p:nvGrpSpPr>
        <p:grpSpPr>
          <a:xfrm rot="0">
            <a:off x="2992579" y="-50551"/>
            <a:ext cx="3013432" cy="906079"/>
            <a:chOff x="0" y="0"/>
            <a:chExt cx="1019358" cy="306501"/>
          </a:xfrm>
        </p:grpSpPr>
        <p:sp>
          <p:nvSpPr>
            <p:cNvPr name="Freeform 9" id="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10" id="10"/>
          <p:cNvGrpSpPr/>
          <p:nvPr/>
        </p:nvGrpSpPr>
        <p:grpSpPr>
          <a:xfrm rot="0">
            <a:off x="6006011" y="-50551"/>
            <a:ext cx="3013432" cy="906079"/>
            <a:chOff x="0" y="0"/>
            <a:chExt cx="1019358" cy="306501"/>
          </a:xfrm>
        </p:grpSpPr>
        <p:sp>
          <p:nvSpPr>
            <p:cNvPr name="Freeform 11" id="1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2" id="12"/>
          <p:cNvGrpSpPr/>
          <p:nvPr/>
        </p:nvGrpSpPr>
        <p:grpSpPr>
          <a:xfrm rot="0">
            <a:off x="9019442" y="-50551"/>
            <a:ext cx="3013432" cy="906079"/>
            <a:chOff x="0" y="0"/>
            <a:chExt cx="1019358" cy="306501"/>
          </a:xfrm>
        </p:grpSpPr>
        <p:sp>
          <p:nvSpPr>
            <p:cNvPr name="Freeform 13" id="1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14" id="14"/>
          <p:cNvGrpSpPr/>
          <p:nvPr/>
        </p:nvGrpSpPr>
        <p:grpSpPr>
          <a:xfrm rot="0">
            <a:off x="12032874" y="-50551"/>
            <a:ext cx="3013432" cy="906079"/>
            <a:chOff x="0" y="0"/>
            <a:chExt cx="1019358" cy="306501"/>
          </a:xfrm>
        </p:grpSpPr>
        <p:sp>
          <p:nvSpPr>
            <p:cNvPr name="Freeform 15" id="1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FE641E"/>
            </a:solidFill>
          </p:spPr>
        </p:sp>
      </p:grpSp>
      <p:grpSp>
        <p:nvGrpSpPr>
          <p:cNvPr name="Group 16" id="16"/>
          <p:cNvGrpSpPr/>
          <p:nvPr/>
        </p:nvGrpSpPr>
        <p:grpSpPr>
          <a:xfrm rot="0">
            <a:off x="15046305" y="-50551"/>
            <a:ext cx="3241695" cy="906079"/>
            <a:chOff x="0" y="0"/>
            <a:chExt cx="1096573" cy="306501"/>
          </a:xfrm>
        </p:grpSpPr>
        <p:sp>
          <p:nvSpPr>
            <p:cNvPr name="Freeform 17" id="17"/>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18" id="18"/>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19" id="19"/>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20" id="20"/>
          <p:cNvSpPr txBox="true"/>
          <p:nvPr/>
        </p:nvSpPr>
        <p:spPr>
          <a:xfrm rot="0">
            <a:off x="6951056"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21" id="21"/>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22" id="22"/>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23" id="23"/>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24" id="24"/>
          <p:cNvGrpSpPr/>
          <p:nvPr/>
        </p:nvGrpSpPr>
        <p:grpSpPr>
          <a:xfrm rot="0">
            <a:off x="924193" y="523364"/>
            <a:ext cx="1123342" cy="202201"/>
            <a:chOff x="0" y="0"/>
            <a:chExt cx="1497789" cy="269602"/>
          </a:xfrm>
        </p:grpSpPr>
        <p:grpSp>
          <p:nvGrpSpPr>
            <p:cNvPr name="Group 25" id="25"/>
            <p:cNvGrpSpPr>
              <a:grpSpLocks noChangeAspect="true"/>
            </p:cNvGrpSpPr>
            <p:nvPr/>
          </p:nvGrpSpPr>
          <p:grpSpPr>
            <a:xfrm rot="0">
              <a:off x="0" y="0"/>
              <a:ext cx="1497789" cy="269602"/>
              <a:chOff x="0" y="0"/>
              <a:chExt cx="1270000" cy="228600"/>
            </a:xfrm>
          </p:grpSpPr>
          <p:sp>
            <p:nvSpPr>
              <p:cNvPr name="Freeform 26" id="2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27" id="2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28" id="28"/>
          <p:cNvGrpSpPr/>
          <p:nvPr/>
        </p:nvGrpSpPr>
        <p:grpSpPr>
          <a:xfrm rot="0">
            <a:off x="3937624" y="523364"/>
            <a:ext cx="1123342" cy="202201"/>
            <a:chOff x="0" y="0"/>
            <a:chExt cx="1497789" cy="269602"/>
          </a:xfrm>
        </p:grpSpPr>
        <p:grpSp>
          <p:nvGrpSpPr>
            <p:cNvPr name="Group 29" id="29"/>
            <p:cNvGrpSpPr>
              <a:grpSpLocks noChangeAspect="true"/>
            </p:cNvGrpSpPr>
            <p:nvPr/>
          </p:nvGrpSpPr>
          <p:grpSpPr>
            <a:xfrm rot="0">
              <a:off x="0" y="0"/>
              <a:ext cx="1497789" cy="269602"/>
              <a:chOff x="0" y="0"/>
              <a:chExt cx="1270000" cy="228600"/>
            </a:xfrm>
          </p:grpSpPr>
          <p:sp>
            <p:nvSpPr>
              <p:cNvPr name="Freeform 30" id="3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1" id="3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2" id="32"/>
          <p:cNvGrpSpPr/>
          <p:nvPr/>
        </p:nvGrpSpPr>
        <p:grpSpPr>
          <a:xfrm rot="0">
            <a:off x="6951056" y="523364"/>
            <a:ext cx="1123342" cy="202201"/>
            <a:chOff x="0" y="0"/>
            <a:chExt cx="1497789" cy="269602"/>
          </a:xfrm>
        </p:grpSpPr>
        <p:grpSp>
          <p:nvGrpSpPr>
            <p:cNvPr name="Group 33" id="33"/>
            <p:cNvGrpSpPr>
              <a:grpSpLocks noChangeAspect="true"/>
            </p:cNvGrpSpPr>
            <p:nvPr/>
          </p:nvGrpSpPr>
          <p:grpSpPr>
            <a:xfrm rot="0">
              <a:off x="0" y="0"/>
              <a:ext cx="1497789" cy="269602"/>
              <a:chOff x="0" y="0"/>
              <a:chExt cx="1270000" cy="228600"/>
            </a:xfrm>
          </p:grpSpPr>
          <p:sp>
            <p:nvSpPr>
              <p:cNvPr name="Freeform 34" id="3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5" id="3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6" id="36"/>
          <p:cNvGrpSpPr/>
          <p:nvPr/>
        </p:nvGrpSpPr>
        <p:grpSpPr>
          <a:xfrm rot="0">
            <a:off x="9971744" y="523364"/>
            <a:ext cx="1123342" cy="202201"/>
            <a:chOff x="0" y="0"/>
            <a:chExt cx="1497789" cy="269602"/>
          </a:xfrm>
        </p:grpSpPr>
        <p:grpSp>
          <p:nvGrpSpPr>
            <p:cNvPr name="Group 37" id="37"/>
            <p:cNvGrpSpPr>
              <a:grpSpLocks noChangeAspect="true"/>
            </p:cNvGrpSpPr>
            <p:nvPr/>
          </p:nvGrpSpPr>
          <p:grpSpPr>
            <a:xfrm rot="0">
              <a:off x="0" y="0"/>
              <a:ext cx="1497789" cy="269602"/>
              <a:chOff x="0" y="0"/>
              <a:chExt cx="1270000" cy="228600"/>
            </a:xfrm>
          </p:grpSpPr>
          <p:sp>
            <p:nvSpPr>
              <p:cNvPr name="Freeform 38" id="3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9" id="3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0" id="40"/>
          <p:cNvGrpSpPr/>
          <p:nvPr/>
        </p:nvGrpSpPr>
        <p:grpSpPr>
          <a:xfrm rot="0">
            <a:off x="12977919" y="523364"/>
            <a:ext cx="1123342" cy="202201"/>
            <a:chOff x="0" y="0"/>
            <a:chExt cx="1497789" cy="269602"/>
          </a:xfrm>
        </p:grpSpPr>
        <p:grpSp>
          <p:nvGrpSpPr>
            <p:cNvPr name="Group 41" id="41"/>
            <p:cNvGrpSpPr>
              <a:grpSpLocks noChangeAspect="true"/>
            </p:cNvGrpSpPr>
            <p:nvPr/>
          </p:nvGrpSpPr>
          <p:grpSpPr>
            <a:xfrm rot="0">
              <a:off x="0" y="0"/>
              <a:ext cx="1497789" cy="269602"/>
              <a:chOff x="0" y="0"/>
              <a:chExt cx="1270000" cy="228600"/>
            </a:xfrm>
          </p:grpSpPr>
          <p:sp>
            <p:nvSpPr>
              <p:cNvPr name="Freeform 42" id="4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3" id="43"/>
              <p:cNvSpPr/>
              <p:nvPr/>
            </p:nvSpPr>
            <p:spPr>
              <a:xfrm>
                <a:off x="-5645" y="-183"/>
                <a:ext cx="646290" cy="228966"/>
              </a:xfrm>
              <a:custGeom>
                <a:avLst/>
                <a:gdLst/>
                <a:ahLst/>
                <a:cxnLst/>
                <a:rect r="r" b="b" t="t" l="l"/>
                <a:pathLst>
                  <a:path h="228966" w="646290">
                    <a:moveTo>
                      <a:pt x="119945" y="183"/>
                    </a:moveTo>
                    <a:lnTo>
                      <a:pt x="526345" y="183"/>
                    </a:lnTo>
                    <a:cubicBezTo>
                      <a:pt x="567302" y="0"/>
                      <a:pt x="605227" y="21745"/>
                      <a:pt x="625759" y="57185"/>
                    </a:cubicBezTo>
                    <a:cubicBezTo>
                      <a:pt x="646290" y="92625"/>
                      <a:pt x="646290" y="136341"/>
                      <a:pt x="625759" y="171781"/>
                    </a:cubicBezTo>
                    <a:cubicBezTo>
                      <a:pt x="605227" y="207221"/>
                      <a:pt x="567302" y="228966"/>
                      <a:pt x="526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4" id="44"/>
          <p:cNvGrpSpPr/>
          <p:nvPr/>
        </p:nvGrpSpPr>
        <p:grpSpPr>
          <a:xfrm rot="0">
            <a:off x="16105482" y="523364"/>
            <a:ext cx="1123342" cy="202201"/>
            <a:chOff x="0" y="0"/>
            <a:chExt cx="1497789" cy="269602"/>
          </a:xfrm>
        </p:grpSpPr>
        <p:grpSp>
          <p:nvGrpSpPr>
            <p:cNvPr name="Group 45" id="45"/>
            <p:cNvGrpSpPr>
              <a:grpSpLocks noChangeAspect="true"/>
            </p:cNvGrpSpPr>
            <p:nvPr/>
          </p:nvGrpSpPr>
          <p:grpSpPr>
            <a:xfrm rot="0">
              <a:off x="0" y="0"/>
              <a:ext cx="1497789" cy="269602"/>
              <a:chOff x="0" y="0"/>
              <a:chExt cx="1270000" cy="228600"/>
            </a:xfrm>
          </p:grpSpPr>
          <p:sp>
            <p:nvSpPr>
              <p:cNvPr name="Freeform 46" id="4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7" id="47"/>
              <p:cNvSpPr/>
              <p:nvPr/>
            </p:nvSpPr>
            <p:spPr>
              <a:xfrm>
                <a:off x="0" y="0"/>
                <a:ext cx="0" cy="0"/>
              </a:xfrm>
              <a:custGeom>
                <a:avLst/>
                <a:gdLst/>
                <a:ahLst/>
                <a:cxnLst/>
                <a:rect r="r" b="b" t="t" l="l"/>
                <a:pathLst>
                  <a:path h="0" w="0"/>
                </a:pathLst>
              </a:custGeom>
              <a:solidFill>
                <a:srgbClr val="6CE5E8"/>
              </a:solidFill>
            </p:spPr>
          </p:sp>
        </p:grpSp>
      </p:grpSp>
      <p:sp>
        <p:nvSpPr>
          <p:cNvPr name="TextBox 48" id="48"/>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-18</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191B27"/>
        </a:solidFill>
      </p:bgPr>
    </p:bg>
    <p:spTree>
      <p:nvGrpSpPr>
        <p:cNvPr id="1" name=""/>
        <p:cNvGrpSpPr/>
        <p:nvPr/>
      </p:nvGrpSpPr>
      <p:grpSpPr>
        <a:xfrm>
          <a:off x="0" y="0"/>
          <a:ext cx="0" cy="0"/>
          <a:chOff x="0" y="0"/>
          <a:chExt cx="0" cy="0"/>
        </a:xfrm>
      </p:grpSpPr>
      <p:grpSp>
        <p:nvGrpSpPr>
          <p:cNvPr name="Group 2" id="2"/>
          <p:cNvGrpSpPr/>
          <p:nvPr/>
        </p:nvGrpSpPr>
        <p:grpSpPr>
          <a:xfrm rot="0">
            <a:off x="9582919" y="1154148"/>
            <a:ext cx="7676381" cy="5433572"/>
            <a:chOff x="0" y="0"/>
            <a:chExt cx="10235175" cy="7244762"/>
          </a:xfrm>
        </p:grpSpPr>
        <p:sp>
          <p:nvSpPr>
            <p:cNvPr name="TextBox 3" id="3"/>
            <p:cNvSpPr txBox="true"/>
            <p:nvPr/>
          </p:nvSpPr>
          <p:spPr>
            <a:xfrm rot="0">
              <a:off x="0" y="66675"/>
              <a:ext cx="10235175" cy="4487968"/>
            </a:xfrm>
            <a:prstGeom prst="rect">
              <a:avLst/>
            </a:prstGeom>
          </p:spPr>
          <p:txBody>
            <a:bodyPr anchor="t" rtlCol="false" tIns="0" lIns="0" bIns="0" rIns="0">
              <a:spAutoFit/>
            </a:bodyPr>
            <a:lstStyle/>
            <a:p>
              <a:pPr marL="0" indent="0" lvl="0">
                <a:lnSpc>
                  <a:spcPts val="8772"/>
                </a:lnSpc>
              </a:pPr>
              <a:r>
                <a:rPr lang="en-US" u="none" sz="7975">
                  <a:solidFill>
                    <a:srgbClr val="FFFFFF"/>
                  </a:solidFill>
                  <a:latin typeface="Roboto Bold"/>
                </a:rPr>
                <a:t>Liste de points faibles de l'utilisation de CI</a:t>
              </a:r>
            </a:p>
          </p:txBody>
        </p:sp>
        <p:sp>
          <p:nvSpPr>
            <p:cNvPr name="TextBox 4" id="4"/>
            <p:cNvSpPr txBox="true"/>
            <p:nvPr/>
          </p:nvSpPr>
          <p:spPr>
            <a:xfrm rot="0">
              <a:off x="0" y="5446866"/>
              <a:ext cx="6306788" cy="1797897"/>
            </a:xfrm>
            <a:prstGeom prst="rect">
              <a:avLst/>
            </a:prstGeom>
          </p:spPr>
          <p:txBody>
            <a:bodyPr anchor="t" rtlCol="false" tIns="0" lIns="0" bIns="0" rIns="0">
              <a:spAutoFit/>
            </a:bodyPr>
            <a:lstStyle/>
            <a:p>
              <a:pPr>
                <a:lnSpc>
                  <a:spcPts val="3640"/>
                </a:lnSpc>
              </a:pPr>
              <a:r>
                <a:rPr lang="en-US" sz="2600">
                  <a:solidFill>
                    <a:srgbClr val="FFFFFF"/>
                  </a:solidFill>
                  <a:latin typeface="Roboto"/>
                </a:rPr>
                <a:t>Ce sont les inconvénients engendrer par la mise en place de l'intégration continue</a:t>
              </a:r>
            </a:p>
          </p:txBody>
        </p:sp>
      </p:grpSp>
      <p:grpSp>
        <p:nvGrpSpPr>
          <p:cNvPr name="Group 5" id="5"/>
          <p:cNvGrpSpPr/>
          <p:nvPr/>
        </p:nvGrpSpPr>
        <p:grpSpPr>
          <a:xfrm rot="0">
            <a:off x="-20852" y="-50551"/>
            <a:ext cx="3013432" cy="906079"/>
            <a:chOff x="0" y="0"/>
            <a:chExt cx="1019358" cy="306501"/>
          </a:xfrm>
        </p:grpSpPr>
        <p:sp>
          <p:nvSpPr>
            <p:cNvPr name="Freeform 6" id="6"/>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7" id="7"/>
          <p:cNvGrpSpPr/>
          <p:nvPr/>
        </p:nvGrpSpPr>
        <p:grpSpPr>
          <a:xfrm rot="0">
            <a:off x="2992579" y="-50551"/>
            <a:ext cx="3013432" cy="906079"/>
            <a:chOff x="0" y="0"/>
            <a:chExt cx="1019358" cy="306501"/>
          </a:xfrm>
        </p:grpSpPr>
        <p:sp>
          <p:nvSpPr>
            <p:cNvPr name="Freeform 8" id="8"/>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9" id="9"/>
          <p:cNvGrpSpPr/>
          <p:nvPr/>
        </p:nvGrpSpPr>
        <p:grpSpPr>
          <a:xfrm rot="0">
            <a:off x="6006011" y="-50551"/>
            <a:ext cx="3013432" cy="906079"/>
            <a:chOff x="0" y="0"/>
            <a:chExt cx="1019358" cy="306501"/>
          </a:xfrm>
        </p:grpSpPr>
        <p:sp>
          <p:nvSpPr>
            <p:cNvPr name="Freeform 10" id="10"/>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1" id="11"/>
          <p:cNvGrpSpPr/>
          <p:nvPr/>
        </p:nvGrpSpPr>
        <p:grpSpPr>
          <a:xfrm rot="0">
            <a:off x="9019442" y="-50551"/>
            <a:ext cx="3013432" cy="906079"/>
            <a:chOff x="0" y="0"/>
            <a:chExt cx="1019358" cy="306501"/>
          </a:xfrm>
        </p:grpSpPr>
        <p:sp>
          <p:nvSpPr>
            <p:cNvPr name="Freeform 12" id="12"/>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13" id="13"/>
          <p:cNvGrpSpPr/>
          <p:nvPr/>
        </p:nvGrpSpPr>
        <p:grpSpPr>
          <a:xfrm rot="0">
            <a:off x="12032874" y="-50551"/>
            <a:ext cx="3013432" cy="1079251"/>
            <a:chOff x="0" y="0"/>
            <a:chExt cx="1019358" cy="365080"/>
          </a:xfrm>
        </p:grpSpPr>
        <p:sp>
          <p:nvSpPr>
            <p:cNvPr name="Freeform 14" id="14"/>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15" id="15"/>
          <p:cNvGrpSpPr/>
          <p:nvPr/>
        </p:nvGrpSpPr>
        <p:grpSpPr>
          <a:xfrm rot="0">
            <a:off x="15046305" y="-50551"/>
            <a:ext cx="3241695" cy="906079"/>
            <a:chOff x="0" y="0"/>
            <a:chExt cx="1096573" cy="306501"/>
          </a:xfrm>
        </p:grpSpPr>
        <p:sp>
          <p:nvSpPr>
            <p:cNvPr name="Freeform 16" id="16"/>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17" id="17"/>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18" id="18"/>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19" id="19"/>
          <p:cNvSpPr txBox="true"/>
          <p:nvPr/>
        </p:nvSpPr>
        <p:spPr>
          <a:xfrm rot="0">
            <a:off x="6951056"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20" id="20"/>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21" id="21"/>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22" id="22"/>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23" id="23"/>
          <p:cNvGrpSpPr/>
          <p:nvPr/>
        </p:nvGrpSpPr>
        <p:grpSpPr>
          <a:xfrm rot="0">
            <a:off x="924193" y="523364"/>
            <a:ext cx="1123342" cy="202201"/>
            <a:chOff x="0" y="0"/>
            <a:chExt cx="1497789" cy="269602"/>
          </a:xfrm>
        </p:grpSpPr>
        <p:grpSp>
          <p:nvGrpSpPr>
            <p:cNvPr name="Group 24" id="24"/>
            <p:cNvGrpSpPr>
              <a:grpSpLocks noChangeAspect="true"/>
            </p:cNvGrpSpPr>
            <p:nvPr/>
          </p:nvGrpSpPr>
          <p:grpSpPr>
            <a:xfrm rot="0">
              <a:off x="0" y="0"/>
              <a:ext cx="1497789" cy="269602"/>
              <a:chOff x="0" y="0"/>
              <a:chExt cx="1270000" cy="228600"/>
            </a:xfrm>
          </p:grpSpPr>
          <p:sp>
            <p:nvSpPr>
              <p:cNvPr name="Freeform 25" id="2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26" id="2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27" id="27"/>
          <p:cNvGrpSpPr/>
          <p:nvPr/>
        </p:nvGrpSpPr>
        <p:grpSpPr>
          <a:xfrm rot="0">
            <a:off x="3937624" y="523364"/>
            <a:ext cx="1123342" cy="202201"/>
            <a:chOff x="0" y="0"/>
            <a:chExt cx="1497789" cy="269602"/>
          </a:xfrm>
        </p:grpSpPr>
        <p:grpSp>
          <p:nvGrpSpPr>
            <p:cNvPr name="Group 28" id="28"/>
            <p:cNvGrpSpPr>
              <a:grpSpLocks noChangeAspect="true"/>
            </p:cNvGrpSpPr>
            <p:nvPr/>
          </p:nvGrpSpPr>
          <p:grpSpPr>
            <a:xfrm rot="0">
              <a:off x="0" y="0"/>
              <a:ext cx="1497789" cy="269602"/>
              <a:chOff x="0" y="0"/>
              <a:chExt cx="1270000" cy="228600"/>
            </a:xfrm>
          </p:grpSpPr>
          <p:sp>
            <p:nvSpPr>
              <p:cNvPr name="Freeform 29" id="2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0" id="3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1" id="31"/>
          <p:cNvGrpSpPr/>
          <p:nvPr/>
        </p:nvGrpSpPr>
        <p:grpSpPr>
          <a:xfrm rot="0">
            <a:off x="6951056" y="523364"/>
            <a:ext cx="1123342" cy="202201"/>
            <a:chOff x="0" y="0"/>
            <a:chExt cx="1497789" cy="269602"/>
          </a:xfrm>
        </p:grpSpPr>
        <p:grpSp>
          <p:nvGrpSpPr>
            <p:cNvPr name="Group 32" id="32"/>
            <p:cNvGrpSpPr>
              <a:grpSpLocks noChangeAspect="true"/>
            </p:cNvGrpSpPr>
            <p:nvPr/>
          </p:nvGrpSpPr>
          <p:grpSpPr>
            <a:xfrm rot="0">
              <a:off x="0" y="0"/>
              <a:ext cx="1497789" cy="269602"/>
              <a:chOff x="0" y="0"/>
              <a:chExt cx="1270000" cy="228600"/>
            </a:xfrm>
          </p:grpSpPr>
          <p:sp>
            <p:nvSpPr>
              <p:cNvPr name="Freeform 33" id="3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4" id="3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5" id="35"/>
          <p:cNvGrpSpPr/>
          <p:nvPr/>
        </p:nvGrpSpPr>
        <p:grpSpPr>
          <a:xfrm rot="0">
            <a:off x="9971744" y="523364"/>
            <a:ext cx="1123342" cy="202201"/>
            <a:chOff x="0" y="0"/>
            <a:chExt cx="1497789" cy="269602"/>
          </a:xfrm>
        </p:grpSpPr>
        <p:grpSp>
          <p:nvGrpSpPr>
            <p:cNvPr name="Group 36" id="36"/>
            <p:cNvGrpSpPr>
              <a:grpSpLocks noChangeAspect="true"/>
            </p:cNvGrpSpPr>
            <p:nvPr/>
          </p:nvGrpSpPr>
          <p:grpSpPr>
            <a:xfrm rot="0">
              <a:off x="0" y="0"/>
              <a:ext cx="1497789" cy="269602"/>
              <a:chOff x="0" y="0"/>
              <a:chExt cx="1270000" cy="228600"/>
            </a:xfrm>
          </p:grpSpPr>
          <p:sp>
            <p:nvSpPr>
              <p:cNvPr name="Freeform 37" id="3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8" id="3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9" id="39"/>
          <p:cNvGrpSpPr/>
          <p:nvPr/>
        </p:nvGrpSpPr>
        <p:grpSpPr>
          <a:xfrm rot="0">
            <a:off x="12977919" y="523364"/>
            <a:ext cx="1123342" cy="202201"/>
            <a:chOff x="0" y="0"/>
            <a:chExt cx="1497789" cy="269602"/>
          </a:xfrm>
        </p:grpSpPr>
        <p:grpSp>
          <p:nvGrpSpPr>
            <p:cNvPr name="Group 40" id="40"/>
            <p:cNvGrpSpPr>
              <a:grpSpLocks noChangeAspect="true"/>
            </p:cNvGrpSpPr>
            <p:nvPr/>
          </p:nvGrpSpPr>
          <p:grpSpPr>
            <a:xfrm rot="0">
              <a:off x="0" y="0"/>
              <a:ext cx="1497789" cy="269602"/>
              <a:chOff x="0" y="0"/>
              <a:chExt cx="1270000" cy="228600"/>
            </a:xfrm>
          </p:grpSpPr>
          <p:sp>
            <p:nvSpPr>
              <p:cNvPr name="Freeform 41" id="4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2" id="4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3" id="43"/>
          <p:cNvGrpSpPr/>
          <p:nvPr/>
        </p:nvGrpSpPr>
        <p:grpSpPr>
          <a:xfrm rot="0">
            <a:off x="16105482" y="523364"/>
            <a:ext cx="1123342" cy="202201"/>
            <a:chOff x="0" y="0"/>
            <a:chExt cx="1497789" cy="269602"/>
          </a:xfrm>
        </p:grpSpPr>
        <p:grpSp>
          <p:nvGrpSpPr>
            <p:cNvPr name="Group 44" id="44"/>
            <p:cNvGrpSpPr>
              <a:grpSpLocks noChangeAspect="true"/>
            </p:cNvGrpSpPr>
            <p:nvPr/>
          </p:nvGrpSpPr>
          <p:grpSpPr>
            <a:xfrm rot="0">
              <a:off x="0" y="0"/>
              <a:ext cx="1497789" cy="269602"/>
              <a:chOff x="0" y="0"/>
              <a:chExt cx="1270000" cy="228600"/>
            </a:xfrm>
          </p:grpSpPr>
          <p:sp>
            <p:nvSpPr>
              <p:cNvPr name="Freeform 45" id="4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6" id="46"/>
              <p:cNvSpPr/>
              <p:nvPr/>
            </p:nvSpPr>
            <p:spPr>
              <a:xfrm>
                <a:off x="0" y="0"/>
                <a:ext cx="0" cy="0"/>
              </a:xfrm>
              <a:custGeom>
                <a:avLst/>
                <a:gdLst/>
                <a:ahLst/>
                <a:cxnLst/>
                <a:rect r="r" b="b" t="t" l="l"/>
                <a:pathLst>
                  <a:path h="0" w="0"/>
                </a:pathLst>
              </a:custGeom>
              <a:solidFill>
                <a:srgbClr val="6CE5E8"/>
              </a:solidFill>
            </p:spPr>
          </p:sp>
        </p:grpSp>
      </p:grpSp>
      <p:sp>
        <p:nvSpPr>
          <p:cNvPr name="TextBox 47" id="47"/>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-19</a:t>
            </a:r>
          </a:p>
        </p:txBody>
      </p:sp>
      <p:grpSp>
        <p:nvGrpSpPr>
          <p:cNvPr name="Group 48" id="48"/>
          <p:cNvGrpSpPr/>
          <p:nvPr/>
        </p:nvGrpSpPr>
        <p:grpSpPr>
          <a:xfrm rot="0">
            <a:off x="254856" y="1381403"/>
            <a:ext cx="6931230" cy="1059234"/>
            <a:chOff x="0" y="0"/>
            <a:chExt cx="35729040" cy="5460127"/>
          </a:xfrm>
        </p:grpSpPr>
        <p:sp>
          <p:nvSpPr>
            <p:cNvPr name="Freeform 49" id="49"/>
            <p:cNvSpPr/>
            <p:nvPr/>
          </p:nvSpPr>
          <p:spPr>
            <a:xfrm>
              <a:off x="0" y="0"/>
              <a:ext cx="35729041" cy="5460127"/>
            </a:xfrm>
            <a:custGeom>
              <a:avLst/>
              <a:gdLst/>
              <a:ahLst/>
              <a:cxnLst/>
              <a:rect r="r" b="b" t="t" l="l"/>
              <a:pathLst>
                <a:path h="5460127" w="35729041">
                  <a:moveTo>
                    <a:pt x="0" y="0"/>
                  </a:moveTo>
                  <a:lnTo>
                    <a:pt x="0" y="5460127"/>
                  </a:lnTo>
                  <a:lnTo>
                    <a:pt x="35729041" y="5460127"/>
                  </a:lnTo>
                  <a:lnTo>
                    <a:pt x="35729041" y="0"/>
                  </a:lnTo>
                  <a:lnTo>
                    <a:pt x="0" y="0"/>
                  </a:lnTo>
                  <a:close/>
                  <a:moveTo>
                    <a:pt x="35668080" y="5399167"/>
                  </a:moveTo>
                  <a:lnTo>
                    <a:pt x="59690" y="5399167"/>
                  </a:lnTo>
                  <a:lnTo>
                    <a:pt x="59690" y="59690"/>
                  </a:lnTo>
                  <a:lnTo>
                    <a:pt x="35668080" y="59690"/>
                  </a:lnTo>
                  <a:lnTo>
                    <a:pt x="35668080" y="5399167"/>
                  </a:lnTo>
                  <a:close/>
                </a:path>
              </a:pathLst>
            </a:custGeom>
            <a:solidFill>
              <a:srgbClr val="FFFFFF"/>
            </a:solidFill>
          </p:spPr>
        </p:sp>
      </p:grpSp>
      <p:sp>
        <p:nvSpPr>
          <p:cNvPr name="TextBox 50" id="50"/>
          <p:cNvSpPr txBox="true"/>
          <p:nvPr/>
        </p:nvSpPr>
        <p:spPr>
          <a:xfrm rot="0">
            <a:off x="1238283" y="1305547"/>
            <a:ext cx="4964376" cy="1163320"/>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NÉCESSITE DES SERVEURS ET DES ENVIRONNEMENTS SUPPLÉMENTAIRES</a:t>
            </a:r>
          </a:p>
        </p:txBody>
      </p:sp>
      <p:grpSp>
        <p:nvGrpSpPr>
          <p:cNvPr name="Group 51" id="51"/>
          <p:cNvGrpSpPr/>
          <p:nvPr/>
        </p:nvGrpSpPr>
        <p:grpSpPr>
          <a:xfrm rot="0">
            <a:off x="254856" y="3173994"/>
            <a:ext cx="6931230" cy="1059234"/>
            <a:chOff x="0" y="0"/>
            <a:chExt cx="35729040" cy="5460127"/>
          </a:xfrm>
        </p:grpSpPr>
        <p:sp>
          <p:nvSpPr>
            <p:cNvPr name="Freeform 52" id="52"/>
            <p:cNvSpPr/>
            <p:nvPr/>
          </p:nvSpPr>
          <p:spPr>
            <a:xfrm>
              <a:off x="0" y="0"/>
              <a:ext cx="35729041" cy="5460127"/>
            </a:xfrm>
            <a:custGeom>
              <a:avLst/>
              <a:gdLst/>
              <a:ahLst/>
              <a:cxnLst/>
              <a:rect r="r" b="b" t="t" l="l"/>
              <a:pathLst>
                <a:path h="5460127" w="35729041">
                  <a:moveTo>
                    <a:pt x="0" y="0"/>
                  </a:moveTo>
                  <a:lnTo>
                    <a:pt x="0" y="5460127"/>
                  </a:lnTo>
                  <a:lnTo>
                    <a:pt x="35729041" y="5460127"/>
                  </a:lnTo>
                  <a:lnTo>
                    <a:pt x="35729041" y="0"/>
                  </a:lnTo>
                  <a:lnTo>
                    <a:pt x="0" y="0"/>
                  </a:lnTo>
                  <a:close/>
                  <a:moveTo>
                    <a:pt x="35668080" y="5399167"/>
                  </a:moveTo>
                  <a:lnTo>
                    <a:pt x="59690" y="5399167"/>
                  </a:lnTo>
                  <a:lnTo>
                    <a:pt x="59690" y="59690"/>
                  </a:lnTo>
                  <a:lnTo>
                    <a:pt x="35668080" y="59690"/>
                  </a:lnTo>
                  <a:lnTo>
                    <a:pt x="35668080" y="5399167"/>
                  </a:lnTo>
                  <a:close/>
                </a:path>
              </a:pathLst>
            </a:custGeom>
            <a:solidFill>
              <a:srgbClr val="FFFFFF"/>
            </a:solidFill>
          </p:spPr>
        </p:sp>
      </p:grpSp>
      <p:sp>
        <p:nvSpPr>
          <p:cNvPr name="TextBox 53" id="53"/>
          <p:cNvSpPr txBox="true"/>
          <p:nvPr/>
        </p:nvSpPr>
        <p:spPr>
          <a:xfrm rot="0">
            <a:off x="1238283" y="3293401"/>
            <a:ext cx="4964376" cy="772795"/>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CONVERSION DE PROCESSUS HABITUELS</a:t>
            </a:r>
          </a:p>
        </p:txBody>
      </p:sp>
      <p:grpSp>
        <p:nvGrpSpPr>
          <p:cNvPr name="Group 54" id="54"/>
          <p:cNvGrpSpPr/>
          <p:nvPr/>
        </p:nvGrpSpPr>
        <p:grpSpPr>
          <a:xfrm rot="0">
            <a:off x="254856" y="4966586"/>
            <a:ext cx="6931230" cy="1059234"/>
            <a:chOff x="0" y="0"/>
            <a:chExt cx="35729040" cy="5460127"/>
          </a:xfrm>
        </p:grpSpPr>
        <p:sp>
          <p:nvSpPr>
            <p:cNvPr name="Freeform 55" id="55"/>
            <p:cNvSpPr/>
            <p:nvPr/>
          </p:nvSpPr>
          <p:spPr>
            <a:xfrm>
              <a:off x="0" y="0"/>
              <a:ext cx="35729041" cy="5460127"/>
            </a:xfrm>
            <a:custGeom>
              <a:avLst/>
              <a:gdLst/>
              <a:ahLst/>
              <a:cxnLst/>
              <a:rect r="r" b="b" t="t" l="l"/>
              <a:pathLst>
                <a:path h="5460127" w="35729041">
                  <a:moveTo>
                    <a:pt x="0" y="0"/>
                  </a:moveTo>
                  <a:lnTo>
                    <a:pt x="0" y="5460127"/>
                  </a:lnTo>
                  <a:lnTo>
                    <a:pt x="35729041" y="5460127"/>
                  </a:lnTo>
                  <a:lnTo>
                    <a:pt x="35729041" y="0"/>
                  </a:lnTo>
                  <a:lnTo>
                    <a:pt x="0" y="0"/>
                  </a:lnTo>
                  <a:close/>
                  <a:moveTo>
                    <a:pt x="35668080" y="5399167"/>
                  </a:moveTo>
                  <a:lnTo>
                    <a:pt x="59690" y="5399167"/>
                  </a:lnTo>
                  <a:lnTo>
                    <a:pt x="59690" y="59690"/>
                  </a:lnTo>
                  <a:lnTo>
                    <a:pt x="35668080" y="59690"/>
                  </a:lnTo>
                  <a:lnTo>
                    <a:pt x="35668080" y="5399167"/>
                  </a:lnTo>
                  <a:close/>
                </a:path>
              </a:pathLst>
            </a:custGeom>
            <a:solidFill>
              <a:srgbClr val="FFFFFF"/>
            </a:solidFill>
          </p:spPr>
        </p:sp>
      </p:grpSp>
      <p:sp>
        <p:nvSpPr>
          <p:cNvPr name="TextBox 56" id="56"/>
          <p:cNvSpPr txBox="true"/>
          <p:nvPr/>
        </p:nvSpPr>
        <p:spPr>
          <a:xfrm rot="0">
            <a:off x="1238283" y="5085993"/>
            <a:ext cx="4964376" cy="772795"/>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NÉCESSI</a:t>
            </a:r>
            <a:r>
              <a:rPr lang="en-US" sz="2200">
                <a:solidFill>
                  <a:srgbClr val="FE641E"/>
                </a:solidFill>
                <a:latin typeface="Roboto"/>
              </a:rPr>
              <a:t>TE DE METTRE AU POINT DES PROCESSUS DE TEST ADAPTÉS</a:t>
            </a:r>
          </a:p>
        </p:txBody>
      </p:sp>
      <p:grpSp>
        <p:nvGrpSpPr>
          <p:cNvPr name="Group 57" id="57"/>
          <p:cNvGrpSpPr/>
          <p:nvPr/>
        </p:nvGrpSpPr>
        <p:grpSpPr>
          <a:xfrm rot="0">
            <a:off x="254856" y="6759178"/>
            <a:ext cx="6931230" cy="1059234"/>
            <a:chOff x="0" y="0"/>
            <a:chExt cx="35729040" cy="5460127"/>
          </a:xfrm>
        </p:grpSpPr>
        <p:sp>
          <p:nvSpPr>
            <p:cNvPr name="Freeform 58" id="58"/>
            <p:cNvSpPr/>
            <p:nvPr/>
          </p:nvSpPr>
          <p:spPr>
            <a:xfrm>
              <a:off x="0" y="0"/>
              <a:ext cx="35729041" cy="5460127"/>
            </a:xfrm>
            <a:custGeom>
              <a:avLst/>
              <a:gdLst/>
              <a:ahLst/>
              <a:cxnLst/>
              <a:rect r="r" b="b" t="t" l="l"/>
              <a:pathLst>
                <a:path h="5460127" w="35729041">
                  <a:moveTo>
                    <a:pt x="0" y="0"/>
                  </a:moveTo>
                  <a:lnTo>
                    <a:pt x="0" y="5460127"/>
                  </a:lnTo>
                  <a:lnTo>
                    <a:pt x="35729041" y="5460127"/>
                  </a:lnTo>
                  <a:lnTo>
                    <a:pt x="35729041" y="0"/>
                  </a:lnTo>
                  <a:lnTo>
                    <a:pt x="0" y="0"/>
                  </a:lnTo>
                  <a:close/>
                  <a:moveTo>
                    <a:pt x="35668080" y="5399167"/>
                  </a:moveTo>
                  <a:lnTo>
                    <a:pt x="59690" y="5399167"/>
                  </a:lnTo>
                  <a:lnTo>
                    <a:pt x="59690" y="59690"/>
                  </a:lnTo>
                  <a:lnTo>
                    <a:pt x="35668080" y="59690"/>
                  </a:lnTo>
                  <a:lnTo>
                    <a:pt x="35668080" y="5399167"/>
                  </a:lnTo>
                  <a:close/>
                </a:path>
              </a:pathLst>
            </a:custGeom>
            <a:solidFill>
              <a:srgbClr val="FFFFFF"/>
            </a:solidFill>
          </p:spPr>
        </p:sp>
      </p:grpSp>
      <p:sp>
        <p:nvSpPr>
          <p:cNvPr name="TextBox 59" id="59"/>
          <p:cNvSpPr txBox="true"/>
          <p:nvPr/>
        </p:nvSpPr>
        <p:spPr>
          <a:xfrm rot="0">
            <a:off x="1238283" y="7073847"/>
            <a:ext cx="4964376" cy="382270"/>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SATURATION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91B27"/>
        </a:solidFill>
      </p:bgPr>
    </p:bg>
    <p:spTree>
      <p:nvGrpSpPr>
        <p:cNvPr id="1" name=""/>
        <p:cNvGrpSpPr/>
        <p:nvPr/>
      </p:nvGrpSpPr>
      <p:grpSpPr>
        <a:xfrm>
          <a:off x="0" y="0"/>
          <a:ext cx="0" cy="0"/>
          <a:chOff x="0" y="0"/>
          <a:chExt cx="0" cy="0"/>
        </a:xfrm>
      </p:grpSpPr>
      <p:grpSp>
        <p:nvGrpSpPr>
          <p:cNvPr name="Group 2" id="2"/>
          <p:cNvGrpSpPr/>
          <p:nvPr/>
        </p:nvGrpSpPr>
        <p:grpSpPr>
          <a:xfrm rot="0">
            <a:off x="10413738" y="3528320"/>
            <a:ext cx="412670" cy="412670"/>
            <a:chOff x="0" y="0"/>
            <a:chExt cx="550226" cy="550226"/>
          </a:xfrm>
        </p:grpSpPr>
        <p:grpSp>
          <p:nvGrpSpPr>
            <p:cNvPr name="Group 3" id="3"/>
            <p:cNvGrpSpPr/>
            <p:nvPr/>
          </p:nvGrpSpPr>
          <p:grpSpPr>
            <a:xfrm rot="-10800000">
              <a:off x="0" y="0"/>
              <a:ext cx="550226" cy="550226"/>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5" id="5"/>
            <p:cNvGrpSpPr/>
            <p:nvPr/>
          </p:nvGrpSpPr>
          <p:grpSpPr>
            <a:xfrm rot="-10800000">
              <a:off x="201961" y="201961"/>
              <a:ext cx="146304" cy="14630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7" id="7"/>
          <p:cNvGrpSpPr/>
          <p:nvPr/>
        </p:nvGrpSpPr>
        <p:grpSpPr>
          <a:xfrm rot="0">
            <a:off x="10413738" y="4857648"/>
            <a:ext cx="412670" cy="412670"/>
            <a:chOff x="0" y="0"/>
            <a:chExt cx="550226" cy="550226"/>
          </a:xfrm>
        </p:grpSpPr>
        <p:grpSp>
          <p:nvGrpSpPr>
            <p:cNvPr name="Group 8" id="8"/>
            <p:cNvGrpSpPr/>
            <p:nvPr/>
          </p:nvGrpSpPr>
          <p:grpSpPr>
            <a:xfrm rot="-10800000">
              <a:off x="0" y="0"/>
              <a:ext cx="550226" cy="550226"/>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10" id="10"/>
            <p:cNvGrpSpPr/>
            <p:nvPr/>
          </p:nvGrpSpPr>
          <p:grpSpPr>
            <a:xfrm rot="-10800000">
              <a:off x="201961" y="201961"/>
              <a:ext cx="146304" cy="146304"/>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12" id="12"/>
          <p:cNvGrpSpPr/>
          <p:nvPr/>
        </p:nvGrpSpPr>
        <p:grpSpPr>
          <a:xfrm rot="0">
            <a:off x="10413738" y="6186975"/>
            <a:ext cx="412670" cy="412670"/>
            <a:chOff x="0" y="0"/>
            <a:chExt cx="550226" cy="550226"/>
          </a:xfrm>
        </p:grpSpPr>
        <p:grpSp>
          <p:nvGrpSpPr>
            <p:cNvPr name="Group 13" id="13"/>
            <p:cNvGrpSpPr/>
            <p:nvPr/>
          </p:nvGrpSpPr>
          <p:grpSpPr>
            <a:xfrm rot="-10800000">
              <a:off x="0" y="0"/>
              <a:ext cx="550226" cy="550226"/>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15" id="15"/>
            <p:cNvGrpSpPr/>
            <p:nvPr/>
          </p:nvGrpSpPr>
          <p:grpSpPr>
            <a:xfrm rot="-10800000">
              <a:off x="201961" y="201961"/>
              <a:ext cx="146304" cy="146304"/>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17" id="17"/>
          <p:cNvGrpSpPr/>
          <p:nvPr/>
        </p:nvGrpSpPr>
        <p:grpSpPr>
          <a:xfrm rot="0">
            <a:off x="10413738" y="7516303"/>
            <a:ext cx="412670" cy="412670"/>
            <a:chOff x="0" y="0"/>
            <a:chExt cx="550226" cy="550226"/>
          </a:xfrm>
        </p:grpSpPr>
        <p:grpSp>
          <p:nvGrpSpPr>
            <p:cNvPr name="Group 18" id="18"/>
            <p:cNvGrpSpPr/>
            <p:nvPr/>
          </p:nvGrpSpPr>
          <p:grpSpPr>
            <a:xfrm rot="-10800000">
              <a:off x="0" y="0"/>
              <a:ext cx="550226" cy="550226"/>
              <a:chOff x="0" y="0"/>
              <a:chExt cx="6350000" cy="6350000"/>
            </a:xfrm>
          </p:grpSpPr>
          <p:sp>
            <p:nvSpPr>
              <p:cNvPr name="Freeform 19" id="1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20" id="20"/>
            <p:cNvGrpSpPr/>
            <p:nvPr/>
          </p:nvGrpSpPr>
          <p:grpSpPr>
            <a:xfrm rot="-10800000">
              <a:off x="201961" y="201961"/>
              <a:ext cx="146304" cy="146304"/>
              <a:chOff x="0" y="0"/>
              <a:chExt cx="6350000" cy="6350000"/>
            </a:xfrm>
          </p:grpSpPr>
          <p:sp>
            <p:nvSpPr>
              <p:cNvPr name="Freeform 21" id="2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22" id="22"/>
          <p:cNvGrpSpPr/>
          <p:nvPr/>
        </p:nvGrpSpPr>
        <p:grpSpPr>
          <a:xfrm rot="0">
            <a:off x="10413738" y="8845630"/>
            <a:ext cx="412670" cy="412670"/>
            <a:chOff x="0" y="0"/>
            <a:chExt cx="550226" cy="550226"/>
          </a:xfrm>
        </p:grpSpPr>
        <p:grpSp>
          <p:nvGrpSpPr>
            <p:cNvPr name="Group 23" id="23"/>
            <p:cNvGrpSpPr/>
            <p:nvPr/>
          </p:nvGrpSpPr>
          <p:grpSpPr>
            <a:xfrm rot="-10800000">
              <a:off x="0" y="0"/>
              <a:ext cx="550226" cy="550226"/>
              <a:chOff x="0" y="0"/>
              <a:chExt cx="6350000" cy="6350000"/>
            </a:xfrm>
          </p:grpSpPr>
          <p:sp>
            <p:nvSpPr>
              <p:cNvPr name="Freeform 24" id="2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25" id="25"/>
            <p:cNvGrpSpPr/>
            <p:nvPr/>
          </p:nvGrpSpPr>
          <p:grpSpPr>
            <a:xfrm rot="-10800000">
              <a:off x="201961" y="201961"/>
              <a:ext cx="146304" cy="146304"/>
              <a:chOff x="0" y="0"/>
              <a:chExt cx="6350000" cy="6350000"/>
            </a:xfrm>
          </p:grpSpPr>
          <p:sp>
            <p:nvSpPr>
              <p:cNvPr name="Freeform 26" id="2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sp>
        <p:nvSpPr>
          <p:cNvPr name="TextBox 27" id="27"/>
          <p:cNvSpPr txBox="true"/>
          <p:nvPr/>
        </p:nvSpPr>
        <p:spPr>
          <a:xfrm rot="0">
            <a:off x="1235035" y="4549458"/>
            <a:ext cx="6741281" cy="1264285"/>
          </a:xfrm>
          <a:prstGeom prst="rect">
            <a:avLst/>
          </a:prstGeom>
        </p:spPr>
        <p:txBody>
          <a:bodyPr anchor="t" rtlCol="false" tIns="0" lIns="0" bIns="0" rIns="0">
            <a:spAutoFit/>
          </a:bodyPr>
          <a:lstStyle/>
          <a:p>
            <a:pPr marL="0" indent="0" lvl="0">
              <a:lnSpc>
                <a:spcPts val="9680"/>
              </a:lnSpc>
            </a:pPr>
            <a:r>
              <a:rPr lang="en-US" sz="8800">
                <a:solidFill>
                  <a:srgbClr val="FFFFFF"/>
                </a:solidFill>
                <a:latin typeface="Roboto Bold"/>
              </a:rPr>
              <a:t>Sommaire</a:t>
            </a:r>
          </a:p>
        </p:txBody>
      </p:sp>
      <p:sp>
        <p:nvSpPr>
          <p:cNvPr name="TextBox 28" id="28"/>
          <p:cNvSpPr txBox="true"/>
          <p:nvPr/>
        </p:nvSpPr>
        <p:spPr>
          <a:xfrm rot="0">
            <a:off x="11678970" y="3324445"/>
            <a:ext cx="4846150" cy="772795"/>
          </a:xfrm>
          <a:prstGeom prst="rect">
            <a:avLst/>
          </a:prstGeom>
        </p:spPr>
        <p:txBody>
          <a:bodyPr anchor="t" rtlCol="false" tIns="0" lIns="0" bIns="0" rIns="0">
            <a:spAutoFit/>
          </a:bodyPr>
          <a:lstStyle/>
          <a:p>
            <a:pPr marL="0" indent="0" lvl="0">
              <a:lnSpc>
                <a:spcPts val="3079"/>
              </a:lnSpc>
            </a:pPr>
            <a:r>
              <a:rPr lang="en-US" sz="2200">
                <a:solidFill>
                  <a:srgbClr val="FFFFFF"/>
                </a:solidFill>
                <a:latin typeface="Roboto"/>
              </a:rPr>
              <a:t>PRÉSENTATION DE MA VEILLE TECHNOLOGIQUE</a:t>
            </a:r>
          </a:p>
        </p:txBody>
      </p:sp>
      <p:sp>
        <p:nvSpPr>
          <p:cNvPr name="TextBox 29" id="29"/>
          <p:cNvSpPr txBox="true"/>
          <p:nvPr/>
        </p:nvSpPr>
        <p:spPr>
          <a:xfrm rot="0">
            <a:off x="11678970" y="4849035"/>
            <a:ext cx="4846150" cy="382270"/>
          </a:xfrm>
          <a:prstGeom prst="rect">
            <a:avLst/>
          </a:prstGeom>
        </p:spPr>
        <p:txBody>
          <a:bodyPr anchor="t" rtlCol="false" tIns="0" lIns="0" bIns="0" rIns="0">
            <a:spAutoFit/>
          </a:bodyPr>
          <a:lstStyle/>
          <a:p>
            <a:pPr marL="0" indent="0" lvl="0">
              <a:lnSpc>
                <a:spcPts val="3079"/>
              </a:lnSpc>
            </a:pPr>
            <a:r>
              <a:rPr lang="en-US" sz="2200">
                <a:solidFill>
                  <a:srgbClr val="FFFFFF"/>
                </a:solidFill>
                <a:latin typeface="Roboto"/>
              </a:rPr>
              <a:t>APPLICATIONS CONCERNÉ</a:t>
            </a:r>
          </a:p>
        </p:txBody>
      </p:sp>
      <p:sp>
        <p:nvSpPr>
          <p:cNvPr name="TextBox 30" id="30"/>
          <p:cNvSpPr txBox="true"/>
          <p:nvPr/>
        </p:nvSpPr>
        <p:spPr>
          <a:xfrm rot="0">
            <a:off x="11678970" y="6178363"/>
            <a:ext cx="4846150" cy="382270"/>
          </a:xfrm>
          <a:prstGeom prst="rect">
            <a:avLst/>
          </a:prstGeom>
        </p:spPr>
        <p:txBody>
          <a:bodyPr anchor="t" rtlCol="false" tIns="0" lIns="0" bIns="0" rIns="0">
            <a:spAutoFit/>
          </a:bodyPr>
          <a:lstStyle/>
          <a:p>
            <a:pPr marL="0" indent="0" lvl="0">
              <a:lnSpc>
                <a:spcPts val="3079"/>
              </a:lnSpc>
            </a:pPr>
            <a:r>
              <a:rPr lang="en-US" sz="2200">
                <a:solidFill>
                  <a:srgbClr val="FFFFFF"/>
                </a:solidFill>
                <a:latin typeface="Roboto"/>
              </a:rPr>
              <a:t>LES POINTS FORTS</a:t>
            </a:r>
          </a:p>
        </p:txBody>
      </p:sp>
      <p:sp>
        <p:nvSpPr>
          <p:cNvPr name="TextBox 31" id="31"/>
          <p:cNvSpPr txBox="true"/>
          <p:nvPr/>
        </p:nvSpPr>
        <p:spPr>
          <a:xfrm rot="0">
            <a:off x="11678970" y="7507690"/>
            <a:ext cx="4846150" cy="382270"/>
          </a:xfrm>
          <a:prstGeom prst="rect">
            <a:avLst/>
          </a:prstGeom>
        </p:spPr>
        <p:txBody>
          <a:bodyPr anchor="t" rtlCol="false" tIns="0" lIns="0" bIns="0" rIns="0">
            <a:spAutoFit/>
          </a:bodyPr>
          <a:lstStyle/>
          <a:p>
            <a:pPr marL="0" indent="0" lvl="0">
              <a:lnSpc>
                <a:spcPts val="3079"/>
              </a:lnSpc>
            </a:pPr>
            <a:r>
              <a:rPr lang="en-US" sz="2200">
                <a:solidFill>
                  <a:srgbClr val="FFFFFF"/>
                </a:solidFill>
                <a:latin typeface="Roboto"/>
              </a:rPr>
              <a:t>LES POINTS FAIBLES</a:t>
            </a:r>
          </a:p>
        </p:txBody>
      </p:sp>
      <p:sp>
        <p:nvSpPr>
          <p:cNvPr name="TextBox 32" id="32"/>
          <p:cNvSpPr txBox="true"/>
          <p:nvPr/>
        </p:nvSpPr>
        <p:spPr>
          <a:xfrm rot="0">
            <a:off x="11678970" y="8837018"/>
            <a:ext cx="4846150" cy="382270"/>
          </a:xfrm>
          <a:prstGeom prst="rect">
            <a:avLst/>
          </a:prstGeom>
        </p:spPr>
        <p:txBody>
          <a:bodyPr anchor="t" rtlCol="false" tIns="0" lIns="0" bIns="0" rIns="0">
            <a:spAutoFit/>
          </a:bodyPr>
          <a:lstStyle/>
          <a:p>
            <a:pPr marL="0" indent="0" lvl="0">
              <a:lnSpc>
                <a:spcPts val="3079"/>
              </a:lnSpc>
            </a:pPr>
            <a:r>
              <a:rPr lang="en-US" sz="2200">
                <a:solidFill>
                  <a:srgbClr val="FFFFFF"/>
                </a:solidFill>
                <a:latin typeface="Roboto"/>
              </a:rPr>
              <a:t>MES OUTILS DE CONCEPTION</a:t>
            </a:r>
          </a:p>
        </p:txBody>
      </p:sp>
      <p:sp>
        <p:nvSpPr>
          <p:cNvPr name="TextBox 33" id="33"/>
          <p:cNvSpPr txBox="true"/>
          <p:nvPr/>
        </p:nvSpPr>
        <p:spPr>
          <a:xfrm rot="0">
            <a:off x="11678970" y="1822127"/>
            <a:ext cx="4846150" cy="772795"/>
          </a:xfrm>
          <a:prstGeom prst="rect">
            <a:avLst/>
          </a:prstGeom>
        </p:spPr>
        <p:txBody>
          <a:bodyPr anchor="t" rtlCol="false" tIns="0" lIns="0" bIns="0" rIns="0">
            <a:spAutoFit/>
          </a:bodyPr>
          <a:lstStyle/>
          <a:p>
            <a:pPr marL="0" indent="0" lvl="0">
              <a:lnSpc>
                <a:spcPts val="3079"/>
              </a:lnSpc>
            </a:pPr>
            <a:r>
              <a:rPr lang="en-US" sz="2200">
                <a:solidFill>
                  <a:srgbClr val="FFFFFF"/>
                </a:solidFill>
                <a:latin typeface="Roboto"/>
              </a:rPr>
              <a:t>UNE VEILLE TECHNOLOGIQUE, C'EST QUOI?</a:t>
            </a:r>
          </a:p>
        </p:txBody>
      </p:sp>
      <p:grpSp>
        <p:nvGrpSpPr>
          <p:cNvPr name="Group 34" id="34"/>
          <p:cNvGrpSpPr/>
          <p:nvPr/>
        </p:nvGrpSpPr>
        <p:grpSpPr>
          <a:xfrm rot="0">
            <a:off x="10413738" y="2026002"/>
            <a:ext cx="412670" cy="412670"/>
            <a:chOff x="0" y="0"/>
            <a:chExt cx="550226" cy="550226"/>
          </a:xfrm>
        </p:grpSpPr>
        <p:grpSp>
          <p:nvGrpSpPr>
            <p:cNvPr name="Group 35" id="35"/>
            <p:cNvGrpSpPr/>
            <p:nvPr/>
          </p:nvGrpSpPr>
          <p:grpSpPr>
            <a:xfrm rot="-10800000">
              <a:off x="0" y="0"/>
              <a:ext cx="550226" cy="550226"/>
              <a:chOff x="0" y="0"/>
              <a:chExt cx="6350000" cy="6350000"/>
            </a:xfrm>
          </p:grpSpPr>
          <p:sp>
            <p:nvSpPr>
              <p:cNvPr name="Freeform 36" id="3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37" id="37"/>
            <p:cNvGrpSpPr/>
            <p:nvPr/>
          </p:nvGrpSpPr>
          <p:grpSpPr>
            <a:xfrm rot="-10800000">
              <a:off x="201961" y="201961"/>
              <a:ext cx="146304" cy="146304"/>
              <a:chOff x="0" y="0"/>
              <a:chExt cx="6350000" cy="6350000"/>
            </a:xfrm>
          </p:grpSpPr>
          <p:sp>
            <p:nvSpPr>
              <p:cNvPr name="Freeform 38" id="3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39" id="39"/>
          <p:cNvGrpSpPr/>
          <p:nvPr/>
        </p:nvGrpSpPr>
        <p:grpSpPr>
          <a:xfrm rot="0">
            <a:off x="-20852" y="-50551"/>
            <a:ext cx="3013432" cy="906079"/>
            <a:chOff x="0" y="0"/>
            <a:chExt cx="1019358" cy="306501"/>
          </a:xfrm>
        </p:grpSpPr>
        <p:sp>
          <p:nvSpPr>
            <p:cNvPr name="Freeform 40" id="40"/>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1" id="41"/>
          <p:cNvGrpSpPr/>
          <p:nvPr/>
        </p:nvGrpSpPr>
        <p:grpSpPr>
          <a:xfrm rot="0">
            <a:off x="2992579" y="-50551"/>
            <a:ext cx="3013432" cy="906079"/>
            <a:chOff x="0" y="0"/>
            <a:chExt cx="1019358" cy="306501"/>
          </a:xfrm>
        </p:grpSpPr>
        <p:sp>
          <p:nvSpPr>
            <p:cNvPr name="Freeform 42" id="42"/>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3" id="43"/>
          <p:cNvGrpSpPr/>
          <p:nvPr/>
        </p:nvGrpSpPr>
        <p:grpSpPr>
          <a:xfrm rot="0">
            <a:off x="6006011" y="-50551"/>
            <a:ext cx="3013432" cy="906079"/>
            <a:chOff x="0" y="0"/>
            <a:chExt cx="1019358" cy="306501"/>
          </a:xfrm>
        </p:grpSpPr>
        <p:sp>
          <p:nvSpPr>
            <p:cNvPr name="Freeform 44" id="44"/>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5" id="45"/>
          <p:cNvGrpSpPr/>
          <p:nvPr/>
        </p:nvGrpSpPr>
        <p:grpSpPr>
          <a:xfrm rot="0">
            <a:off x="9019442" y="-50551"/>
            <a:ext cx="3013432" cy="906079"/>
            <a:chOff x="0" y="0"/>
            <a:chExt cx="1019358" cy="306501"/>
          </a:xfrm>
        </p:grpSpPr>
        <p:sp>
          <p:nvSpPr>
            <p:cNvPr name="Freeform 46" id="46"/>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7" id="47"/>
          <p:cNvGrpSpPr/>
          <p:nvPr/>
        </p:nvGrpSpPr>
        <p:grpSpPr>
          <a:xfrm rot="0">
            <a:off x="12032874" y="-50551"/>
            <a:ext cx="3013432" cy="906079"/>
            <a:chOff x="0" y="0"/>
            <a:chExt cx="1019358" cy="306501"/>
          </a:xfrm>
        </p:grpSpPr>
        <p:sp>
          <p:nvSpPr>
            <p:cNvPr name="Freeform 48" id="48"/>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9" id="49"/>
          <p:cNvGrpSpPr/>
          <p:nvPr/>
        </p:nvGrpSpPr>
        <p:grpSpPr>
          <a:xfrm rot="0">
            <a:off x="15046305" y="-50551"/>
            <a:ext cx="3241695" cy="906079"/>
            <a:chOff x="0" y="0"/>
            <a:chExt cx="1096573" cy="306501"/>
          </a:xfrm>
        </p:grpSpPr>
        <p:sp>
          <p:nvSpPr>
            <p:cNvPr name="Freeform 50" id="50"/>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51" id="51"/>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52" id="52"/>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53" id="53"/>
          <p:cNvSpPr txBox="true"/>
          <p:nvPr/>
        </p:nvSpPr>
        <p:spPr>
          <a:xfrm rot="0">
            <a:off x="6832820"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54" id="54"/>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55" id="55"/>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56" id="56"/>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57" id="57"/>
          <p:cNvGrpSpPr/>
          <p:nvPr/>
        </p:nvGrpSpPr>
        <p:grpSpPr>
          <a:xfrm rot="0">
            <a:off x="924193" y="523364"/>
            <a:ext cx="1123342" cy="202201"/>
            <a:chOff x="0" y="0"/>
            <a:chExt cx="1497789" cy="269602"/>
          </a:xfrm>
        </p:grpSpPr>
        <p:grpSp>
          <p:nvGrpSpPr>
            <p:cNvPr name="Group 58" id="58"/>
            <p:cNvGrpSpPr>
              <a:grpSpLocks noChangeAspect="true"/>
            </p:cNvGrpSpPr>
            <p:nvPr/>
          </p:nvGrpSpPr>
          <p:grpSpPr>
            <a:xfrm rot="0">
              <a:off x="0" y="0"/>
              <a:ext cx="1497789" cy="269602"/>
              <a:chOff x="0" y="0"/>
              <a:chExt cx="1270000" cy="228600"/>
            </a:xfrm>
          </p:grpSpPr>
          <p:sp>
            <p:nvSpPr>
              <p:cNvPr name="Freeform 59" id="5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60" id="60"/>
              <p:cNvSpPr/>
              <p:nvPr/>
            </p:nvSpPr>
            <p:spPr>
              <a:xfrm>
                <a:off x="0" y="0"/>
                <a:ext cx="0" cy="0"/>
              </a:xfrm>
              <a:custGeom>
                <a:avLst/>
                <a:gdLst/>
                <a:ahLst/>
                <a:cxnLst/>
                <a:rect r="r" b="b" t="t" l="l"/>
                <a:pathLst>
                  <a:path h="0" w="0"/>
                </a:pathLst>
              </a:custGeom>
              <a:solidFill>
                <a:srgbClr val="6CE5E8"/>
              </a:solidFill>
            </p:spPr>
          </p:sp>
        </p:grpSp>
      </p:grpSp>
      <p:grpSp>
        <p:nvGrpSpPr>
          <p:cNvPr name="Group 61" id="61"/>
          <p:cNvGrpSpPr/>
          <p:nvPr/>
        </p:nvGrpSpPr>
        <p:grpSpPr>
          <a:xfrm rot="0">
            <a:off x="3937624" y="523364"/>
            <a:ext cx="1123342" cy="202201"/>
            <a:chOff x="0" y="0"/>
            <a:chExt cx="1497789" cy="269602"/>
          </a:xfrm>
        </p:grpSpPr>
        <p:grpSp>
          <p:nvGrpSpPr>
            <p:cNvPr name="Group 62" id="62"/>
            <p:cNvGrpSpPr>
              <a:grpSpLocks noChangeAspect="true"/>
            </p:cNvGrpSpPr>
            <p:nvPr/>
          </p:nvGrpSpPr>
          <p:grpSpPr>
            <a:xfrm rot="0">
              <a:off x="0" y="0"/>
              <a:ext cx="1497789" cy="269602"/>
              <a:chOff x="0" y="0"/>
              <a:chExt cx="1270000" cy="228600"/>
            </a:xfrm>
          </p:grpSpPr>
          <p:sp>
            <p:nvSpPr>
              <p:cNvPr name="Freeform 63" id="6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64" id="64"/>
              <p:cNvSpPr/>
              <p:nvPr/>
            </p:nvSpPr>
            <p:spPr>
              <a:xfrm>
                <a:off x="0" y="0"/>
                <a:ext cx="0" cy="0"/>
              </a:xfrm>
              <a:custGeom>
                <a:avLst/>
                <a:gdLst/>
                <a:ahLst/>
                <a:cxnLst/>
                <a:rect r="r" b="b" t="t" l="l"/>
                <a:pathLst>
                  <a:path h="0" w="0"/>
                </a:pathLst>
              </a:custGeom>
              <a:solidFill>
                <a:srgbClr val="6CE5E8"/>
              </a:solidFill>
            </p:spPr>
          </p:sp>
        </p:grpSp>
      </p:grpSp>
      <p:grpSp>
        <p:nvGrpSpPr>
          <p:cNvPr name="Group 65" id="65"/>
          <p:cNvGrpSpPr/>
          <p:nvPr/>
        </p:nvGrpSpPr>
        <p:grpSpPr>
          <a:xfrm rot="0">
            <a:off x="6951056" y="523364"/>
            <a:ext cx="1123342" cy="202201"/>
            <a:chOff x="0" y="0"/>
            <a:chExt cx="1497789" cy="269602"/>
          </a:xfrm>
        </p:grpSpPr>
        <p:grpSp>
          <p:nvGrpSpPr>
            <p:cNvPr name="Group 66" id="66"/>
            <p:cNvGrpSpPr>
              <a:grpSpLocks noChangeAspect="true"/>
            </p:cNvGrpSpPr>
            <p:nvPr/>
          </p:nvGrpSpPr>
          <p:grpSpPr>
            <a:xfrm rot="0">
              <a:off x="0" y="0"/>
              <a:ext cx="1497789" cy="269602"/>
              <a:chOff x="0" y="0"/>
              <a:chExt cx="1270000" cy="228600"/>
            </a:xfrm>
          </p:grpSpPr>
          <p:sp>
            <p:nvSpPr>
              <p:cNvPr name="Freeform 67" id="6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68" id="68"/>
              <p:cNvSpPr/>
              <p:nvPr/>
            </p:nvSpPr>
            <p:spPr>
              <a:xfrm>
                <a:off x="0" y="0"/>
                <a:ext cx="0" cy="0"/>
              </a:xfrm>
              <a:custGeom>
                <a:avLst/>
                <a:gdLst/>
                <a:ahLst/>
                <a:cxnLst/>
                <a:rect r="r" b="b" t="t" l="l"/>
                <a:pathLst>
                  <a:path h="0" w="0"/>
                </a:pathLst>
              </a:custGeom>
              <a:solidFill>
                <a:srgbClr val="6CE5E8"/>
              </a:solidFill>
            </p:spPr>
          </p:sp>
        </p:grpSp>
      </p:grpSp>
      <p:grpSp>
        <p:nvGrpSpPr>
          <p:cNvPr name="Group 69" id="69"/>
          <p:cNvGrpSpPr/>
          <p:nvPr/>
        </p:nvGrpSpPr>
        <p:grpSpPr>
          <a:xfrm rot="0">
            <a:off x="9971744" y="523364"/>
            <a:ext cx="1123342" cy="202201"/>
            <a:chOff x="0" y="0"/>
            <a:chExt cx="1497789" cy="269602"/>
          </a:xfrm>
        </p:grpSpPr>
        <p:grpSp>
          <p:nvGrpSpPr>
            <p:cNvPr name="Group 70" id="70"/>
            <p:cNvGrpSpPr>
              <a:grpSpLocks noChangeAspect="true"/>
            </p:cNvGrpSpPr>
            <p:nvPr/>
          </p:nvGrpSpPr>
          <p:grpSpPr>
            <a:xfrm rot="0">
              <a:off x="0" y="0"/>
              <a:ext cx="1497789" cy="269602"/>
              <a:chOff x="0" y="0"/>
              <a:chExt cx="1270000" cy="228600"/>
            </a:xfrm>
          </p:grpSpPr>
          <p:sp>
            <p:nvSpPr>
              <p:cNvPr name="Freeform 71" id="7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72" id="72"/>
              <p:cNvSpPr/>
              <p:nvPr/>
            </p:nvSpPr>
            <p:spPr>
              <a:xfrm>
                <a:off x="0" y="0"/>
                <a:ext cx="0" cy="0"/>
              </a:xfrm>
              <a:custGeom>
                <a:avLst/>
                <a:gdLst/>
                <a:ahLst/>
                <a:cxnLst/>
                <a:rect r="r" b="b" t="t" l="l"/>
                <a:pathLst>
                  <a:path h="0" w="0"/>
                </a:pathLst>
              </a:custGeom>
              <a:solidFill>
                <a:srgbClr val="6CE5E8"/>
              </a:solidFill>
            </p:spPr>
          </p:sp>
        </p:grpSp>
      </p:grpSp>
      <p:grpSp>
        <p:nvGrpSpPr>
          <p:cNvPr name="Group 73" id="73"/>
          <p:cNvGrpSpPr/>
          <p:nvPr/>
        </p:nvGrpSpPr>
        <p:grpSpPr>
          <a:xfrm rot="0">
            <a:off x="12977919" y="523364"/>
            <a:ext cx="1123342" cy="202201"/>
            <a:chOff x="0" y="0"/>
            <a:chExt cx="1497789" cy="269602"/>
          </a:xfrm>
        </p:grpSpPr>
        <p:grpSp>
          <p:nvGrpSpPr>
            <p:cNvPr name="Group 74" id="74"/>
            <p:cNvGrpSpPr>
              <a:grpSpLocks noChangeAspect="true"/>
            </p:cNvGrpSpPr>
            <p:nvPr/>
          </p:nvGrpSpPr>
          <p:grpSpPr>
            <a:xfrm rot="0">
              <a:off x="0" y="0"/>
              <a:ext cx="1497789" cy="269602"/>
              <a:chOff x="0" y="0"/>
              <a:chExt cx="1270000" cy="228600"/>
            </a:xfrm>
          </p:grpSpPr>
          <p:sp>
            <p:nvSpPr>
              <p:cNvPr name="Freeform 75" id="7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76" id="76"/>
              <p:cNvSpPr/>
              <p:nvPr/>
            </p:nvSpPr>
            <p:spPr>
              <a:xfrm>
                <a:off x="0" y="0"/>
                <a:ext cx="0" cy="0"/>
              </a:xfrm>
              <a:custGeom>
                <a:avLst/>
                <a:gdLst/>
                <a:ahLst/>
                <a:cxnLst/>
                <a:rect r="r" b="b" t="t" l="l"/>
                <a:pathLst>
                  <a:path h="0" w="0"/>
                </a:pathLst>
              </a:custGeom>
              <a:solidFill>
                <a:srgbClr val="6CE5E8"/>
              </a:solidFill>
            </p:spPr>
          </p:sp>
        </p:grpSp>
      </p:grpSp>
      <p:grpSp>
        <p:nvGrpSpPr>
          <p:cNvPr name="Group 77" id="77"/>
          <p:cNvGrpSpPr/>
          <p:nvPr/>
        </p:nvGrpSpPr>
        <p:grpSpPr>
          <a:xfrm rot="0">
            <a:off x="16105482" y="523364"/>
            <a:ext cx="1123342" cy="202201"/>
            <a:chOff x="0" y="0"/>
            <a:chExt cx="1497789" cy="269602"/>
          </a:xfrm>
        </p:grpSpPr>
        <p:grpSp>
          <p:nvGrpSpPr>
            <p:cNvPr name="Group 78" id="78"/>
            <p:cNvGrpSpPr>
              <a:grpSpLocks noChangeAspect="true"/>
            </p:cNvGrpSpPr>
            <p:nvPr/>
          </p:nvGrpSpPr>
          <p:grpSpPr>
            <a:xfrm rot="0">
              <a:off x="0" y="0"/>
              <a:ext cx="1497789" cy="269602"/>
              <a:chOff x="0" y="0"/>
              <a:chExt cx="1270000" cy="228600"/>
            </a:xfrm>
          </p:grpSpPr>
          <p:sp>
            <p:nvSpPr>
              <p:cNvPr name="Freeform 79" id="7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80" id="80"/>
              <p:cNvSpPr/>
              <p:nvPr/>
            </p:nvSpPr>
            <p:spPr>
              <a:xfrm>
                <a:off x="0" y="0"/>
                <a:ext cx="0" cy="0"/>
              </a:xfrm>
              <a:custGeom>
                <a:avLst/>
                <a:gdLst/>
                <a:ahLst/>
                <a:cxnLst/>
                <a:rect r="r" b="b" t="t" l="l"/>
                <a:pathLst>
                  <a:path h="0" w="0"/>
                </a:pathLst>
              </a:custGeom>
              <a:solidFill>
                <a:srgbClr val="6CE5E8"/>
              </a:solidFill>
            </p:spPr>
          </p:sp>
        </p:grpSp>
      </p:grpSp>
      <p:sp>
        <p:nvSpPr>
          <p:cNvPr name="TextBox 81" id="81"/>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81403" y="3070531"/>
            <a:ext cx="1425328" cy="1425322"/>
            <a:chOff x="0" y="0"/>
            <a:chExt cx="6350000" cy="6349975"/>
          </a:xfrm>
        </p:grpSpPr>
        <p:sp>
          <p:nvSpPr>
            <p:cNvPr name="Freeform 3" id="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0" r="0" t="0" b="0"/>
              </a:stretch>
            </a:blipFill>
          </p:spPr>
        </p:sp>
      </p:grpSp>
      <p:sp>
        <p:nvSpPr>
          <p:cNvPr name="AutoShape 4" id="4"/>
          <p:cNvSpPr/>
          <p:nvPr/>
        </p:nvSpPr>
        <p:spPr>
          <a:xfrm rot="-5400000">
            <a:off x="1952170" y="5385397"/>
            <a:ext cx="502845" cy="0"/>
          </a:xfrm>
          <a:prstGeom prst="line">
            <a:avLst/>
          </a:prstGeom>
          <a:ln cap="rnd" w="19050">
            <a:solidFill>
              <a:srgbClr val="FE641E"/>
            </a:solidFill>
            <a:prstDash val="solid"/>
            <a:headEnd type="none" len="sm" w="sm"/>
            <a:tailEnd type="none" len="sm" w="sm"/>
          </a:ln>
        </p:spPr>
      </p:sp>
      <p:grpSp>
        <p:nvGrpSpPr>
          <p:cNvPr name="Group 5" id="5"/>
          <p:cNvGrpSpPr>
            <a:grpSpLocks noChangeAspect="true"/>
          </p:cNvGrpSpPr>
          <p:nvPr/>
        </p:nvGrpSpPr>
        <p:grpSpPr>
          <a:xfrm rot="0">
            <a:off x="4261376" y="3070531"/>
            <a:ext cx="1425328" cy="1425322"/>
            <a:chOff x="0" y="0"/>
            <a:chExt cx="6350000" cy="6349975"/>
          </a:xfrm>
        </p:grpSpPr>
        <p:sp>
          <p:nvSpPr>
            <p:cNvPr name="Freeform 6" id="6"/>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116054" r="-116054" t="0" b="0"/>
              </a:stretch>
            </a:blipFill>
          </p:spPr>
        </p:sp>
      </p:grpSp>
      <p:sp>
        <p:nvSpPr>
          <p:cNvPr name="AutoShape 7" id="7"/>
          <p:cNvSpPr/>
          <p:nvPr/>
        </p:nvSpPr>
        <p:spPr>
          <a:xfrm rot="-5400000">
            <a:off x="4732143" y="5385397"/>
            <a:ext cx="502845" cy="0"/>
          </a:xfrm>
          <a:prstGeom prst="line">
            <a:avLst/>
          </a:prstGeom>
          <a:ln cap="rnd" w="19050">
            <a:solidFill>
              <a:srgbClr val="FE641E"/>
            </a:solidFill>
            <a:prstDash val="solid"/>
            <a:headEnd type="none" len="sm" w="sm"/>
            <a:tailEnd type="none" len="sm" w="sm"/>
          </a:ln>
        </p:spPr>
      </p:sp>
      <p:grpSp>
        <p:nvGrpSpPr>
          <p:cNvPr name="Group 8" id="8"/>
          <p:cNvGrpSpPr>
            <a:grpSpLocks noChangeAspect="true"/>
          </p:cNvGrpSpPr>
          <p:nvPr/>
        </p:nvGrpSpPr>
        <p:grpSpPr>
          <a:xfrm rot="0">
            <a:off x="7041350" y="3070531"/>
            <a:ext cx="1425328" cy="1425322"/>
            <a:chOff x="0" y="0"/>
            <a:chExt cx="6350000" cy="6349975"/>
          </a:xfrm>
        </p:grpSpPr>
        <p:sp>
          <p:nvSpPr>
            <p:cNvPr name="Freeform 9" id="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r="0" t="0" b="0"/>
              </a:stretch>
            </a:blipFill>
          </p:spPr>
        </p:sp>
      </p:grpSp>
      <p:sp>
        <p:nvSpPr>
          <p:cNvPr name="AutoShape 10" id="10"/>
          <p:cNvSpPr/>
          <p:nvPr/>
        </p:nvSpPr>
        <p:spPr>
          <a:xfrm rot="-5400000">
            <a:off x="7512116" y="5385397"/>
            <a:ext cx="502845" cy="0"/>
          </a:xfrm>
          <a:prstGeom prst="line">
            <a:avLst/>
          </a:prstGeom>
          <a:ln cap="rnd" w="19050">
            <a:solidFill>
              <a:srgbClr val="FE641E"/>
            </a:solidFill>
            <a:prstDash val="solid"/>
            <a:headEnd type="none" len="sm" w="sm"/>
            <a:tailEnd type="none" len="sm" w="sm"/>
          </a:ln>
        </p:spPr>
      </p:sp>
      <p:grpSp>
        <p:nvGrpSpPr>
          <p:cNvPr name="Group 11" id="11"/>
          <p:cNvGrpSpPr>
            <a:grpSpLocks noChangeAspect="true"/>
          </p:cNvGrpSpPr>
          <p:nvPr/>
        </p:nvGrpSpPr>
        <p:grpSpPr>
          <a:xfrm rot="0">
            <a:off x="9821323" y="3070531"/>
            <a:ext cx="1425328" cy="1425322"/>
            <a:chOff x="0" y="0"/>
            <a:chExt cx="6350000" cy="6349975"/>
          </a:xfrm>
        </p:grpSpPr>
        <p:sp>
          <p:nvSpPr>
            <p:cNvPr name="Freeform 12" id="12"/>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0" r="0" t="0" b="0"/>
              </a:stretch>
            </a:blipFill>
          </p:spPr>
        </p:sp>
      </p:grpSp>
      <p:sp>
        <p:nvSpPr>
          <p:cNvPr name="AutoShape 13" id="13"/>
          <p:cNvSpPr/>
          <p:nvPr/>
        </p:nvSpPr>
        <p:spPr>
          <a:xfrm rot="-5400000">
            <a:off x="10292089" y="5385397"/>
            <a:ext cx="502845" cy="0"/>
          </a:xfrm>
          <a:prstGeom prst="line">
            <a:avLst/>
          </a:prstGeom>
          <a:ln cap="rnd" w="19050">
            <a:solidFill>
              <a:srgbClr val="FE641E"/>
            </a:solidFill>
            <a:prstDash val="solid"/>
            <a:headEnd type="none" len="sm" w="sm"/>
            <a:tailEnd type="none" len="sm" w="sm"/>
          </a:ln>
        </p:spPr>
      </p:sp>
      <p:grpSp>
        <p:nvGrpSpPr>
          <p:cNvPr name="Group 14" id="14"/>
          <p:cNvGrpSpPr>
            <a:grpSpLocks noChangeAspect="true"/>
          </p:cNvGrpSpPr>
          <p:nvPr/>
        </p:nvGrpSpPr>
        <p:grpSpPr>
          <a:xfrm rot="0">
            <a:off x="12601296" y="3070531"/>
            <a:ext cx="1425328" cy="1425322"/>
            <a:chOff x="0" y="0"/>
            <a:chExt cx="6350000" cy="6349975"/>
          </a:xfrm>
        </p:grpSpPr>
        <p:sp>
          <p:nvSpPr>
            <p:cNvPr name="Freeform 15" id="15"/>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0" r="0" t="0" b="0"/>
              </a:stretch>
            </a:blipFill>
          </p:spPr>
        </p:sp>
      </p:grpSp>
      <p:sp>
        <p:nvSpPr>
          <p:cNvPr name="AutoShape 16" id="16"/>
          <p:cNvSpPr/>
          <p:nvPr/>
        </p:nvSpPr>
        <p:spPr>
          <a:xfrm rot="-5400000">
            <a:off x="13053012" y="5385397"/>
            <a:ext cx="502845" cy="0"/>
          </a:xfrm>
          <a:prstGeom prst="line">
            <a:avLst/>
          </a:prstGeom>
          <a:ln cap="rnd" w="19050">
            <a:solidFill>
              <a:srgbClr val="FE641E"/>
            </a:solidFill>
            <a:prstDash val="solid"/>
            <a:headEnd type="none" len="sm" w="sm"/>
            <a:tailEnd type="none" len="sm" w="sm"/>
          </a:ln>
        </p:spPr>
      </p:sp>
      <p:grpSp>
        <p:nvGrpSpPr>
          <p:cNvPr name="Group 17" id="17"/>
          <p:cNvGrpSpPr>
            <a:grpSpLocks noChangeAspect="true"/>
          </p:cNvGrpSpPr>
          <p:nvPr/>
        </p:nvGrpSpPr>
        <p:grpSpPr>
          <a:xfrm rot="0">
            <a:off x="15381269" y="3070531"/>
            <a:ext cx="1425328" cy="1425322"/>
            <a:chOff x="0" y="0"/>
            <a:chExt cx="6350000" cy="6349975"/>
          </a:xfrm>
        </p:grpSpPr>
        <p:sp>
          <p:nvSpPr>
            <p:cNvPr name="Freeform 18" id="18"/>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0" r="0" t="0" b="0"/>
              </a:stretch>
            </a:blipFill>
          </p:spPr>
        </p:sp>
      </p:grpSp>
      <p:sp>
        <p:nvSpPr>
          <p:cNvPr name="AutoShape 19" id="19"/>
          <p:cNvSpPr/>
          <p:nvPr/>
        </p:nvSpPr>
        <p:spPr>
          <a:xfrm rot="-5400000">
            <a:off x="15832985" y="5385397"/>
            <a:ext cx="502845" cy="0"/>
          </a:xfrm>
          <a:prstGeom prst="line">
            <a:avLst/>
          </a:prstGeom>
          <a:ln cap="rnd" w="19050">
            <a:solidFill>
              <a:srgbClr val="FE641E"/>
            </a:solidFill>
            <a:prstDash val="solid"/>
            <a:headEnd type="none" len="sm" w="sm"/>
            <a:tailEnd type="none" len="sm" w="sm"/>
          </a:ln>
        </p:spPr>
      </p:sp>
      <p:grpSp>
        <p:nvGrpSpPr>
          <p:cNvPr name="Group 20" id="20"/>
          <p:cNvGrpSpPr/>
          <p:nvPr/>
        </p:nvGrpSpPr>
        <p:grpSpPr>
          <a:xfrm rot="0">
            <a:off x="-20852" y="-50551"/>
            <a:ext cx="3013432" cy="906079"/>
            <a:chOff x="0" y="0"/>
            <a:chExt cx="1019358" cy="306501"/>
          </a:xfrm>
        </p:grpSpPr>
        <p:sp>
          <p:nvSpPr>
            <p:cNvPr name="Freeform 21" id="2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2" id="22"/>
          <p:cNvGrpSpPr/>
          <p:nvPr/>
        </p:nvGrpSpPr>
        <p:grpSpPr>
          <a:xfrm rot="0">
            <a:off x="2992579" y="-50551"/>
            <a:ext cx="3013432" cy="906079"/>
            <a:chOff x="0" y="0"/>
            <a:chExt cx="1019358" cy="306501"/>
          </a:xfrm>
        </p:grpSpPr>
        <p:sp>
          <p:nvSpPr>
            <p:cNvPr name="Freeform 23" id="2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24" id="24"/>
          <p:cNvGrpSpPr/>
          <p:nvPr/>
        </p:nvGrpSpPr>
        <p:grpSpPr>
          <a:xfrm rot="0">
            <a:off x="6006011" y="-50551"/>
            <a:ext cx="3013432" cy="906079"/>
            <a:chOff x="0" y="0"/>
            <a:chExt cx="1019358" cy="306501"/>
          </a:xfrm>
        </p:grpSpPr>
        <p:sp>
          <p:nvSpPr>
            <p:cNvPr name="Freeform 25" id="2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26" id="26"/>
          <p:cNvGrpSpPr/>
          <p:nvPr/>
        </p:nvGrpSpPr>
        <p:grpSpPr>
          <a:xfrm rot="0">
            <a:off x="9019442" y="-50551"/>
            <a:ext cx="3013432" cy="906079"/>
            <a:chOff x="0" y="0"/>
            <a:chExt cx="1019358" cy="306501"/>
          </a:xfrm>
        </p:grpSpPr>
        <p:sp>
          <p:nvSpPr>
            <p:cNvPr name="Freeform 27" id="2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8" id="28"/>
          <p:cNvGrpSpPr/>
          <p:nvPr/>
        </p:nvGrpSpPr>
        <p:grpSpPr>
          <a:xfrm rot="0">
            <a:off x="12032874" y="-50551"/>
            <a:ext cx="3013432" cy="906079"/>
            <a:chOff x="0" y="0"/>
            <a:chExt cx="1019358" cy="306501"/>
          </a:xfrm>
        </p:grpSpPr>
        <p:sp>
          <p:nvSpPr>
            <p:cNvPr name="Freeform 29" id="2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30" id="30"/>
          <p:cNvGrpSpPr/>
          <p:nvPr/>
        </p:nvGrpSpPr>
        <p:grpSpPr>
          <a:xfrm rot="0">
            <a:off x="15046305" y="-50551"/>
            <a:ext cx="3241695" cy="1079251"/>
            <a:chOff x="0" y="0"/>
            <a:chExt cx="1096573" cy="365080"/>
          </a:xfrm>
        </p:grpSpPr>
        <p:sp>
          <p:nvSpPr>
            <p:cNvPr name="Freeform 31" id="31"/>
            <p:cNvSpPr/>
            <p:nvPr/>
          </p:nvSpPr>
          <p:spPr>
            <a:xfrm>
              <a:off x="0" y="0"/>
              <a:ext cx="1096573" cy="365080"/>
            </a:xfrm>
            <a:custGeom>
              <a:avLst/>
              <a:gdLst/>
              <a:ahLst/>
              <a:cxnLst/>
              <a:rect r="r" b="b" t="t" l="l"/>
              <a:pathLst>
                <a:path h="365080" w="1096573">
                  <a:moveTo>
                    <a:pt x="0" y="0"/>
                  </a:moveTo>
                  <a:lnTo>
                    <a:pt x="1096573" y="0"/>
                  </a:lnTo>
                  <a:lnTo>
                    <a:pt x="1096573" y="365080"/>
                  </a:lnTo>
                  <a:lnTo>
                    <a:pt x="0" y="365080"/>
                  </a:lnTo>
                  <a:close/>
                </a:path>
              </a:pathLst>
            </a:custGeom>
            <a:solidFill>
              <a:srgbClr val="FE641E"/>
            </a:solidFill>
          </p:spPr>
        </p:sp>
      </p:grpSp>
      <p:grpSp>
        <p:nvGrpSpPr>
          <p:cNvPr name="Group 32" id="32"/>
          <p:cNvGrpSpPr/>
          <p:nvPr/>
        </p:nvGrpSpPr>
        <p:grpSpPr>
          <a:xfrm rot="0">
            <a:off x="924193" y="523364"/>
            <a:ext cx="1123342" cy="202201"/>
            <a:chOff x="0" y="0"/>
            <a:chExt cx="1497789" cy="269602"/>
          </a:xfrm>
        </p:grpSpPr>
        <p:grpSp>
          <p:nvGrpSpPr>
            <p:cNvPr name="Group 33" id="33"/>
            <p:cNvGrpSpPr>
              <a:grpSpLocks noChangeAspect="true"/>
            </p:cNvGrpSpPr>
            <p:nvPr/>
          </p:nvGrpSpPr>
          <p:grpSpPr>
            <a:xfrm rot="0">
              <a:off x="0" y="0"/>
              <a:ext cx="1497789" cy="269602"/>
              <a:chOff x="0" y="0"/>
              <a:chExt cx="1270000" cy="228600"/>
            </a:xfrm>
          </p:grpSpPr>
          <p:sp>
            <p:nvSpPr>
              <p:cNvPr name="Freeform 34" id="3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5" id="3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6" id="36"/>
          <p:cNvGrpSpPr/>
          <p:nvPr/>
        </p:nvGrpSpPr>
        <p:grpSpPr>
          <a:xfrm rot="0">
            <a:off x="3937624" y="523364"/>
            <a:ext cx="1123342" cy="202201"/>
            <a:chOff x="0" y="0"/>
            <a:chExt cx="1497789" cy="269602"/>
          </a:xfrm>
        </p:grpSpPr>
        <p:grpSp>
          <p:nvGrpSpPr>
            <p:cNvPr name="Group 37" id="37"/>
            <p:cNvGrpSpPr>
              <a:grpSpLocks noChangeAspect="true"/>
            </p:cNvGrpSpPr>
            <p:nvPr/>
          </p:nvGrpSpPr>
          <p:grpSpPr>
            <a:xfrm rot="0">
              <a:off x="0" y="0"/>
              <a:ext cx="1497789" cy="269602"/>
              <a:chOff x="0" y="0"/>
              <a:chExt cx="1270000" cy="228600"/>
            </a:xfrm>
          </p:grpSpPr>
          <p:sp>
            <p:nvSpPr>
              <p:cNvPr name="Freeform 38" id="3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9" id="3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0" id="40"/>
          <p:cNvGrpSpPr/>
          <p:nvPr/>
        </p:nvGrpSpPr>
        <p:grpSpPr>
          <a:xfrm rot="0">
            <a:off x="6951056" y="523364"/>
            <a:ext cx="1123342" cy="202201"/>
            <a:chOff x="0" y="0"/>
            <a:chExt cx="1497789" cy="269602"/>
          </a:xfrm>
        </p:grpSpPr>
        <p:grpSp>
          <p:nvGrpSpPr>
            <p:cNvPr name="Group 41" id="41"/>
            <p:cNvGrpSpPr>
              <a:grpSpLocks noChangeAspect="true"/>
            </p:cNvGrpSpPr>
            <p:nvPr/>
          </p:nvGrpSpPr>
          <p:grpSpPr>
            <a:xfrm rot="0">
              <a:off x="0" y="0"/>
              <a:ext cx="1497789" cy="269602"/>
              <a:chOff x="0" y="0"/>
              <a:chExt cx="1270000" cy="228600"/>
            </a:xfrm>
          </p:grpSpPr>
          <p:sp>
            <p:nvSpPr>
              <p:cNvPr name="Freeform 42" id="4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3" id="4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4" id="44"/>
          <p:cNvGrpSpPr/>
          <p:nvPr/>
        </p:nvGrpSpPr>
        <p:grpSpPr>
          <a:xfrm rot="0">
            <a:off x="9971744" y="523364"/>
            <a:ext cx="1123342" cy="202201"/>
            <a:chOff x="0" y="0"/>
            <a:chExt cx="1497789" cy="269602"/>
          </a:xfrm>
        </p:grpSpPr>
        <p:grpSp>
          <p:nvGrpSpPr>
            <p:cNvPr name="Group 45" id="45"/>
            <p:cNvGrpSpPr>
              <a:grpSpLocks noChangeAspect="true"/>
            </p:cNvGrpSpPr>
            <p:nvPr/>
          </p:nvGrpSpPr>
          <p:grpSpPr>
            <a:xfrm rot="0">
              <a:off x="0" y="0"/>
              <a:ext cx="1497789" cy="269602"/>
              <a:chOff x="0" y="0"/>
              <a:chExt cx="1270000" cy="228600"/>
            </a:xfrm>
          </p:grpSpPr>
          <p:sp>
            <p:nvSpPr>
              <p:cNvPr name="Freeform 46" id="4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7" id="4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8" id="48"/>
          <p:cNvGrpSpPr/>
          <p:nvPr/>
        </p:nvGrpSpPr>
        <p:grpSpPr>
          <a:xfrm rot="0">
            <a:off x="12977919" y="523364"/>
            <a:ext cx="1123342" cy="202201"/>
            <a:chOff x="0" y="0"/>
            <a:chExt cx="1497789" cy="269602"/>
          </a:xfrm>
        </p:grpSpPr>
        <p:grpSp>
          <p:nvGrpSpPr>
            <p:cNvPr name="Group 49" id="49"/>
            <p:cNvGrpSpPr>
              <a:grpSpLocks noChangeAspect="true"/>
            </p:cNvGrpSpPr>
            <p:nvPr/>
          </p:nvGrpSpPr>
          <p:grpSpPr>
            <a:xfrm rot="0">
              <a:off x="0" y="0"/>
              <a:ext cx="1497789" cy="269602"/>
              <a:chOff x="0" y="0"/>
              <a:chExt cx="1270000" cy="228600"/>
            </a:xfrm>
          </p:grpSpPr>
          <p:sp>
            <p:nvSpPr>
              <p:cNvPr name="Freeform 50" id="5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1" id="5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52" id="52"/>
          <p:cNvGrpSpPr/>
          <p:nvPr/>
        </p:nvGrpSpPr>
        <p:grpSpPr>
          <a:xfrm rot="0">
            <a:off x="16105482" y="523364"/>
            <a:ext cx="1123342" cy="202201"/>
            <a:chOff x="0" y="0"/>
            <a:chExt cx="1497789" cy="269602"/>
          </a:xfrm>
        </p:grpSpPr>
        <p:grpSp>
          <p:nvGrpSpPr>
            <p:cNvPr name="Group 53" id="53"/>
            <p:cNvGrpSpPr>
              <a:grpSpLocks noChangeAspect="true"/>
            </p:cNvGrpSpPr>
            <p:nvPr/>
          </p:nvGrpSpPr>
          <p:grpSpPr>
            <a:xfrm rot="0">
              <a:off x="0" y="0"/>
              <a:ext cx="1497789" cy="269602"/>
              <a:chOff x="0" y="0"/>
              <a:chExt cx="1270000" cy="228600"/>
            </a:xfrm>
          </p:grpSpPr>
          <p:sp>
            <p:nvSpPr>
              <p:cNvPr name="Freeform 54" id="5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5" id="55"/>
              <p:cNvSpPr/>
              <p:nvPr/>
            </p:nvSpPr>
            <p:spPr>
              <a:xfrm>
                <a:off x="-5645" y="-183"/>
                <a:ext cx="646290" cy="228966"/>
              </a:xfrm>
              <a:custGeom>
                <a:avLst/>
                <a:gdLst/>
                <a:ahLst/>
                <a:cxnLst/>
                <a:rect r="r" b="b" t="t" l="l"/>
                <a:pathLst>
                  <a:path h="228966" w="646290">
                    <a:moveTo>
                      <a:pt x="119945" y="183"/>
                    </a:moveTo>
                    <a:lnTo>
                      <a:pt x="526345" y="183"/>
                    </a:lnTo>
                    <a:cubicBezTo>
                      <a:pt x="567302" y="0"/>
                      <a:pt x="605227" y="21745"/>
                      <a:pt x="625759" y="57185"/>
                    </a:cubicBezTo>
                    <a:cubicBezTo>
                      <a:pt x="646290" y="92625"/>
                      <a:pt x="646290" y="136341"/>
                      <a:pt x="625759" y="171781"/>
                    </a:cubicBezTo>
                    <a:cubicBezTo>
                      <a:pt x="605227" y="207221"/>
                      <a:pt x="567302" y="228966"/>
                      <a:pt x="526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sp>
        <p:nvSpPr>
          <p:cNvPr name="TextBox 56" id="56"/>
          <p:cNvSpPr txBox="true"/>
          <p:nvPr/>
        </p:nvSpPr>
        <p:spPr>
          <a:xfrm rot="0">
            <a:off x="6547472" y="6091535"/>
            <a:ext cx="2451184" cy="9829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https://www.toolinux.com/?DevOps-8-bonnes-pratiques-d-integration-et-de-deploiement-continus-CI-CD</a:t>
            </a:r>
          </a:p>
        </p:txBody>
      </p:sp>
      <p:sp>
        <p:nvSpPr>
          <p:cNvPr name="TextBox 57" id="57"/>
          <p:cNvSpPr txBox="true"/>
          <p:nvPr/>
        </p:nvSpPr>
        <p:spPr>
          <a:xfrm rot="0">
            <a:off x="12088368" y="6091535"/>
            <a:ext cx="2451184" cy="172593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https://aws.amazon.com/fr/devops/continuous-integration/#:~:text=L'int%C3%A9gration%20continue%20est%20une,de%20test%20sont%20automatiquement%20men%C3%A9es.</a:t>
            </a:r>
          </a:p>
        </p:txBody>
      </p:sp>
      <p:sp>
        <p:nvSpPr>
          <p:cNvPr name="TextBox 58" id="58"/>
          <p:cNvSpPr txBox="true"/>
          <p:nvPr/>
        </p:nvSpPr>
        <p:spPr>
          <a:xfrm rot="0">
            <a:off x="9327445" y="6091535"/>
            <a:ext cx="2451184" cy="73533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https://www.pearltrees.com/#search=L'int%C3%A9gration%20continue</a:t>
            </a:r>
          </a:p>
        </p:txBody>
      </p:sp>
      <p:sp>
        <p:nvSpPr>
          <p:cNvPr name="TextBox 59" id="59"/>
          <p:cNvSpPr txBox="true"/>
          <p:nvPr/>
        </p:nvSpPr>
        <p:spPr>
          <a:xfrm rot="0">
            <a:off x="14868341" y="6091535"/>
            <a:ext cx="2451184" cy="73533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https://www.padok.fr/blog/devops-deploiement-continu</a:t>
            </a:r>
          </a:p>
          <a:p>
            <a:pPr algn="ctr">
              <a:lnSpc>
                <a:spcPts val="1995"/>
              </a:lnSpc>
            </a:pPr>
          </a:p>
        </p:txBody>
      </p:sp>
      <p:sp>
        <p:nvSpPr>
          <p:cNvPr name="TextBox 60" id="60"/>
          <p:cNvSpPr txBox="true"/>
          <p:nvPr/>
        </p:nvSpPr>
        <p:spPr>
          <a:xfrm rot="0">
            <a:off x="1220660"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IONOS</a:t>
            </a:r>
          </a:p>
        </p:txBody>
      </p:sp>
      <p:sp>
        <p:nvSpPr>
          <p:cNvPr name="TextBox 61" id="61"/>
          <p:cNvSpPr txBox="true"/>
          <p:nvPr/>
        </p:nvSpPr>
        <p:spPr>
          <a:xfrm rot="0">
            <a:off x="968476" y="6091535"/>
            <a:ext cx="2451184" cy="9829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https://www.ionos.fr/digitalguide/sites-internet/developpement-web/integration-continue/</a:t>
            </a:r>
          </a:p>
        </p:txBody>
      </p:sp>
      <p:sp>
        <p:nvSpPr>
          <p:cNvPr name="TextBox 62" id="62"/>
          <p:cNvSpPr txBox="true"/>
          <p:nvPr/>
        </p:nvSpPr>
        <p:spPr>
          <a:xfrm rot="0">
            <a:off x="3748449" y="6091535"/>
            <a:ext cx="2451184" cy="4876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https://www.hebergeurcloud.com/integration-continue/</a:t>
            </a:r>
          </a:p>
        </p:txBody>
      </p:sp>
      <p:sp>
        <p:nvSpPr>
          <p:cNvPr name="TextBox 63" id="63"/>
          <p:cNvSpPr txBox="true"/>
          <p:nvPr/>
        </p:nvSpPr>
        <p:spPr>
          <a:xfrm rot="0">
            <a:off x="4000633" y="1954788"/>
            <a:ext cx="1946814" cy="906876"/>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HébergeurCloud</a:t>
            </a:r>
          </a:p>
        </p:txBody>
      </p:sp>
      <p:sp>
        <p:nvSpPr>
          <p:cNvPr name="TextBox 64" id="64"/>
          <p:cNvSpPr txBox="true"/>
          <p:nvPr/>
        </p:nvSpPr>
        <p:spPr>
          <a:xfrm rot="0">
            <a:off x="6780607"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Toolinux</a:t>
            </a:r>
          </a:p>
        </p:txBody>
      </p:sp>
      <p:sp>
        <p:nvSpPr>
          <p:cNvPr name="TextBox 65" id="65"/>
          <p:cNvSpPr txBox="true"/>
          <p:nvPr/>
        </p:nvSpPr>
        <p:spPr>
          <a:xfrm rot="0">
            <a:off x="9560580"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Peeltreas</a:t>
            </a:r>
          </a:p>
        </p:txBody>
      </p:sp>
      <p:sp>
        <p:nvSpPr>
          <p:cNvPr name="TextBox 66" id="66"/>
          <p:cNvSpPr txBox="true"/>
          <p:nvPr/>
        </p:nvSpPr>
        <p:spPr>
          <a:xfrm rot="0">
            <a:off x="12340553"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aws.Amazon</a:t>
            </a:r>
          </a:p>
        </p:txBody>
      </p:sp>
      <p:sp>
        <p:nvSpPr>
          <p:cNvPr name="TextBox 67" id="67"/>
          <p:cNvSpPr txBox="true"/>
          <p:nvPr/>
        </p:nvSpPr>
        <p:spPr>
          <a:xfrm rot="0">
            <a:off x="15120526"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Padok</a:t>
            </a:r>
          </a:p>
        </p:txBody>
      </p:sp>
      <p:sp>
        <p:nvSpPr>
          <p:cNvPr name="TextBox 68" id="68"/>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-20</a:t>
            </a:r>
          </a:p>
        </p:txBody>
      </p:sp>
      <p:sp>
        <p:nvSpPr>
          <p:cNvPr name="TextBox 69" id="69"/>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70" id="70"/>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71" id="71"/>
          <p:cNvSpPr txBox="true"/>
          <p:nvPr/>
        </p:nvSpPr>
        <p:spPr>
          <a:xfrm rot="0">
            <a:off x="6904370"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72" id="72"/>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73" id="73"/>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74" id="74"/>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sp>
        <p:nvSpPr>
          <p:cNvPr name="TextBox 75" id="75"/>
          <p:cNvSpPr txBox="true"/>
          <p:nvPr/>
        </p:nvSpPr>
        <p:spPr>
          <a:xfrm rot="0">
            <a:off x="1379033" y="4603115"/>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04.03.2019</a:t>
            </a:r>
          </a:p>
          <a:p>
            <a:pPr algn="ctr">
              <a:lnSpc>
                <a:spcPts val="2239"/>
              </a:lnSpc>
            </a:pPr>
          </a:p>
        </p:txBody>
      </p:sp>
      <p:sp>
        <p:nvSpPr>
          <p:cNvPr name="TextBox 76" id="76"/>
          <p:cNvSpPr txBox="true"/>
          <p:nvPr/>
        </p:nvSpPr>
        <p:spPr>
          <a:xfrm rot="0">
            <a:off x="4139956" y="4603115"/>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06.02.2020</a:t>
            </a:r>
          </a:p>
          <a:p>
            <a:pPr algn="ctr">
              <a:lnSpc>
                <a:spcPts val="2239"/>
              </a:lnSpc>
            </a:pPr>
          </a:p>
        </p:txBody>
      </p:sp>
      <p:sp>
        <p:nvSpPr>
          <p:cNvPr name="TextBox 77" id="77"/>
          <p:cNvSpPr txBox="true"/>
          <p:nvPr/>
        </p:nvSpPr>
        <p:spPr>
          <a:xfrm rot="0">
            <a:off x="6919929" y="4603115"/>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13.10.2021</a:t>
            </a:r>
          </a:p>
          <a:p>
            <a:pPr algn="ctr">
              <a:lnSpc>
                <a:spcPts val="2239"/>
              </a:lnSpc>
            </a:pPr>
          </a:p>
        </p:txBody>
      </p:sp>
      <p:sp>
        <p:nvSpPr>
          <p:cNvPr name="TextBox 78" id="78"/>
          <p:cNvSpPr txBox="true"/>
          <p:nvPr/>
        </p:nvSpPr>
        <p:spPr>
          <a:xfrm rot="0">
            <a:off x="9692074" y="4603115"/>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Plusieurs Dates</a:t>
            </a:r>
          </a:p>
          <a:p>
            <a:pPr algn="ctr">
              <a:lnSpc>
                <a:spcPts val="2239"/>
              </a:lnSpc>
            </a:pPr>
          </a:p>
        </p:txBody>
      </p:sp>
      <p:sp>
        <p:nvSpPr>
          <p:cNvPr name="TextBox 79" id="79"/>
          <p:cNvSpPr txBox="true"/>
          <p:nvPr/>
        </p:nvSpPr>
        <p:spPr>
          <a:xfrm rot="0">
            <a:off x="12479876" y="4603115"/>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Pas de dates</a:t>
            </a:r>
          </a:p>
          <a:p>
            <a:pPr algn="ctr">
              <a:lnSpc>
                <a:spcPts val="2239"/>
              </a:lnSpc>
            </a:pPr>
          </a:p>
        </p:txBody>
      </p:sp>
      <p:sp>
        <p:nvSpPr>
          <p:cNvPr name="TextBox 80" id="80"/>
          <p:cNvSpPr txBox="true"/>
          <p:nvPr/>
        </p:nvSpPr>
        <p:spPr>
          <a:xfrm rot="0">
            <a:off x="15271398" y="4603115"/>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13.01.2020</a:t>
            </a:r>
          </a:p>
          <a:p>
            <a:pPr algn="ctr">
              <a:lnSpc>
                <a:spcPts val="223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81403" y="3070531"/>
            <a:ext cx="1425328" cy="1425322"/>
            <a:chOff x="0" y="0"/>
            <a:chExt cx="6350000" cy="6349975"/>
          </a:xfrm>
        </p:grpSpPr>
        <p:sp>
          <p:nvSpPr>
            <p:cNvPr name="Freeform 3" id="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r="0" t="0" b="0"/>
              </a:stretch>
            </a:blipFill>
          </p:spPr>
        </p:sp>
      </p:grpSp>
      <p:sp>
        <p:nvSpPr>
          <p:cNvPr name="AutoShape 4" id="4"/>
          <p:cNvSpPr/>
          <p:nvPr/>
        </p:nvSpPr>
        <p:spPr>
          <a:xfrm rot="-5400000">
            <a:off x="1952170" y="5385397"/>
            <a:ext cx="502845" cy="0"/>
          </a:xfrm>
          <a:prstGeom prst="line">
            <a:avLst/>
          </a:prstGeom>
          <a:ln cap="rnd" w="19050">
            <a:solidFill>
              <a:srgbClr val="FE641E"/>
            </a:solidFill>
            <a:prstDash val="solid"/>
            <a:headEnd type="none" len="sm" w="sm"/>
            <a:tailEnd type="none" len="sm" w="sm"/>
          </a:ln>
        </p:spPr>
      </p:sp>
      <p:grpSp>
        <p:nvGrpSpPr>
          <p:cNvPr name="Group 5" id="5"/>
          <p:cNvGrpSpPr>
            <a:grpSpLocks noChangeAspect="true"/>
          </p:cNvGrpSpPr>
          <p:nvPr/>
        </p:nvGrpSpPr>
        <p:grpSpPr>
          <a:xfrm rot="0">
            <a:off x="6238392" y="3088628"/>
            <a:ext cx="1425328" cy="1425322"/>
            <a:chOff x="0" y="0"/>
            <a:chExt cx="6350000" cy="6349975"/>
          </a:xfrm>
        </p:grpSpPr>
        <p:sp>
          <p:nvSpPr>
            <p:cNvPr name="Freeform 6" id="6"/>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0" r="0" t="0" b="0"/>
              </a:stretch>
            </a:blipFill>
          </p:spPr>
        </p:sp>
      </p:grpSp>
      <p:sp>
        <p:nvSpPr>
          <p:cNvPr name="AutoShape 7" id="7"/>
          <p:cNvSpPr/>
          <p:nvPr/>
        </p:nvSpPr>
        <p:spPr>
          <a:xfrm rot="-5400000">
            <a:off x="6709158" y="5403495"/>
            <a:ext cx="502845" cy="0"/>
          </a:xfrm>
          <a:prstGeom prst="line">
            <a:avLst/>
          </a:prstGeom>
          <a:ln cap="rnd" w="19050">
            <a:solidFill>
              <a:srgbClr val="FE641E"/>
            </a:solidFill>
            <a:prstDash val="solid"/>
            <a:headEnd type="none" len="sm" w="sm"/>
            <a:tailEnd type="none" len="sm" w="sm"/>
          </a:ln>
        </p:spPr>
      </p:sp>
      <p:grpSp>
        <p:nvGrpSpPr>
          <p:cNvPr name="Group 8" id="8"/>
          <p:cNvGrpSpPr>
            <a:grpSpLocks noChangeAspect="true"/>
          </p:cNvGrpSpPr>
          <p:nvPr/>
        </p:nvGrpSpPr>
        <p:grpSpPr>
          <a:xfrm rot="0">
            <a:off x="11046342" y="3043425"/>
            <a:ext cx="1425328" cy="1425322"/>
            <a:chOff x="0" y="0"/>
            <a:chExt cx="6350000" cy="6349975"/>
          </a:xfrm>
        </p:grpSpPr>
        <p:sp>
          <p:nvSpPr>
            <p:cNvPr name="Freeform 9" id="9"/>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0" r="0" t="-5555" b="-5555"/>
              </a:stretch>
            </a:blipFill>
          </p:spPr>
        </p:sp>
      </p:grpSp>
      <p:sp>
        <p:nvSpPr>
          <p:cNvPr name="AutoShape 10" id="10"/>
          <p:cNvSpPr/>
          <p:nvPr/>
        </p:nvSpPr>
        <p:spPr>
          <a:xfrm rot="-5400000">
            <a:off x="11498059" y="5358291"/>
            <a:ext cx="502845" cy="0"/>
          </a:xfrm>
          <a:prstGeom prst="line">
            <a:avLst/>
          </a:prstGeom>
          <a:ln cap="rnd" w="19050">
            <a:solidFill>
              <a:srgbClr val="FE641E"/>
            </a:solidFill>
            <a:prstDash val="solid"/>
            <a:headEnd type="none" len="sm" w="sm"/>
            <a:tailEnd type="none" len="sm" w="sm"/>
          </a:ln>
        </p:spPr>
      </p:sp>
      <p:grpSp>
        <p:nvGrpSpPr>
          <p:cNvPr name="Group 11" id="11"/>
          <p:cNvGrpSpPr>
            <a:grpSpLocks noChangeAspect="true"/>
          </p:cNvGrpSpPr>
          <p:nvPr/>
        </p:nvGrpSpPr>
        <p:grpSpPr>
          <a:xfrm rot="0">
            <a:off x="15381269" y="3070531"/>
            <a:ext cx="1425328" cy="1425322"/>
            <a:chOff x="0" y="0"/>
            <a:chExt cx="6350000" cy="6349975"/>
          </a:xfrm>
        </p:grpSpPr>
        <p:sp>
          <p:nvSpPr>
            <p:cNvPr name="Freeform 12" id="12"/>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r="0" t="-8413" b="-8413"/>
              </a:stretch>
            </a:blipFill>
          </p:spPr>
        </p:sp>
      </p:grpSp>
      <p:sp>
        <p:nvSpPr>
          <p:cNvPr name="AutoShape 13" id="13"/>
          <p:cNvSpPr/>
          <p:nvPr/>
        </p:nvSpPr>
        <p:spPr>
          <a:xfrm rot="-5400000">
            <a:off x="15832985" y="5385397"/>
            <a:ext cx="502845" cy="0"/>
          </a:xfrm>
          <a:prstGeom prst="line">
            <a:avLst/>
          </a:prstGeom>
          <a:ln cap="rnd" w="19050">
            <a:solidFill>
              <a:srgbClr val="FE641E"/>
            </a:solidFill>
            <a:prstDash val="solid"/>
            <a:headEnd type="none" len="sm" w="sm"/>
            <a:tailEnd type="none" len="sm" w="sm"/>
          </a:ln>
        </p:spPr>
      </p:sp>
      <p:grpSp>
        <p:nvGrpSpPr>
          <p:cNvPr name="Group 14" id="14"/>
          <p:cNvGrpSpPr/>
          <p:nvPr/>
        </p:nvGrpSpPr>
        <p:grpSpPr>
          <a:xfrm rot="0">
            <a:off x="-20852" y="-50551"/>
            <a:ext cx="3013432" cy="906079"/>
            <a:chOff x="0" y="0"/>
            <a:chExt cx="1019358" cy="306501"/>
          </a:xfrm>
        </p:grpSpPr>
        <p:sp>
          <p:nvSpPr>
            <p:cNvPr name="Freeform 15" id="1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6" id="16"/>
          <p:cNvGrpSpPr/>
          <p:nvPr/>
        </p:nvGrpSpPr>
        <p:grpSpPr>
          <a:xfrm rot="0">
            <a:off x="2992579" y="-50551"/>
            <a:ext cx="3013432" cy="906079"/>
            <a:chOff x="0" y="0"/>
            <a:chExt cx="1019358" cy="306501"/>
          </a:xfrm>
        </p:grpSpPr>
        <p:sp>
          <p:nvSpPr>
            <p:cNvPr name="Freeform 17" id="1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18" id="18"/>
          <p:cNvGrpSpPr/>
          <p:nvPr/>
        </p:nvGrpSpPr>
        <p:grpSpPr>
          <a:xfrm rot="0">
            <a:off x="6006011" y="-50551"/>
            <a:ext cx="3013432" cy="906079"/>
            <a:chOff x="0" y="0"/>
            <a:chExt cx="1019358" cy="306501"/>
          </a:xfrm>
        </p:grpSpPr>
        <p:sp>
          <p:nvSpPr>
            <p:cNvPr name="Freeform 19" id="1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94F56"/>
            </a:solidFill>
          </p:spPr>
        </p:sp>
      </p:grpSp>
      <p:grpSp>
        <p:nvGrpSpPr>
          <p:cNvPr name="Group 20" id="20"/>
          <p:cNvGrpSpPr/>
          <p:nvPr/>
        </p:nvGrpSpPr>
        <p:grpSpPr>
          <a:xfrm rot="0">
            <a:off x="9019442" y="-50551"/>
            <a:ext cx="3013432" cy="906079"/>
            <a:chOff x="0" y="0"/>
            <a:chExt cx="1019358" cy="306501"/>
          </a:xfrm>
        </p:grpSpPr>
        <p:sp>
          <p:nvSpPr>
            <p:cNvPr name="Freeform 21" id="2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2" id="22"/>
          <p:cNvGrpSpPr/>
          <p:nvPr/>
        </p:nvGrpSpPr>
        <p:grpSpPr>
          <a:xfrm rot="0">
            <a:off x="12032874" y="-50551"/>
            <a:ext cx="3013432" cy="906079"/>
            <a:chOff x="0" y="0"/>
            <a:chExt cx="1019358" cy="306501"/>
          </a:xfrm>
        </p:grpSpPr>
        <p:sp>
          <p:nvSpPr>
            <p:cNvPr name="Freeform 23" id="2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4" id="24"/>
          <p:cNvGrpSpPr/>
          <p:nvPr/>
        </p:nvGrpSpPr>
        <p:grpSpPr>
          <a:xfrm rot="0">
            <a:off x="15046305" y="-50551"/>
            <a:ext cx="3241695" cy="1079251"/>
            <a:chOff x="0" y="0"/>
            <a:chExt cx="1096573" cy="365080"/>
          </a:xfrm>
        </p:grpSpPr>
        <p:sp>
          <p:nvSpPr>
            <p:cNvPr name="Freeform 25" id="25"/>
            <p:cNvSpPr/>
            <p:nvPr/>
          </p:nvSpPr>
          <p:spPr>
            <a:xfrm>
              <a:off x="0" y="0"/>
              <a:ext cx="1096573" cy="365080"/>
            </a:xfrm>
            <a:custGeom>
              <a:avLst/>
              <a:gdLst/>
              <a:ahLst/>
              <a:cxnLst/>
              <a:rect r="r" b="b" t="t" l="l"/>
              <a:pathLst>
                <a:path h="365080" w="1096573">
                  <a:moveTo>
                    <a:pt x="0" y="0"/>
                  </a:moveTo>
                  <a:lnTo>
                    <a:pt x="1096573" y="0"/>
                  </a:lnTo>
                  <a:lnTo>
                    <a:pt x="1096573" y="365080"/>
                  </a:lnTo>
                  <a:lnTo>
                    <a:pt x="0" y="365080"/>
                  </a:lnTo>
                  <a:close/>
                </a:path>
              </a:pathLst>
            </a:custGeom>
            <a:solidFill>
              <a:srgbClr val="FE641E"/>
            </a:solidFill>
          </p:spPr>
        </p:sp>
      </p:grpSp>
      <p:grpSp>
        <p:nvGrpSpPr>
          <p:cNvPr name="Group 26" id="26"/>
          <p:cNvGrpSpPr/>
          <p:nvPr/>
        </p:nvGrpSpPr>
        <p:grpSpPr>
          <a:xfrm rot="0">
            <a:off x="924193" y="523364"/>
            <a:ext cx="1123342" cy="202201"/>
            <a:chOff x="0" y="0"/>
            <a:chExt cx="1497789" cy="269602"/>
          </a:xfrm>
        </p:grpSpPr>
        <p:grpSp>
          <p:nvGrpSpPr>
            <p:cNvPr name="Group 27" id="27"/>
            <p:cNvGrpSpPr>
              <a:grpSpLocks noChangeAspect="true"/>
            </p:cNvGrpSpPr>
            <p:nvPr/>
          </p:nvGrpSpPr>
          <p:grpSpPr>
            <a:xfrm rot="0">
              <a:off x="0" y="0"/>
              <a:ext cx="1497789" cy="269602"/>
              <a:chOff x="0" y="0"/>
              <a:chExt cx="1270000" cy="228600"/>
            </a:xfrm>
          </p:grpSpPr>
          <p:sp>
            <p:nvSpPr>
              <p:cNvPr name="Freeform 28" id="2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29" id="2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0" id="30"/>
          <p:cNvGrpSpPr/>
          <p:nvPr/>
        </p:nvGrpSpPr>
        <p:grpSpPr>
          <a:xfrm rot="0">
            <a:off x="3937624" y="523364"/>
            <a:ext cx="1123342" cy="202201"/>
            <a:chOff x="0" y="0"/>
            <a:chExt cx="1497789" cy="269602"/>
          </a:xfrm>
        </p:grpSpPr>
        <p:grpSp>
          <p:nvGrpSpPr>
            <p:cNvPr name="Group 31" id="31"/>
            <p:cNvGrpSpPr>
              <a:grpSpLocks noChangeAspect="true"/>
            </p:cNvGrpSpPr>
            <p:nvPr/>
          </p:nvGrpSpPr>
          <p:grpSpPr>
            <a:xfrm rot="0">
              <a:off x="0" y="0"/>
              <a:ext cx="1497789" cy="269602"/>
              <a:chOff x="0" y="0"/>
              <a:chExt cx="1270000" cy="228600"/>
            </a:xfrm>
          </p:grpSpPr>
          <p:sp>
            <p:nvSpPr>
              <p:cNvPr name="Freeform 32" id="3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3" id="3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4" id="34"/>
          <p:cNvGrpSpPr/>
          <p:nvPr/>
        </p:nvGrpSpPr>
        <p:grpSpPr>
          <a:xfrm rot="0">
            <a:off x="6951056" y="523364"/>
            <a:ext cx="1123342" cy="202201"/>
            <a:chOff x="0" y="0"/>
            <a:chExt cx="1497789" cy="269602"/>
          </a:xfrm>
        </p:grpSpPr>
        <p:grpSp>
          <p:nvGrpSpPr>
            <p:cNvPr name="Group 35" id="35"/>
            <p:cNvGrpSpPr>
              <a:grpSpLocks noChangeAspect="true"/>
            </p:cNvGrpSpPr>
            <p:nvPr/>
          </p:nvGrpSpPr>
          <p:grpSpPr>
            <a:xfrm rot="0">
              <a:off x="0" y="0"/>
              <a:ext cx="1497789" cy="269602"/>
              <a:chOff x="0" y="0"/>
              <a:chExt cx="1270000" cy="228600"/>
            </a:xfrm>
          </p:grpSpPr>
          <p:sp>
            <p:nvSpPr>
              <p:cNvPr name="Freeform 36" id="3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7" id="3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8" id="38"/>
          <p:cNvGrpSpPr/>
          <p:nvPr/>
        </p:nvGrpSpPr>
        <p:grpSpPr>
          <a:xfrm rot="0">
            <a:off x="9971744" y="523364"/>
            <a:ext cx="1123342" cy="202201"/>
            <a:chOff x="0" y="0"/>
            <a:chExt cx="1497789" cy="269602"/>
          </a:xfrm>
        </p:grpSpPr>
        <p:grpSp>
          <p:nvGrpSpPr>
            <p:cNvPr name="Group 39" id="39"/>
            <p:cNvGrpSpPr>
              <a:grpSpLocks noChangeAspect="true"/>
            </p:cNvGrpSpPr>
            <p:nvPr/>
          </p:nvGrpSpPr>
          <p:grpSpPr>
            <a:xfrm rot="0">
              <a:off x="0" y="0"/>
              <a:ext cx="1497789" cy="269602"/>
              <a:chOff x="0" y="0"/>
              <a:chExt cx="1270000" cy="228600"/>
            </a:xfrm>
          </p:grpSpPr>
          <p:sp>
            <p:nvSpPr>
              <p:cNvPr name="Freeform 40" id="4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1" id="4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2" id="42"/>
          <p:cNvGrpSpPr/>
          <p:nvPr/>
        </p:nvGrpSpPr>
        <p:grpSpPr>
          <a:xfrm rot="0">
            <a:off x="12977919" y="523364"/>
            <a:ext cx="1123342" cy="202201"/>
            <a:chOff x="0" y="0"/>
            <a:chExt cx="1497789" cy="269602"/>
          </a:xfrm>
        </p:grpSpPr>
        <p:grpSp>
          <p:nvGrpSpPr>
            <p:cNvPr name="Group 43" id="43"/>
            <p:cNvGrpSpPr>
              <a:grpSpLocks noChangeAspect="true"/>
            </p:cNvGrpSpPr>
            <p:nvPr/>
          </p:nvGrpSpPr>
          <p:grpSpPr>
            <a:xfrm rot="0">
              <a:off x="0" y="0"/>
              <a:ext cx="1497789" cy="269602"/>
              <a:chOff x="0" y="0"/>
              <a:chExt cx="1270000" cy="228600"/>
            </a:xfrm>
          </p:grpSpPr>
          <p:sp>
            <p:nvSpPr>
              <p:cNvPr name="Freeform 44" id="4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5" id="4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6" id="46"/>
          <p:cNvGrpSpPr/>
          <p:nvPr/>
        </p:nvGrpSpPr>
        <p:grpSpPr>
          <a:xfrm rot="0">
            <a:off x="16105482" y="523364"/>
            <a:ext cx="1123342" cy="202201"/>
            <a:chOff x="0" y="0"/>
            <a:chExt cx="1497789" cy="269602"/>
          </a:xfrm>
        </p:grpSpPr>
        <p:grpSp>
          <p:nvGrpSpPr>
            <p:cNvPr name="Group 47" id="47"/>
            <p:cNvGrpSpPr>
              <a:grpSpLocks noChangeAspect="true"/>
            </p:cNvGrpSpPr>
            <p:nvPr/>
          </p:nvGrpSpPr>
          <p:grpSpPr>
            <a:xfrm rot="0">
              <a:off x="0" y="0"/>
              <a:ext cx="1497789" cy="269602"/>
              <a:chOff x="0" y="0"/>
              <a:chExt cx="1270000" cy="228600"/>
            </a:xfrm>
          </p:grpSpPr>
          <p:sp>
            <p:nvSpPr>
              <p:cNvPr name="Freeform 48" id="4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9" id="4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sp>
        <p:nvSpPr>
          <p:cNvPr name="TextBox 50" id="50"/>
          <p:cNvSpPr txBox="true"/>
          <p:nvPr/>
        </p:nvSpPr>
        <p:spPr>
          <a:xfrm rot="0">
            <a:off x="10533414" y="6064429"/>
            <a:ext cx="2451184" cy="9829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https://www.atlassian.com/fr/continuous-delivery/continuous-integration</a:t>
            </a:r>
          </a:p>
        </p:txBody>
      </p:sp>
      <p:sp>
        <p:nvSpPr>
          <p:cNvPr name="TextBox 51" id="51"/>
          <p:cNvSpPr txBox="true"/>
          <p:nvPr/>
        </p:nvSpPr>
        <p:spPr>
          <a:xfrm rot="0">
            <a:off x="14868341" y="6091535"/>
            <a:ext cx="2451184" cy="73533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https://datascientest.com/veille-technologique-definition</a:t>
            </a:r>
          </a:p>
          <a:p>
            <a:pPr algn="ctr">
              <a:lnSpc>
                <a:spcPts val="1995"/>
              </a:lnSpc>
            </a:pPr>
          </a:p>
        </p:txBody>
      </p:sp>
      <p:sp>
        <p:nvSpPr>
          <p:cNvPr name="TextBox 52" id="52"/>
          <p:cNvSpPr txBox="true"/>
          <p:nvPr/>
        </p:nvSpPr>
        <p:spPr>
          <a:xfrm rot="0">
            <a:off x="1220660" y="1954788"/>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WIKIPEDIA</a:t>
            </a:r>
          </a:p>
        </p:txBody>
      </p:sp>
      <p:sp>
        <p:nvSpPr>
          <p:cNvPr name="TextBox 53" id="53"/>
          <p:cNvSpPr txBox="true"/>
          <p:nvPr/>
        </p:nvSpPr>
        <p:spPr>
          <a:xfrm rot="0">
            <a:off x="968476" y="6091535"/>
            <a:ext cx="2451184" cy="48768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https://fr.wikipedia.org/wiki/Int%C3%A9gration_continue/</a:t>
            </a:r>
          </a:p>
        </p:txBody>
      </p:sp>
      <p:sp>
        <p:nvSpPr>
          <p:cNvPr name="TextBox 54" id="54"/>
          <p:cNvSpPr txBox="true"/>
          <p:nvPr/>
        </p:nvSpPr>
        <p:spPr>
          <a:xfrm rot="0">
            <a:off x="5725464" y="6109632"/>
            <a:ext cx="2451184" cy="735330"/>
          </a:xfrm>
          <a:prstGeom prst="rect">
            <a:avLst/>
          </a:prstGeom>
        </p:spPr>
        <p:txBody>
          <a:bodyPr anchor="t" rtlCol="false" tIns="0" lIns="0" bIns="0" rIns="0">
            <a:spAutoFit/>
          </a:bodyPr>
          <a:lstStyle/>
          <a:p>
            <a:pPr algn="ctr">
              <a:lnSpc>
                <a:spcPts val="1995"/>
              </a:lnSpc>
            </a:pPr>
            <a:r>
              <a:rPr lang="en-US" sz="1425">
                <a:solidFill>
                  <a:srgbClr val="FFFFFF"/>
                </a:solidFill>
                <a:latin typeface="Roboto"/>
              </a:rPr>
              <a:t>https://skalp.developpez.com/traductions/martin-fowler-integration-continue/</a:t>
            </a:r>
          </a:p>
        </p:txBody>
      </p:sp>
      <p:sp>
        <p:nvSpPr>
          <p:cNvPr name="TextBox 55" id="55"/>
          <p:cNvSpPr txBox="true"/>
          <p:nvPr/>
        </p:nvSpPr>
        <p:spPr>
          <a:xfrm rot="0">
            <a:off x="5977649" y="1972885"/>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Developpez</a:t>
            </a:r>
          </a:p>
        </p:txBody>
      </p:sp>
      <p:sp>
        <p:nvSpPr>
          <p:cNvPr name="TextBox 56" id="56"/>
          <p:cNvSpPr txBox="true"/>
          <p:nvPr/>
        </p:nvSpPr>
        <p:spPr>
          <a:xfrm rot="0">
            <a:off x="10785599" y="1927681"/>
            <a:ext cx="1946814"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Atlasian</a:t>
            </a:r>
          </a:p>
        </p:txBody>
      </p:sp>
      <p:sp>
        <p:nvSpPr>
          <p:cNvPr name="TextBox 57" id="57"/>
          <p:cNvSpPr txBox="true"/>
          <p:nvPr/>
        </p:nvSpPr>
        <p:spPr>
          <a:xfrm rot="0">
            <a:off x="15020734" y="1954788"/>
            <a:ext cx="2108298" cy="448993"/>
          </a:xfrm>
          <a:prstGeom prst="rect">
            <a:avLst/>
          </a:prstGeom>
        </p:spPr>
        <p:txBody>
          <a:bodyPr anchor="t" rtlCol="false" tIns="0" lIns="0" bIns="0" rIns="0">
            <a:spAutoFit/>
          </a:bodyPr>
          <a:lstStyle/>
          <a:p>
            <a:pPr algn="ctr">
              <a:lnSpc>
                <a:spcPts val="3639"/>
              </a:lnSpc>
            </a:pPr>
            <a:r>
              <a:rPr lang="en-US" sz="2599">
                <a:solidFill>
                  <a:srgbClr val="FFFFFF"/>
                </a:solidFill>
                <a:latin typeface="Roboto"/>
              </a:rPr>
              <a:t>DataScientest</a:t>
            </a:r>
          </a:p>
        </p:txBody>
      </p:sp>
      <p:sp>
        <p:nvSpPr>
          <p:cNvPr name="TextBox 58" id="58"/>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-21</a:t>
            </a:r>
          </a:p>
        </p:txBody>
      </p:sp>
      <p:sp>
        <p:nvSpPr>
          <p:cNvPr name="TextBox 59" id="59"/>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60" id="60"/>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61" id="61"/>
          <p:cNvSpPr txBox="true"/>
          <p:nvPr/>
        </p:nvSpPr>
        <p:spPr>
          <a:xfrm rot="0">
            <a:off x="6893806"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62" id="62"/>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63" id="63"/>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64" id="64"/>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sp>
        <p:nvSpPr>
          <p:cNvPr name="TextBox 65" id="65"/>
          <p:cNvSpPr txBox="true"/>
          <p:nvPr/>
        </p:nvSpPr>
        <p:spPr>
          <a:xfrm rot="0">
            <a:off x="1379033" y="4603115"/>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22.06.2021</a:t>
            </a:r>
          </a:p>
          <a:p>
            <a:pPr algn="ctr">
              <a:lnSpc>
                <a:spcPts val="2239"/>
              </a:lnSpc>
            </a:pPr>
          </a:p>
        </p:txBody>
      </p:sp>
      <p:sp>
        <p:nvSpPr>
          <p:cNvPr name="TextBox 66" id="66"/>
          <p:cNvSpPr txBox="true"/>
          <p:nvPr/>
        </p:nvSpPr>
        <p:spPr>
          <a:xfrm rot="0">
            <a:off x="6116972" y="4621212"/>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10.09.2000</a:t>
            </a:r>
          </a:p>
          <a:p>
            <a:pPr algn="ctr">
              <a:lnSpc>
                <a:spcPts val="2239"/>
              </a:lnSpc>
            </a:pPr>
          </a:p>
        </p:txBody>
      </p:sp>
      <p:sp>
        <p:nvSpPr>
          <p:cNvPr name="TextBox 67" id="67"/>
          <p:cNvSpPr txBox="true"/>
          <p:nvPr/>
        </p:nvSpPr>
        <p:spPr>
          <a:xfrm rot="0">
            <a:off x="10924922" y="4576009"/>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Plusieurs dates</a:t>
            </a:r>
          </a:p>
          <a:p>
            <a:pPr algn="ctr">
              <a:lnSpc>
                <a:spcPts val="2239"/>
              </a:lnSpc>
            </a:pPr>
          </a:p>
        </p:txBody>
      </p:sp>
      <p:sp>
        <p:nvSpPr>
          <p:cNvPr name="TextBox 68" id="68"/>
          <p:cNvSpPr txBox="true"/>
          <p:nvPr/>
        </p:nvSpPr>
        <p:spPr>
          <a:xfrm rot="0">
            <a:off x="15271398" y="4603115"/>
            <a:ext cx="1668168" cy="540385"/>
          </a:xfrm>
          <a:prstGeom prst="rect">
            <a:avLst/>
          </a:prstGeom>
        </p:spPr>
        <p:txBody>
          <a:bodyPr anchor="t" rtlCol="false" tIns="0" lIns="0" bIns="0" rIns="0">
            <a:spAutoFit/>
          </a:bodyPr>
          <a:lstStyle/>
          <a:p>
            <a:pPr algn="ctr">
              <a:lnSpc>
                <a:spcPts val="2239"/>
              </a:lnSpc>
            </a:pPr>
            <a:r>
              <a:rPr lang="en-US" sz="1599">
                <a:solidFill>
                  <a:srgbClr val="FFFFFF"/>
                </a:solidFill>
                <a:latin typeface="Open Sans Light"/>
              </a:rPr>
              <a:t>12.10.2020</a:t>
            </a:r>
          </a:p>
          <a:p>
            <a:pPr algn="ctr">
              <a:lnSpc>
                <a:spcPts val="223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801371" y="4409437"/>
            <a:ext cx="1468132" cy="1468127"/>
            <a:chOff x="0" y="0"/>
            <a:chExt cx="6350000" cy="6349975"/>
          </a:xfrm>
        </p:grpSpPr>
        <p:sp>
          <p:nvSpPr>
            <p:cNvPr name="Freeform 3" id="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alphaModFix amt="90000"/>
              </a:blip>
              <a:stretch>
                <a:fillRect l="0" r="0" t="0" b="0"/>
              </a:stretch>
            </a:blipFill>
          </p:spPr>
        </p:sp>
      </p:grpSp>
      <p:pic>
        <p:nvPicPr>
          <p:cNvPr name="Picture 4" id="4"/>
          <p:cNvPicPr>
            <a:picLocks noChangeAspect="true"/>
          </p:cNvPicPr>
          <p:nvPr/>
        </p:nvPicPr>
        <p:blipFill>
          <a:blip r:embed="rId3"/>
          <a:srcRect l="9981" t="342" r="3480" b="0"/>
          <a:stretch>
            <a:fillRect/>
          </a:stretch>
        </p:blipFill>
        <p:spPr>
          <a:xfrm flipH="false" flipV="false" rot="0">
            <a:off x="0" y="0"/>
            <a:ext cx="8932713" cy="10287000"/>
          </a:xfrm>
          <a:prstGeom prst="rect">
            <a:avLst/>
          </a:prstGeom>
        </p:spPr>
      </p:pic>
      <p:grpSp>
        <p:nvGrpSpPr>
          <p:cNvPr name="Group 5" id="5"/>
          <p:cNvGrpSpPr/>
          <p:nvPr/>
        </p:nvGrpSpPr>
        <p:grpSpPr>
          <a:xfrm rot="0">
            <a:off x="1028700" y="6039375"/>
            <a:ext cx="6006547" cy="3218925"/>
            <a:chOff x="0" y="0"/>
            <a:chExt cx="8008730" cy="4291900"/>
          </a:xfrm>
        </p:grpSpPr>
        <p:sp>
          <p:nvSpPr>
            <p:cNvPr name="TextBox 6" id="6"/>
            <p:cNvSpPr txBox="true"/>
            <p:nvPr/>
          </p:nvSpPr>
          <p:spPr>
            <a:xfrm rot="0">
              <a:off x="0" y="-76200"/>
              <a:ext cx="8008730" cy="2819091"/>
            </a:xfrm>
            <a:prstGeom prst="rect">
              <a:avLst/>
            </a:prstGeom>
          </p:spPr>
          <p:txBody>
            <a:bodyPr anchor="t" rtlCol="false" tIns="0" lIns="0" bIns="0" rIns="0">
              <a:spAutoFit/>
            </a:bodyPr>
            <a:lstStyle/>
            <a:p>
              <a:pPr algn="l" marL="0" indent="0" lvl="0">
                <a:lnSpc>
                  <a:spcPts val="8450"/>
                </a:lnSpc>
              </a:pPr>
              <a:r>
                <a:rPr lang="en-US" sz="6500">
                  <a:solidFill>
                    <a:srgbClr val="FFFFFF"/>
                  </a:solidFill>
                  <a:latin typeface="Roboto Bold"/>
                </a:rPr>
                <a:t>Avez-vous des questions ?</a:t>
              </a:r>
            </a:p>
          </p:txBody>
        </p:sp>
        <p:sp>
          <p:nvSpPr>
            <p:cNvPr name="TextBox 7" id="7"/>
            <p:cNvSpPr txBox="true"/>
            <p:nvPr/>
          </p:nvSpPr>
          <p:spPr>
            <a:xfrm rot="0">
              <a:off x="0" y="3719293"/>
              <a:ext cx="7314945" cy="572607"/>
            </a:xfrm>
            <a:prstGeom prst="rect">
              <a:avLst/>
            </a:prstGeom>
          </p:spPr>
          <p:txBody>
            <a:bodyPr anchor="t" rtlCol="false" tIns="0" lIns="0" bIns="0" rIns="0">
              <a:spAutoFit/>
            </a:bodyPr>
            <a:lstStyle/>
            <a:p>
              <a:pPr>
                <a:lnSpc>
                  <a:spcPts val="3640"/>
                </a:lnSpc>
              </a:pPr>
              <a:r>
                <a:rPr lang="en-US" sz="2600">
                  <a:solidFill>
                    <a:srgbClr val="FFFFFF"/>
                  </a:solidFill>
                  <a:latin typeface="Roboto"/>
                </a:rPr>
                <a:t>N'hésitez pas à me contacter !</a:t>
              </a:r>
            </a:p>
          </p:txBody>
        </p:sp>
      </p:grpSp>
      <p:grpSp>
        <p:nvGrpSpPr>
          <p:cNvPr name="Group 8" id="8"/>
          <p:cNvGrpSpPr/>
          <p:nvPr/>
        </p:nvGrpSpPr>
        <p:grpSpPr>
          <a:xfrm rot="0">
            <a:off x="12913888" y="4710117"/>
            <a:ext cx="4071042" cy="866767"/>
            <a:chOff x="0" y="0"/>
            <a:chExt cx="5428056" cy="1155689"/>
          </a:xfrm>
        </p:grpSpPr>
        <p:sp>
          <p:nvSpPr>
            <p:cNvPr name="TextBox 9" id="9"/>
            <p:cNvSpPr txBox="true"/>
            <p:nvPr/>
          </p:nvSpPr>
          <p:spPr>
            <a:xfrm rot="-1660">
              <a:off x="127" y="-55839"/>
              <a:ext cx="5427802" cy="584630"/>
            </a:xfrm>
            <a:prstGeom prst="rect">
              <a:avLst/>
            </a:prstGeom>
          </p:spPr>
          <p:txBody>
            <a:bodyPr anchor="t" rtlCol="false" tIns="0" lIns="0" bIns="0" rIns="0">
              <a:spAutoFit/>
            </a:bodyPr>
            <a:lstStyle/>
            <a:p>
              <a:pPr>
                <a:lnSpc>
                  <a:spcPts val="3639"/>
                </a:lnSpc>
              </a:pPr>
              <a:r>
                <a:rPr lang="en-US" sz="2599">
                  <a:solidFill>
                    <a:srgbClr val="FE641E"/>
                  </a:solidFill>
                  <a:latin typeface="Roboto"/>
                </a:rPr>
                <a:t>Mathis DELHALLE</a:t>
              </a:r>
            </a:p>
          </p:txBody>
        </p:sp>
        <p:sp>
          <p:nvSpPr>
            <p:cNvPr name="TextBox 10" id="10"/>
            <p:cNvSpPr txBox="true"/>
            <p:nvPr/>
          </p:nvSpPr>
          <p:spPr>
            <a:xfrm rot="-1660">
              <a:off x="187" y="748613"/>
              <a:ext cx="5427742" cy="405765"/>
            </a:xfrm>
            <a:prstGeom prst="rect">
              <a:avLst/>
            </a:prstGeom>
          </p:spPr>
          <p:txBody>
            <a:bodyPr anchor="t" rtlCol="false" tIns="0" lIns="0" bIns="0" rIns="0">
              <a:spAutoFit/>
            </a:bodyPr>
            <a:lstStyle/>
            <a:p>
              <a:pPr>
                <a:lnSpc>
                  <a:spcPts val="2520"/>
                </a:lnSpc>
              </a:pPr>
              <a:r>
                <a:rPr lang="en-US" sz="1800">
                  <a:solidFill>
                    <a:srgbClr val="FFFFFF"/>
                  </a:solidFill>
                  <a:latin typeface="Roboto"/>
                </a:rPr>
                <a:t>mathis.delhalle@gmail.com</a:t>
              </a:r>
            </a:p>
          </p:txBody>
        </p:sp>
      </p:grpSp>
      <p:sp>
        <p:nvSpPr>
          <p:cNvPr name="TextBox 11" id="11"/>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-21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6968" t="0" r="11913" b="0"/>
          <a:stretch>
            <a:fillRect/>
          </a:stretch>
        </p:blipFill>
        <p:spPr>
          <a:xfrm flipH="false" flipV="false" rot="0">
            <a:off x="0" y="0"/>
            <a:ext cx="11635593" cy="10287000"/>
          </a:xfrm>
          <a:prstGeom prst="rect">
            <a:avLst/>
          </a:prstGeom>
        </p:spPr>
      </p:pic>
      <p:sp>
        <p:nvSpPr>
          <p:cNvPr name="TextBox 3" id="3"/>
          <p:cNvSpPr txBox="true"/>
          <p:nvPr/>
        </p:nvSpPr>
        <p:spPr>
          <a:xfrm rot="0">
            <a:off x="1028700" y="3237865"/>
            <a:ext cx="7676381" cy="3721735"/>
          </a:xfrm>
          <a:prstGeom prst="rect">
            <a:avLst/>
          </a:prstGeom>
        </p:spPr>
        <p:txBody>
          <a:bodyPr anchor="t" rtlCol="false" tIns="0" lIns="0" bIns="0" rIns="0">
            <a:spAutoFit/>
          </a:bodyPr>
          <a:lstStyle/>
          <a:p>
            <a:pPr marL="0" indent="0" lvl="0">
              <a:lnSpc>
                <a:spcPts val="9680"/>
              </a:lnSpc>
            </a:pPr>
            <a:r>
              <a:rPr lang="en-US" sz="8800">
                <a:solidFill>
                  <a:srgbClr val="FFFFFF"/>
                </a:solidFill>
                <a:latin typeface="Roboto Bold"/>
              </a:rPr>
              <a:t>Une veille technologique, c'est quoi?</a:t>
            </a:r>
          </a:p>
        </p:txBody>
      </p:sp>
      <p:sp>
        <p:nvSpPr>
          <p:cNvPr name="TextBox 4" id="4"/>
          <p:cNvSpPr txBox="true"/>
          <p:nvPr/>
        </p:nvSpPr>
        <p:spPr>
          <a:xfrm rot="0">
            <a:off x="12282317" y="2576195"/>
            <a:ext cx="4976983" cy="5077460"/>
          </a:xfrm>
          <a:prstGeom prst="rect">
            <a:avLst/>
          </a:prstGeom>
        </p:spPr>
        <p:txBody>
          <a:bodyPr anchor="t" rtlCol="false" tIns="0" lIns="0" bIns="0" rIns="0">
            <a:spAutoFit/>
          </a:bodyPr>
          <a:lstStyle/>
          <a:p>
            <a:pPr>
              <a:lnSpc>
                <a:spcPts val="3115"/>
              </a:lnSpc>
            </a:pPr>
            <a:r>
              <a:rPr lang="en-US" sz="2225">
                <a:solidFill>
                  <a:srgbClr val="FFFFFF"/>
                </a:solidFill>
                <a:latin typeface="Roboto"/>
              </a:rPr>
              <a:t>-Veille technologique ou veille scientifique et technique</a:t>
            </a:r>
          </a:p>
          <a:p>
            <a:pPr>
              <a:lnSpc>
                <a:spcPts val="3115"/>
              </a:lnSpc>
            </a:pPr>
            <a:r>
              <a:rPr lang="en-US" sz="2225">
                <a:solidFill>
                  <a:srgbClr val="FFFFFF"/>
                </a:solidFill>
                <a:latin typeface="Roboto"/>
              </a:rPr>
              <a:t>-S'informer sur les techniques les plus récentes</a:t>
            </a:r>
          </a:p>
          <a:p>
            <a:pPr>
              <a:lnSpc>
                <a:spcPts val="3115"/>
              </a:lnSpc>
            </a:pPr>
            <a:r>
              <a:rPr lang="en-US" sz="2225">
                <a:solidFill>
                  <a:srgbClr val="FFFFFF"/>
                </a:solidFill>
                <a:latin typeface="Roboto"/>
              </a:rPr>
              <a:t>-Concerne : Matière première</a:t>
            </a:r>
          </a:p>
          <a:p>
            <a:pPr>
              <a:lnSpc>
                <a:spcPts val="3115"/>
              </a:lnSpc>
            </a:pPr>
            <a:r>
              <a:rPr lang="en-US" sz="2225">
                <a:solidFill>
                  <a:srgbClr val="FFFFFF"/>
                </a:solidFill>
                <a:latin typeface="Roboto"/>
              </a:rPr>
              <a:t>                      Un produit</a:t>
            </a:r>
          </a:p>
          <a:p>
            <a:pPr>
              <a:lnSpc>
                <a:spcPts val="3115"/>
              </a:lnSpc>
            </a:pPr>
            <a:r>
              <a:rPr lang="en-US" sz="2225">
                <a:solidFill>
                  <a:srgbClr val="FFFFFF"/>
                </a:solidFill>
                <a:latin typeface="Roboto"/>
              </a:rPr>
              <a:t>                      Un composant</a:t>
            </a:r>
          </a:p>
          <a:p>
            <a:pPr>
              <a:lnSpc>
                <a:spcPts val="3115"/>
              </a:lnSpc>
            </a:pPr>
            <a:r>
              <a:rPr lang="en-US" sz="2225">
                <a:solidFill>
                  <a:srgbClr val="FFFFFF"/>
                </a:solidFill>
                <a:latin typeface="Roboto"/>
              </a:rPr>
              <a:t>                      Un procédé</a:t>
            </a:r>
          </a:p>
          <a:p>
            <a:pPr>
              <a:lnSpc>
                <a:spcPts val="3115"/>
              </a:lnSpc>
            </a:pPr>
            <a:r>
              <a:rPr lang="en-US" sz="2225">
                <a:solidFill>
                  <a:srgbClr val="FFFFFF"/>
                </a:solidFill>
                <a:latin typeface="Roboto"/>
              </a:rPr>
              <a:t>                      Evolution de   l'</a:t>
            </a:r>
            <a:r>
              <a:rPr lang="en-US" sz="2225">
                <a:solidFill>
                  <a:srgbClr val="FFFFFF"/>
                </a:solidFill>
                <a:latin typeface="Roboto"/>
              </a:rPr>
              <a:t>environnement</a:t>
            </a:r>
            <a:r>
              <a:rPr lang="en-US" sz="2225">
                <a:solidFill>
                  <a:srgbClr val="FFFFFF"/>
                </a:solidFill>
                <a:latin typeface="Roboto"/>
              </a:rPr>
              <a:t> </a:t>
            </a:r>
            <a:r>
              <a:rPr lang="en-US" sz="2225">
                <a:solidFill>
                  <a:srgbClr val="FFFFFF"/>
                </a:solidFill>
                <a:latin typeface="Roboto"/>
              </a:rPr>
              <a:t>scientifique</a:t>
            </a:r>
            <a:r>
              <a:rPr lang="en-US" sz="2225">
                <a:solidFill>
                  <a:srgbClr val="FFFFFF"/>
                </a:solidFill>
                <a:latin typeface="Roboto"/>
              </a:rPr>
              <a:t>, </a:t>
            </a:r>
            <a:r>
              <a:rPr lang="en-US" sz="2225">
                <a:solidFill>
                  <a:srgbClr val="FFFFFF"/>
                </a:solidFill>
                <a:latin typeface="Roboto"/>
              </a:rPr>
              <a:t>technique</a:t>
            </a:r>
            <a:r>
              <a:rPr lang="en-US" sz="2225">
                <a:solidFill>
                  <a:srgbClr val="FFFFFF"/>
                </a:solidFill>
                <a:latin typeface="Roboto"/>
              </a:rPr>
              <a:t>, </a:t>
            </a:r>
            <a:r>
              <a:rPr lang="en-US" sz="2225">
                <a:solidFill>
                  <a:srgbClr val="FFFFFF"/>
                </a:solidFill>
                <a:latin typeface="Roboto"/>
              </a:rPr>
              <a:t>industriel</a:t>
            </a:r>
            <a:r>
              <a:rPr lang="en-US" sz="2225">
                <a:solidFill>
                  <a:srgbClr val="FFFFFF"/>
                </a:solidFill>
                <a:latin typeface="Roboto"/>
              </a:rPr>
              <a:t> ou </a:t>
            </a:r>
            <a:r>
              <a:rPr lang="en-US" sz="2225">
                <a:solidFill>
                  <a:srgbClr val="FFFFFF"/>
                </a:solidFill>
                <a:latin typeface="Roboto"/>
              </a:rPr>
              <a:t>commercial</a:t>
            </a:r>
          </a:p>
          <a:p>
            <a:pPr>
              <a:lnSpc>
                <a:spcPts val="3115"/>
              </a:lnSpc>
            </a:pPr>
            <a:r>
              <a:rPr lang="en-US" sz="2225">
                <a:solidFill>
                  <a:srgbClr val="FFFFFF"/>
                </a:solidFill>
                <a:latin typeface="Roboto"/>
              </a:rPr>
              <a:t>-Mise au courant des nouveautés scientifique et technique</a:t>
            </a:r>
          </a:p>
        </p:txBody>
      </p:sp>
      <p:grpSp>
        <p:nvGrpSpPr>
          <p:cNvPr name="Group 5" id="5"/>
          <p:cNvGrpSpPr/>
          <p:nvPr/>
        </p:nvGrpSpPr>
        <p:grpSpPr>
          <a:xfrm rot="0">
            <a:off x="-20852" y="-50551"/>
            <a:ext cx="3013432" cy="1079251"/>
            <a:chOff x="0" y="0"/>
            <a:chExt cx="1019358" cy="365080"/>
          </a:xfrm>
        </p:grpSpPr>
        <p:sp>
          <p:nvSpPr>
            <p:cNvPr name="Freeform 6" id="6"/>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7" id="7"/>
          <p:cNvGrpSpPr/>
          <p:nvPr/>
        </p:nvGrpSpPr>
        <p:grpSpPr>
          <a:xfrm rot="0">
            <a:off x="2992579" y="-50551"/>
            <a:ext cx="3013432" cy="906079"/>
            <a:chOff x="0" y="0"/>
            <a:chExt cx="1019358" cy="306501"/>
          </a:xfrm>
        </p:grpSpPr>
        <p:sp>
          <p:nvSpPr>
            <p:cNvPr name="Freeform 8" id="8"/>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9" id="9"/>
          <p:cNvGrpSpPr/>
          <p:nvPr/>
        </p:nvGrpSpPr>
        <p:grpSpPr>
          <a:xfrm rot="0">
            <a:off x="6006011" y="-50551"/>
            <a:ext cx="3013432" cy="906079"/>
            <a:chOff x="0" y="0"/>
            <a:chExt cx="1019358" cy="306501"/>
          </a:xfrm>
        </p:grpSpPr>
        <p:sp>
          <p:nvSpPr>
            <p:cNvPr name="Freeform 10" id="10"/>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1" id="11"/>
          <p:cNvGrpSpPr/>
          <p:nvPr/>
        </p:nvGrpSpPr>
        <p:grpSpPr>
          <a:xfrm rot="0">
            <a:off x="9019442" y="-50551"/>
            <a:ext cx="3013432" cy="906079"/>
            <a:chOff x="0" y="0"/>
            <a:chExt cx="1019358" cy="306501"/>
          </a:xfrm>
        </p:grpSpPr>
        <p:sp>
          <p:nvSpPr>
            <p:cNvPr name="Freeform 12" id="12"/>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3" id="13"/>
          <p:cNvGrpSpPr/>
          <p:nvPr/>
        </p:nvGrpSpPr>
        <p:grpSpPr>
          <a:xfrm rot="0">
            <a:off x="12032874" y="-50551"/>
            <a:ext cx="3013432" cy="906079"/>
            <a:chOff x="0" y="0"/>
            <a:chExt cx="1019358" cy="306501"/>
          </a:xfrm>
        </p:grpSpPr>
        <p:sp>
          <p:nvSpPr>
            <p:cNvPr name="Freeform 14" id="14"/>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5" id="15"/>
          <p:cNvGrpSpPr/>
          <p:nvPr/>
        </p:nvGrpSpPr>
        <p:grpSpPr>
          <a:xfrm rot="0">
            <a:off x="15046305" y="-50551"/>
            <a:ext cx="3241695" cy="906079"/>
            <a:chOff x="0" y="0"/>
            <a:chExt cx="1096573" cy="306501"/>
          </a:xfrm>
        </p:grpSpPr>
        <p:sp>
          <p:nvSpPr>
            <p:cNvPr name="Freeform 16" id="16"/>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17" id="17"/>
          <p:cNvSpPr txBox="true"/>
          <p:nvPr/>
        </p:nvSpPr>
        <p:spPr>
          <a:xfrm rot="0">
            <a:off x="752203" y="285240"/>
            <a:ext cx="1493594" cy="105410"/>
          </a:xfrm>
          <a:prstGeom prst="rect">
            <a:avLst/>
          </a:prstGeom>
        </p:spPr>
        <p:txBody>
          <a:bodyPr anchor="t" rtlCol="false" tIns="0" lIns="0" bIns="0" rIns="0">
            <a:spAutoFit/>
          </a:bodyPr>
          <a:lstStyle/>
          <a:p>
            <a:pPr algn="ctr">
              <a:lnSpc>
                <a:spcPts val="839"/>
              </a:lnSpc>
              <a:spcBef>
                <a:spcPct val="0"/>
              </a:spcBef>
            </a:pPr>
            <a:r>
              <a:rPr lang="en-US" sz="599">
                <a:solidFill>
                  <a:srgbClr val="FFFFFF"/>
                </a:solidFill>
                <a:latin typeface="Roboto"/>
              </a:rPr>
              <a:t>UNE VEILLE TECHNOLOGIQUE, C'EST QUOI?</a:t>
            </a:r>
          </a:p>
        </p:txBody>
      </p:sp>
      <p:sp>
        <p:nvSpPr>
          <p:cNvPr name="TextBox 18" id="18"/>
          <p:cNvSpPr txBox="true"/>
          <p:nvPr/>
        </p:nvSpPr>
        <p:spPr>
          <a:xfrm rot="0">
            <a:off x="3730703" y="293495"/>
            <a:ext cx="1682594"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19" id="19"/>
          <p:cNvSpPr txBox="true"/>
          <p:nvPr/>
        </p:nvSpPr>
        <p:spPr>
          <a:xfrm rot="0">
            <a:off x="6951056" y="315084"/>
            <a:ext cx="4846150" cy="105410"/>
          </a:xfrm>
          <a:prstGeom prst="rect">
            <a:avLst/>
          </a:prstGeom>
        </p:spPr>
        <p:txBody>
          <a:bodyPr anchor="t" rtlCol="false" tIns="0" lIns="0" bIns="0" rIns="0">
            <a:spAutoFit/>
          </a:bodyPr>
          <a:lstStyle/>
          <a:p>
            <a:pPr marL="0" indent="0" lvl="0">
              <a:lnSpc>
                <a:spcPts val="839"/>
              </a:lnSpc>
            </a:pPr>
            <a:r>
              <a:rPr lang="en-US" sz="599">
                <a:solidFill>
                  <a:srgbClr val="FFFFFF"/>
                </a:solidFill>
                <a:latin typeface="Roboto"/>
              </a:rPr>
              <a:t>APPLICATIONS CONCERNÉ</a:t>
            </a:r>
          </a:p>
        </p:txBody>
      </p:sp>
      <p:sp>
        <p:nvSpPr>
          <p:cNvPr name="TextBox 20" id="20"/>
          <p:cNvSpPr txBox="true"/>
          <p:nvPr/>
        </p:nvSpPr>
        <p:spPr>
          <a:xfrm rot="0">
            <a:off x="10193377"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21" id="21"/>
          <p:cNvSpPr txBox="true"/>
          <p:nvPr/>
        </p:nvSpPr>
        <p:spPr>
          <a:xfrm rot="0">
            <a:off x="13178116" y="310414"/>
            <a:ext cx="722947" cy="105410"/>
          </a:xfrm>
          <a:prstGeom prst="rect">
            <a:avLst/>
          </a:prstGeom>
        </p:spPr>
        <p:txBody>
          <a:bodyPr anchor="t" rtlCol="false" tIns="0" lIns="0" bIns="0" rIns="0">
            <a:spAutoFit/>
          </a:bodyPr>
          <a:lstStyle/>
          <a:p>
            <a:pPr algn="ctr">
              <a:lnSpc>
                <a:spcPts val="839"/>
              </a:lnSpc>
              <a:spcBef>
                <a:spcPct val="0"/>
              </a:spcBef>
            </a:pPr>
            <a:r>
              <a:rPr lang="en-US" sz="600">
                <a:solidFill>
                  <a:srgbClr val="FFFFFF"/>
                </a:solidFill>
                <a:latin typeface="Roboto"/>
              </a:rPr>
              <a:t>LES POINTS FAIBLES</a:t>
            </a:r>
          </a:p>
        </p:txBody>
      </p:sp>
      <p:sp>
        <p:nvSpPr>
          <p:cNvPr name="TextBox 22" id="22"/>
          <p:cNvSpPr txBox="true"/>
          <p:nvPr/>
        </p:nvSpPr>
        <p:spPr>
          <a:xfrm rot="0">
            <a:off x="16152485" y="358264"/>
            <a:ext cx="1029335" cy="105410"/>
          </a:xfrm>
          <a:prstGeom prst="rect">
            <a:avLst/>
          </a:prstGeom>
        </p:spPr>
        <p:txBody>
          <a:bodyPr anchor="t" rtlCol="false" tIns="0" lIns="0" bIns="0" rIns="0">
            <a:spAutoFit/>
          </a:bodyPr>
          <a:lstStyle/>
          <a:p>
            <a:pPr algn="ctr">
              <a:lnSpc>
                <a:spcPts val="839"/>
              </a:lnSpc>
              <a:spcBef>
                <a:spcPct val="0"/>
              </a:spcBef>
            </a:pPr>
            <a:r>
              <a:rPr lang="en-US" sz="600">
                <a:solidFill>
                  <a:srgbClr val="FFFFFF"/>
                </a:solidFill>
                <a:latin typeface="Roboto"/>
              </a:rPr>
              <a:t>MES OUTILS DE CONCEPTION</a:t>
            </a:r>
          </a:p>
        </p:txBody>
      </p:sp>
      <p:grpSp>
        <p:nvGrpSpPr>
          <p:cNvPr name="Group 23" id="23"/>
          <p:cNvGrpSpPr/>
          <p:nvPr/>
        </p:nvGrpSpPr>
        <p:grpSpPr>
          <a:xfrm rot="0">
            <a:off x="924193" y="523364"/>
            <a:ext cx="1123342" cy="202201"/>
            <a:chOff x="0" y="0"/>
            <a:chExt cx="1497789" cy="269602"/>
          </a:xfrm>
        </p:grpSpPr>
        <p:grpSp>
          <p:nvGrpSpPr>
            <p:cNvPr name="Group 24" id="24"/>
            <p:cNvGrpSpPr>
              <a:grpSpLocks noChangeAspect="true"/>
            </p:cNvGrpSpPr>
            <p:nvPr/>
          </p:nvGrpSpPr>
          <p:grpSpPr>
            <a:xfrm rot="0">
              <a:off x="0" y="0"/>
              <a:ext cx="1497789" cy="269602"/>
              <a:chOff x="0" y="0"/>
              <a:chExt cx="1270000" cy="228600"/>
            </a:xfrm>
          </p:grpSpPr>
          <p:sp>
            <p:nvSpPr>
              <p:cNvPr name="Freeform 25" id="2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26" id="26"/>
              <p:cNvSpPr/>
              <p:nvPr/>
            </p:nvSpPr>
            <p:spPr>
              <a:xfrm>
                <a:off x="-5645" y="-183"/>
                <a:ext cx="328790" cy="228966"/>
              </a:xfrm>
              <a:custGeom>
                <a:avLst/>
                <a:gdLst/>
                <a:ahLst/>
                <a:cxnLst/>
                <a:rect r="r" b="b" t="t" l="l"/>
                <a:pathLst>
                  <a:path h="228966" w="328790">
                    <a:moveTo>
                      <a:pt x="119945" y="183"/>
                    </a:moveTo>
                    <a:lnTo>
                      <a:pt x="208845" y="183"/>
                    </a:lnTo>
                    <a:cubicBezTo>
                      <a:pt x="249802" y="0"/>
                      <a:pt x="287727" y="21745"/>
                      <a:pt x="308259" y="57185"/>
                    </a:cubicBezTo>
                    <a:cubicBezTo>
                      <a:pt x="328790" y="92625"/>
                      <a:pt x="328790" y="136341"/>
                      <a:pt x="308259" y="171781"/>
                    </a:cubicBezTo>
                    <a:cubicBezTo>
                      <a:pt x="287727" y="207221"/>
                      <a:pt x="249802" y="228966"/>
                      <a:pt x="2088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27" id="27"/>
          <p:cNvGrpSpPr/>
          <p:nvPr/>
        </p:nvGrpSpPr>
        <p:grpSpPr>
          <a:xfrm rot="0">
            <a:off x="3937624" y="523364"/>
            <a:ext cx="1123342" cy="202201"/>
            <a:chOff x="0" y="0"/>
            <a:chExt cx="1497789" cy="269602"/>
          </a:xfrm>
        </p:grpSpPr>
        <p:grpSp>
          <p:nvGrpSpPr>
            <p:cNvPr name="Group 28" id="28"/>
            <p:cNvGrpSpPr>
              <a:grpSpLocks noChangeAspect="true"/>
            </p:cNvGrpSpPr>
            <p:nvPr/>
          </p:nvGrpSpPr>
          <p:grpSpPr>
            <a:xfrm rot="0">
              <a:off x="0" y="0"/>
              <a:ext cx="1497789" cy="269602"/>
              <a:chOff x="0" y="0"/>
              <a:chExt cx="1270000" cy="228600"/>
            </a:xfrm>
          </p:grpSpPr>
          <p:sp>
            <p:nvSpPr>
              <p:cNvPr name="Freeform 29" id="2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0" id="30"/>
              <p:cNvSpPr/>
              <p:nvPr/>
            </p:nvSpPr>
            <p:spPr>
              <a:xfrm>
                <a:off x="0" y="0"/>
                <a:ext cx="0" cy="0"/>
              </a:xfrm>
              <a:custGeom>
                <a:avLst/>
                <a:gdLst/>
                <a:ahLst/>
                <a:cxnLst/>
                <a:rect r="r" b="b" t="t" l="l"/>
                <a:pathLst>
                  <a:path h="0" w="0"/>
                </a:pathLst>
              </a:custGeom>
              <a:solidFill>
                <a:srgbClr val="6CE5E8"/>
              </a:solidFill>
            </p:spPr>
          </p:sp>
        </p:grpSp>
      </p:grpSp>
      <p:grpSp>
        <p:nvGrpSpPr>
          <p:cNvPr name="Group 31" id="31"/>
          <p:cNvGrpSpPr/>
          <p:nvPr/>
        </p:nvGrpSpPr>
        <p:grpSpPr>
          <a:xfrm rot="0">
            <a:off x="6951056" y="523364"/>
            <a:ext cx="1123342" cy="202201"/>
            <a:chOff x="0" y="0"/>
            <a:chExt cx="1497789" cy="269602"/>
          </a:xfrm>
        </p:grpSpPr>
        <p:grpSp>
          <p:nvGrpSpPr>
            <p:cNvPr name="Group 32" id="32"/>
            <p:cNvGrpSpPr>
              <a:grpSpLocks noChangeAspect="true"/>
            </p:cNvGrpSpPr>
            <p:nvPr/>
          </p:nvGrpSpPr>
          <p:grpSpPr>
            <a:xfrm rot="0">
              <a:off x="0" y="0"/>
              <a:ext cx="1497789" cy="269602"/>
              <a:chOff x="0" y="0"/>
              <a:chExt cx="1270000" cy="228600"/>
            </a:xfrm>
          </p:grpSpPr>
          <p:sp>
            <p:nvSpPr>
              <p:cNvPr name="Freeform 33" id="3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4" id="34"/>
              <p:cNvSpPr/>
              <p:nvPr/>
            </p:nvSpPr>
            <p:spPr>
              <a:xfrm>
                <a:off x="0" y="0"/>
                <a:ext cx="0" cy="0"/>
              </a:xfrm>
              <a:custGeom>
                <a:avLst/>
                <a:gdLst/>
                <a:ahLst/>
                <a:cxnLst/>
                <a:rect r="r" b="b" t="t" l="l"/>
                <a:pathLst>
                  <a:path h="0" w="0"/>
                </a:pathLst>
              </a:custGeom>
              <a:solidFill>
                <a:srgbClr val="6CE5E8"/>
              </a:solidFill>
            </p:spPr>
          </p:sp>
        </p:grpSp>
      </p:grpSp>
      <p:grpSp>
        <p:nvGrpSpPr>
          <p:cNvPr name="Group 35" id="35"/>
          <p:cNvGrpSpPr/>
          <p:nvPr/>
        </p:nvGrpSpPr>
        <p:grpSpPr>
          <a:xfrm rot="0">
            <a:off x="9971744" y="523364"/>
            <a:ext cx="1123342" cy="202201"/>
            <a:chOff x="0" y="0"/>
            <a:chExt cx="1497789" cy="269602"/>
          </a:xfrm>
        </p:grpSpPr>
        <p:grpSp>
          <p:nvGrpSpPr>
            <p:cNvPr name="Group 36" id="36"/>
            <p:cNvGrpSpPr>
              <a:grpSpLocks noChangeAspect="true"/>
            </p:cNvGrpSpPr>
            <p:nvPr/>
          </p:nvGrpSpPr>
          <p:grpSpPr>
            <a:xfrm rot="0">
              <a:off x="0" y="0"/>
              <a:ext cx="1497789" cy="269602"/>
              <a:chOff x="0" y="0"/>
              <a:chExt cx="1270000" cy="228600"/>
            </a:xfrm>
          </p:grpSpPr>
          <p:sp>
            <p:nvSpPr>
              <p:cNvPr name="Freeform 37" id="3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8" id="38"/>
              <p:cNvSpPr/>
              <p:nvPr/>
            </p:nvSpPr>
            <p:spPr>
              <a:xfrm>
                <a:off x="0" y="0"/>
                <a:ext cx="0" cy="0"/>
              </a:xfrm>
              <a:custGeom>
                <a:avLst/>
                <a:gdLst/>
                <a:ahLst/>
                <a:cxnLst/>
                <a:rect r="r" b="b" t="t" l="l"/>
                <a:pathLst>
                  <a:path h="0" w="0"/>
                </a:pathLst>
              </a:custGeom>
              <a:solidFill>
                <a:srgbClr val="6CE5E8"/>
              </a:solidFill>
            </p:spPr>
          </p:sp>
        </p:grpSp>
      </p:grpSp>
      <p:grpSp>
        <p:nvGrpSpPr>
          <p:cNvPr name="Group 39" id="39"/>
          <p:cNvGrpSpPr/>
          <p:nvPr/>
        </p:nvGrpSpPr>
        <p:grpSpPr>
          <a:xfrm rot="0">
            <a:off x="12977919" y="523364"/>
            <a:ext cx="1123342" cy="202201"/>
            <a:chOff x="0" y="0"/>
            <a:chExt cx="1497789" cy="269602"/>
          </a:xfrm>
        </p:grpSpPr>
        <p:grpSp>
          <p:nvGrpSpPr>
            <p:cNvPr name="Group 40" id="40"/>
            <p:cNvGrpSpPr>
              <a:grpSpLocks noChangeAspect="true"/>
            </p:cNvGrpSpPr>
            <p:nvPr/>
          </p:nvGrpSpPr>
          <p:grpSpPr>
            <a:xfrm rot="0">
              <a:off x="0" y="0"/>
              <a:ext cx="1497789" cy="269602"/>
              <a:chOff x="0" y="0"/>
              <a:chExt cx="1270000" cy="228600"/>
            </a:xfrm>
          </p:grpSpPr>
          <p:sp>
            <p:nvSpPr>
              <p:cNvPr name="Freeform 41" id="4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2" id="42"/>
              <p:cNvSpPr/>
              <p:nvPr/>
            </p:nvSpPr>
            <p:spPr>
              <a:xfrm>
                <a:off x="0" y="0"/>
                <a:ext cx="0" cy="0"/>
              </a:xfrm>
              <a:custGeom>
                <a:avLst/>
                <a:gdLst/>
                <a:ahLst/>
                <a:cxnLst/>
                <a:rect r="r" b="b" t="t" l="l"/>
                <a:pathLst>
                  <a:path h="0" w="0"/>
                </a:pathLst>
              </a:custGeom>
              <a:solidFill>
                <a:srgbClr val="6CE5E8"/>
              </a:solidFill>
            </p:spPr>
          </p:sp>
        </p:grpSp>
      </p:grpSp>
      <p:grpSp>
        <p:nvGrpSpPr>
          <p:cNvPr name="Group 43" id="43"/>
          <p:cNvGrpSpPr/>
          <p:nvPr/>
        </p:nvGrpSpPr>
        <p:grpSpPr>
          <a:xfrm rot="0">
            <a:off x="16105482" y="523364"/>
            <a:ext cx="1123342" cy="202201"/>
            <a:chOff x="0" y="0"/>
            <a:chExt cx="1497789" cy="269602"/>
          </a:xfrm>
        </p:grpSpPr>
        <p:grpSp>
          <p:nvGrpSpPr>
            <p:cNvPr name="Group 44" id="44"/>
            <p:cNvGrpSpPr>
              <a:grpSpLocks noChangeAspect="true"/>
            </p:cNvGrpSpPr>
            <p:nvPr/>
          </p:nvGrpSpPr>
          <p:grpSpPr>
            <a:xfrm rot="0">
              <a:off x="0" y="0"/>
              <a:ext cx="1497789" cy="269602"/>
              <a:chOff x="0" y="0"/>
              <a:chExt cx="1270000" cy="228600"/>
            </a:xfrm>
          </p:grpSpPr>
          <p:sp>
            <p:nvSpPr>
              <p:cNvPr name="Freeform 45" id="4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6" id="46"/>
              <p:cNvSpPr/>
              <p:nvPr/>
            </p:nvSpPr>
            <p:spPr>
              <a:xfrm>
                <a:off x="0" y="0"/>
                <a:ext cx="0" cy="0"/>
              </a:xfrm>
              <a:custGeom>
                <a:avLst/>
                <a:gdLst/>
                <a:ahLst/>
                <a:cxnLst/>
                <a:rect r="r" b="b" t="t" l="l"/>
                <a:pathLst>
                  <a:path h="0" w="0"/>
                </a:pathLst>
              </a:custGeom>
              <a:solidFill>
                <a:srgbClr val="6CE5E8"/>
              </a:solidFill>
            </p:spPr>
          </p:sp>
        </p:grpSp>
      </p:grpSp>
      <p:sp>
        <p:nvSpPr>
          <p:cNvPr name="TextBox 47" id="47"/>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-3</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91B27"/>
        </a:solidFill>
      </p:bgPr>
    </p:bg>
    <p:spTree>
      <p:nvGrpSpPr>
        <p:cNvPr id="1" name=""/>
        <p:cNvGrpSpPr/>
        <p:nvPr/>
      </p:nvGrpSpPr>
      <p:grpSpPr>
        <a:xfrm>
          <a:off x="0" y="0"/>
          <a:ext cx="0" cy="0"/>
          <a:chOff x="0" y="0"/>
          <a:chExt cx="0" cy="0"/>
        </a:xfrm>
      </p:grpSpPr>
      <p:sp>
        <p:nvSpPr>
          <p:cNvPr name="TextBox 2" id="2"/>
          <p:cNvSpPr txBox="true"/>
          <p:nvPr/>
        </p:nvSpPr>
        <p:spPr>
          <a:xfrm rot="0">
            <a:off x="2114370" y="1409326"/>
            <a:ext cx="14059261" cy="1122680"/>
          </a:xfrm>
          <a:prstGeom prst="rect">
            <a:avLst/>
          </a:prstGeom>
        </p:spPr>
        <p:txBody>
          <a:bodyPr anchor="t" rtlCol="false" tIns="0" lIns="0" bIns="0" rIns="0">
            <a:spAutoFit/>
          </a:bodyPr>
          <a:lstStyle/>
          <a:p>
            <a:pPr algn="ctr" marL="0" indent="0" lvl="0">
              <a:lnSpc>
                <a:spcPts val="8904"/>
              </a:lnSpc>
            </a:pPr>
            <a:r>
              <a:rPr lang="en-US" sz="6849">
                <a:solidFill>
                  <a:srgbClr val="FFFFFF"/>
                </a:solidFill>
                <a:latin typeface="Roboto Bold"/>
              </a:rPr>
              <a:t>Histoire de la veille technologique</a:t>
            </a:r>
          </a:p>
        </p:txBody>
      </p:sp>
      <p:grpSp>
        <p:nvGrpSpPr>
          <p:cNvPr name="Group 3" id="3"/>
          <p:cNvGrpSpPr/>
          <p:nvPr/>
        </p:nvGrpSpPr>
        <p:grpSpPr>
          <a:xfrm rot="0">
            <a:off x="915600" y="4210797"/>
            <a:ext cx="2489802" cy="643122"/>
            <a:chOff x="0" y="0"/>
            <a:chExt cx="12834409" cy="3315159"/>
          </a:xfrm>
        </p:grpSpPr>
        <p:sp>
          <p:nvSpPr>
            <p:cNvPr name="Freeform 4" id="4"/>
            <p:cNvSpPr/>
            <p:nvPr/>
          </p:nvSpPr>
          <p:spPr>
            <a:xfrm>
              <a:off x="0" y="0"/>
              <a:ext cx="12834409" cy="3315159"/>
            </a:xfrm>
            <a:custGeom>
              <a:avLst/>
              <a:gdLst/>
              <a:ahLst/>
              <a:cxnLst/>
              <a:rect r="r" b="b" t="t" l="l"/>
              <a:pathLst>
                <a:path h="3315159" w="12834409">
                  <a:moveTo>
                    <a:pt x="0" y="0"/>
                  </a:moveTo>
                  <a:lnTo>
                    <a:pt x="0" y="3315159"/>
                  </a:lnTo>
                  <a:lnTo>
                    <a:pt x="12834409" y="3315159"/>
                  </a:lnTo>
                  <a:lnTo>
                    <a:pt x="12834409" y="0"/>
                  </a:lnTo>
                  <a:lnTo>
                    <a:pt x="0" y="0"/>
                  </a:lnTo>
                  <a:close/>
                  <a:moveTo>
                    <a:pt x="12773449" y="3254199"/>
                  </a:moveTo>
                  <a:lnTo>
                    <a:pt x="59690" y="3254199"/>
                  </a:lnTo>
                  <a:lnTo>
                    <a:pt x="59690" y="59690"/>
                  </a:lnTo>
                  <a:lnTo>
                    <a:pt x="12773449" y="59690"/>
                  </a:lnTo>
                  <a:lnTo>
                    <a:pt x="12773449" y="3254199"/>
                  </a:lnTo>
                  <a:close/>
                </a:path>
              </a:pathLst>
            </a:custGeom>
            <a:solidFill>
              <a:srgbClr val="FFFFFF"/>
            </a:solidFill>
          </p:spPr>
        </p:sp>
      </p:grpSp>
      <p:sp>
        <p:nvSpPr>
          <p:cNvPr name="TextBox 5" id="5"/>
          <p:cNvSpPr txBox="true"/>
          <p:nvPr/>
        </p:nvSpPr>
        <p:spPr>
          <a:xfrm rot="0">
            <a:off x="1294993" y="4301161"/>
            <a:ext cx="1731017" cy="382270"/>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FIN 1980</a:t>
            </a:r>
          </a:p>
        </p:txBody>
      </p:sp>
      <p:grpSp>
        <p:nvGrpSpPr>
          <p:cNvPr name="Group 6" id="6"/>
          <p:cNvGrpSpPr/>
          <p:nvPr/>
        </p:nvGrpSpPr>
        <p:grpSpPr>
          <a:xfrm rot="0">
            <a:off x="7749685" y="4210797"/>
            <a:ext cx="2489802" cy="643122"/>
            <a:chOff x="0" y="0"/>
            <a:chExt cx="12834409" cy="3315159"/>
          </a:xfrm>
        </p:grpSpPr>
        <p:sp>
          <p:nvSpPr>
            <p:cNvPr name="Freeform 7" id="7"/>
            <p:cNvSpPr/>
            <p:nvPr/>
          </p:nvSpPr>
          <p:spPr>
            <a:xfrm>
              <a:off x="0" y="0"/>
              <a:ext cx="12834409" cy="3315159"/>
            </a:xfrm>
            <a:custGeom>
              <a:avLst/>
              <a:gdLst/>
              <a:ahLst/>
              <a:cxnLst/>
              <a:rect r="r" b="b" t="t" l="l"/>
              <a:pathLst>
                <a:path h="3315159" w="12834409">
                  <a:moveTo>
                    <a:pt x="0" y="0"/>
                  </a:moveTo>
                  <a:lnTo>
                    <a:pt x="0" y="3315159"/>
                  </a:lnTo>
                  <a:lnTo>
                    <a:pt x="12834409" y="3315159"/>
                  </a:lnTo>
                  <a:lnTo>
                    <a:pt x="12834409" y="0"/>
                  </a:lnTo>
                  <a:lnTo>
                    <a:pt x="0" y="0"/>
                  </a:lnTo>
                  <a:close/>
                  <a:moveTo>
                    <a:pt x="12773449" y="3254199"/>
                  </a:moveTo>
                  <a:lnTo>
                    <a:pt x="59690" y="3254199"/>
                  </a:lnTo>
                  <a:lnTo>
                    <a:pt x="59690" y="59690"/>
                  </a:lnTo>
                  <a:lnTo>
                    <a:pt x="12773449" y="59690"/>
                  </a:lnTo>
                  <a:lnTo>
                    <a:pt x="12773449" y="3254199"/>
                  </a:lnTo>
                  <a:close/>
                </a:path>
              </a:pathLst>
            </a:custGeom>
            <a:solidFill>
              <a:srgbClr val="FFFFFF"/>
            </a:solidFill>
          </p:spPr>
        </p:sp>
      </p:grpSp>
      <p:sp>
        <p:nvSpPr>
          <p:cNvPr name="TextBox 8" id="8"/>
          <p:cNvSpPr txBox="true"/>
          <p:nvPr/>
        </p:nvSpPr>
        <p:spPr>
          <a:xfrm rot="0">
            <a:off x="8129078" y="4317411"/>
            <a:ext cx="1731017" cy="382270"/>
          </a:xfrm>
          <a:prstGeom prst="rect">
            <a:avLst/>
          </a:prstGeom>
        </p:spPr>
        <p:txBody>
          <a:bodyPr anchor="t" rtlCol="false" tIns="0" lIns="0" bIns="0" rIns="0">
            <a:spAutoFit/>
          </a:bodyPr>
          <a:lstStyle/>
          <a:p>
            <a:pPr algn="ctr" marL="0" indent="0" lvl="0">
              <a:lnSpc>
                <a:spcPts val="3079"/>
              </a:lnSpc>
            </a:pPr>
            <a:r>
              <a:rPr lang="en-US" sz="2200">
                <a:solidFill>
                  <a:srgbClr val="FE641E"/>
                </a:solidFill>
                <a:latin typeface="Roboto"/>
              </a:rPr>
              <a:t>1988</a:t>
            </a:r>
          </a:p>
        </p:txBody>
      </p:sp>
      <p:grpSp>
        <p:nvGrpSpPr>
          <p:cNvPr name="Group 9" id="9"/>
          <p:cNvGrpSpPr/>
          <p:nvPr/>
        </p:nvGrpSpPr>
        <p:grpSpPr>
          <a:xfrm rot="0">
            <a:off x="14882597" y="4210797"/>
            <a:ext cx="2489802" cy="643122"/>
            <a:chOff x="0" y="0"/>
            <a:chExt cx="12834409" cy="3315159"/>
          </a:xfrm>
        </p:grpSpPr>
        <p:sp>
          <p:nvSpPr>
            <p:cNvPr name="Freeform 10" id="10"/>
            <p:cNvSpPr/>
            <p:nvPr/>
          </p:nvSpPr>
          <p:spPr>
            <a:xfrm>
              <a:off x="0" y="0"/>
              <a:ext cx="12834409" cy="3315159"/>
            </a:xfrm>
            <a:custGeom>
              <a:avLst/>
              <a:gdLst/>
              <a:ahLst/>
              <a:cxnLst/>
              <a:rect r="r" b="b" t="t" l="l"/>
              <a:pathLst>
                <a:path h="3315159" w="12834409">
                  <a:moveTo>
                    <a:pt x="0" y="0"/>
                  </a:moveTo>
                  <a:lnTo>
                    <a:pt x="0" y="3315159"/>
                  </a:lnTo>
                  <a:lnTo>
                    <a:pt x="12834409" y="3315159"/>
                  </a:lnTo>
                  <a:lnTo>
                    <a:pt x="12834409" y="0"/>
                  </a:lnTo>
                  <a:lnTo>
                    <a:pt x="0" y="0"/>
                  </a:lnTo>
                  <a:close/>
                  <a:moveTo>
                    <a:pt x="12773449" y="3254199"/>
                  </a:moveTo>
                  <a:lnTo>
                    <a:pt x="59690" y="3254199"/>
                  </a:lnTo>
                  <a:lnTo>
                    <a:pt x="59690" y="59690"/>
                  </a:lnTo>
                  <a:lnTo>
                    <a:pt x="12773449" y="59690"/>
                  </a:lnTo>
                  <a:lnTo>
                    <a:pt x="12773449" y="3254199"/>
                  </a:lnTo>
                  <a:close/>
                </a:path>
              </a:pathLst>
            </a:custGeom>
            <a:solidFill>
              <a:srgbClr val="FFFFFF"/>
            </a:solidFill>
          </p:spPr>
        </p:sp>
      </p:grpSp>
      <p:sp>
        <p:nvSpPr>
          <p:cNvPr name="TextBox 11" id="11"/>
          <p:cNvSpPr txBox="true"/>
          <p:nvPr/>
        </p:nvSpPr>
        <p:spPr>
          <a:xfrm rot="0">
            <a:off x="15261990" y="4309734"/>
            <a:ext cx="1731017" cy="365125"/>
          </a:xfrm>
          <a:prstGeom prst="rect">
            <a:avLst/>
          </a:prstGeom>
        </p:spPr>
        <p:txBody>
          <a:bodyPr anchor="t" rtlCol="false" tIns="0" lIns="0" bIns="0" rIns="0">
            <a:spAutoFit/>
          </a:bodyPr>
          <a:lstStyle/>
          <a:p>
            <a:pPr algn="ctr" marL="0" indent="0" lvl="0">
              <a:lnSpc>
                <a:spcPts val="2974"/>
              </a:lnSpc>
            </a:pPr>
            <a:r>
              <a:rPr lang="en-US" sz="2125">
                <a:solidFill>
                  <a:srgbClr val="FE641E"/>
                </a:solidFill>
                <a:latin typeface="Roboto"/>
              </a:rPr>
              <a:t>1989-1992</a:t>
            </a:r>
          </a:p>
        </p:txBody>
      </p:sp>
      <p:sp>
        <p:nvSpPr>
          <p:cNvPr name="TextBox 12" id="12"/>
          <p:cNvSpPr txBox="true"/>
          <p:nvPr/>
        </p:nvSpPr>
        <p:spPr>
          <a:xfrm rot="0">
            <a:off x="915600" y="6648074"/>
            <a:ext cx="2489802" cy="290195"/>
          </a:xfrm>
          <a:prstGeom prst="rect">
            <a:avLst/>
          </a:prstGeom>
        </p:spPr>
        <p:txBody>
          <a:bodyPr anchor="t" rtlCol="false" tIns="0" lIns="0" bIns="0" rIns="0">
            <a:spAutoFit/>
          </a:bodyPr>
          <a:lstStyle/>
          <a:p>
            <a:pPr algn="ctr">
              <a:lnSpc>
                <a:spcPts val="2379"/>
              </a:lnSpc>
            </a:pPr>
            <a:r>
              <a:rPr lang="en-US" sz="1700">
                <a:solidFill>
                  <a:srgbClr val="FFFFFF"/>
                </a:solidFill>
                <a:latin typeface="Roboto"/>
              </a:rPr>
              <a:t>Apparition en France</a:t>
            </a:r>
          </a:p>
        </p:txBody>
      </p:sp>
      <p:sp>
        <p:nvSpPr>
          <p:cNvPr name="TextBox 13" id="13"/>
          <p:cNvSpPr txBox="true"/>
          <p:nvPr/>
        </p:nvSpPr>
        <p:spPr>
          <a:xfrm rot="0">
            <a:off x="7768735" y="6642734"/>
            <a:ext cx="2489802" cy="2652395"/>
          </a:xfrm>
          <a:prstGeom prst="rect">
            <a:avLst/>
          </a:prstGeom>
        </p:spPr>
        <p:txBody>
          <a:bodyPr anchor="t" rtlCol="false" tIns="0" lIns="0" bIns="0" rIns="0">
            <a:spAutoFit/>
          </a:bodyPr>
          <a:lstStyle/>
          <a:p>
            <a:pPr algn="ctr">
              <a:lnSpc>
                <a:spcPts val="2379"/>
              </a:lnSpc>
            </a:pPr>
            <a:r>
              <a:rPr lang="en-US" sz="1700">
                <a:solidFill>
                  <a:srgbClr val="FFFFFF"/>
                </a:solidFill>
                <a:latin typeface="Roboto"/>
              </a:rPr>
              <a:t>comité d'orientation stratégique de l'</a:t>
            </a:r>
            <a:r>
              <a:rPr lang="en-US" sz="1700">
                <a:solidFill>
                  <a:srgbClr val="FFFFFF"/>
                </a:solidFill>
                <a:latin typeface="Arimo"/>
              </a:rPr>
              <a:t>information scientifique et technique</a:t>
            </a:r>
            <a:r>
              <a:rPr lang="en-US" sz="1700">
                <a:solidFill>
                  <a:srgbClr val="FFFFFF"/>
                </a:solidFill>
                <a:latin typeface="Arimo"/>
              </a:rPr>
              <a:t> de la veille technologique » est créé par le </a:t>
            </a:r>
            <a:r>
              <a:rPr lang="en-US" sz="1700">
                <a:solidFill>
                  <a:srgbClr val="FFFFFF"/>
                </a:solidFill>
                <a:latin typeface="Arimo"/>
              </a:rPr>
              <a:t>Ministère de l'Enseignement supérieur et de la Recherche</a:t>
            </a:r>
            <a:r>
              <a:rPr lang="en-US" sz="1700">
                <a:solidFill>
                  <a:srgbClr val="FFFFFF"/>
                </a:solidFill>
                <a:latin typeface="Arimo"/>
              </a:rPr>
              <a:t>. -&gt; "Veille Technologique"</a:t>
            </a:r>
          </a:p>
        </p:txBody>
      </p:sp>
      <p:sp>
        <p:nvSpPr>
          <p:cNvPr name="TextBox 14" id="14"/>
          <p:cNvSpPr txBox="true"/>
          <p:nvPr/>
        </p:nvSpPr>
        <p:spPr>
          <a:xfrm rot="0">
            <a:off x="14882597" y="6648074"/>
            <a:ext cx="2489802" cy="1471295"/>
          </a:xfrm>
          <a:prstGeom prst="rect">
            <a:avLst/>
          </a:prstGeom>
        </p:spPr>
        <p:txBody>
          <a:bodyPr anchor="t" rtlCol="false" tIns="0" lIns="0" bIns="0" rIns="0">
            <a:spAutoFit/>
          </a:bodyPr>
          <a:lstStyle/>
          <a:p>
            <a:pPr algn="ctr">
              <a:lnSpc>
                <a:spcPts val="2379"/>
              </a:lnSpc>
            </a:pPr>
            <a:r>
              <a:rPr lang="en-US" sz="1700">
                <a:solidFill>
                  <a:srgbClr val="FFFFFF"/>
                </a:solidFill>
                <a:latin typeface="Roboto"/>
              </a:rPr>
              <a:t>Prise en compte de l'ensemble</a:t>
            </a:r>
            <a:r>
              <a:rPr lang="en-US" sz="1700">
                <a:solidFill>
                  <a:srgbClr val="FFFFFF"/>
                </a:solidFill>
                <a:latin typeface="Arimo"/>
              </a:rPr>
              <a:t> « veille technologique et politique des brevets » (exclusivité d'exploitation)</a:t>
            </a:r>
          </a:p>
        </p:txBody>
      </p:sp>
      <p:sp>
        <p:nvSpPr>
          <p:cNvPr name="AutoShape 15" id="15"/>
          <p:cNvSpPr/>
          <p:nvPr/>
        </p:nvSpPr>
        <p:spPr>
          <a:xfrm rot="-5400000">
            <a:off x="1909079" y="5663766"/>
            <a:ext cx="502845" cy="0"/>
          </a:xfrm>
          <a:prstGeom prst="line">
            <a:avLst/>
          </a:prstGeom>
          <a:ln cap="rnd" w="19050">
            <a:solidFill>
              <a:srgbClr val="FFFFFF"/>
            </a:solidFill>
            <a:prstDash val="solid"/>
            <a:headEnd type="none" len="sm" w="sm"/>
            <a:tailEnd type="none" len="sm" w="sm"/>
          </a:ln>
        </p:spPr>
      </p:sp>
      <p:sp>
        <p:nvSpPr>
          <p:cNvPr name="AutoShape 16" id="16"/>
          <p:cNvSpPr/>
          <p:nvPr/>
        </p:nvSpPr>
        <p:spPr>
          <a:xfrm rot="-5400000">
            <a:off x="8752689" y="5680016"/>
            <a:ext cx="502845" cy="0"/>
          </a:xfrm>
          <a:prstGeom prst="line">
            <a:avLst/>
          </a:prstGeom>
          <a:ln cap="rnd" w="19050">
            <a:solidFill>
              <a:srgbClr val="FFFFFF"/>
            </a:solidFill>
            <a:prstDash val="solid"/>
            <a:headEnd type="none" len="sm" w="sm"/>
            <a:tailEnd type="none" len="sm" w="sm"/>
          </a:ln>
        </p:spPr>
      </p:sp>
      <p:sp>
        <p:nvSpPr>
          <p:cNvPr name="AutoShape 17" id="17"/>
          <p:cNvSpPr/>
          <p:nvPr/>
        </p:nvSpPr>
        <p:spPr>
          <a:xfrm rot="-5400000">
            <a:off x="15876076" y="5663766"/>
            <a:ext cx="502845" cy="0"/>
          </a:xfrm>
          <a:prstGeom prst="line">
            <a:avLst/>
          </a:prstGeom>
          <a:ln cap="rnd" w="19050">
            <a:solidFill>
              <a:srgbClr val="FFFFFF"/>
            </a:solidFill>
            <a:prstDash val="solid"/>
            <a:headEnd type="none" len="sm" w="sm"/>
            <a:tailEnd type="none" len="sm" w="sm"/>
          </a:ln>
        </p:spPr>
      </p:sp>
      <p:grpSp>
        <p:nvGrpSpPr>
          <p:cNvPr name="Group 18" id="18"/>
          <p:cNvGrpSpPr/>
          <p:nvPr/>
        </p:nvGrpSpPr>
        <p:grpSpPr>
          <a:xfrm rot="0">
            <a:off x="-20852" y="-50551"/>
            <a:ext cx="3013432" cy="1079251"/>
            <a:chOff x="0" y="0"/>
            <a:chExt cx="1019358" cy="365080"/>
          </a:xfrm>
        </p:grpSpPr>
        <p:sp>
          <p:nvSpPr>
            <p:cNvPr name="Freeform 19" id="19"/>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20" id="20"/>
          <p:cNvGrpSpPr/>
          <p:nvPr/>
        </p:nvGrpSpPr>
        <p:grpSpPr>
          <a:xfrm rot="0">
            <a:off x="2992579" y="-50551"/>
            <a:ext cx="3013432" cy="906079"/>
            <a:chOff x="0" y="0"/>
            <a:chExt cx="1019358" cy="306501"/>
          </a:xfrm>
        </p:grpSpPr>
        <p:sp>
          <p:nvSpPr>
            <p:cNvPr name="Freeform 21" id="2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2" id="22"/>
          <p:cNvGrpSpPr/>
          <p:nvPr/>
        </p:nvGrpSpPr>
        <p:grpSpPr>
          <a:xfrm rot="0">
            <a:off x="6006011" y="-50551"/>
            <a:ext cx="3013432" cy="906079"/>
            <a:chOff x="0" y="0"/>
            <a:chExt cx="1019358" cy="306501"/>
          </a:xfrm>
        </p:grpSpPr>
        <p:sp>
          <p:nvSpPr>
            <p:cNvPr name="Freeform 23" id="2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4" id="24"/>
          <p:cNvGrpSpPr/>
          <p:nvPr/>
        </p:nvGrpSpPr>
        <p:grpSpPr>
          <a:xfrm rot="0">
            <a:off x="9019442" y="-50551"/>
            <a:ext cx="3013432" cy="906079"/>
            <a:chOff x="0" y="0"/>
            <a:chExt cx="1019358" cy="306501"/>
          </a:xfrm>
        </p:grpSpPr>
        <p:sp>
          <p:nvSpPr>
            <p:cNvPr name="Freeform 25" id="2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6" id="26"/>
          <p:cNvGrpSpPr/>
          <p:nvPr/>
        </p:nvGrpSpPr>
        <p:grpSpPr>
          <a:xfrm rot="0">
            <a:off x="12032874" y="-50551"/>
            <a:ext cx="3013432" cy="906079"/>
            <a:chOff x="0" y="0"/>
            <a:chExt cx="1019358" cy="306501"/>
          </a:xfrm>
        </p:grpSpPr>
        <p:sp>
          <p:nvSpPr>
            <p:cNvPr name="Freeform 27" id="2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8" id="28"/>
          <p:cNvGrpSpPr/>
          <p:nvPr/>
        </p:nvGrpSpPr>
        <p:grpSpPr>
          <a:xfrm rot="0">
            <a:off x="15046305" y="-50551"/>
            <a:ext cx="3241695" cy="906079"/>
            <a:chOff x="0" y="0"/>
            <a:chExt cx="1096573" cy="306501"/>
          </a:xfrm>
        </p:grpSpPr>
        <p:sp>
          <p:nvSpPr>
            <p:cNvPr name="Freeform 29" id="29"/>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30" id="30"/>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31" id="31"/>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32" id="32"/>
          <p:cNvSpPr txBox="true"/>
          <p:nvPr/>
        </p:nvSpPr>
        <p:spPr>
          <a:xfrm rot="0">
            <a:off x="6951056" y="315082"/>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EAPPLICATIONS CONCERNÉ</a:t>
            </a:r>
          </a:p>
        </p:txBody>
      </p:sp>
      <p:sp>
        <p:nvSpPr>
          <p:cNvPr name="TextBox 33" id="33"/>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34" id="34"/>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35" id="35"/>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36" id="36"/>
          <p:cNvGrpSpPr/>
          <p:nvPr/>
        </p:nvGrpSpPr>
        <p:grpSpPr>
          <a:xfrm rot="0">
            <a:off x="924193" y="523364"/>
            <a:ext cx="1123342" cy="202201"/>
            <a:chOff x="0" y="0"/>
            <a:chExt cx="1497789" cy="269602"/>
          </a:xfrm>
        </p:grpSpPr>
        <p:grpSp>
          <p:nvGrpSpPr>
            <p:cNvPr name="Group 37" id="37"/>
            <p:cNvGrpSpPr>
              <a:grpSpLocks noChangeAspect="true"/>
            </p:cNvGrpSpPr>
            <p:nvPr/>
          </p:nvGrpSpPr>
          <p:grpSpPr>
            <a:xfrm rot="0">
              <a:off x="0" y="0"/>
              <a:ext cx="1497789" cy="269602"/>
              <a:chOff x="0" y="0"/>
              <a:chExt cx="1270000" cy="228600"/>
            </a:xfrm>
          </p:grpSpPr>
          <p:sp>
            <p:nvSpPr>
              <p:cNvPr name="Freeform 38" id="3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9" id="39"/>
              <p:cNvSpPr/>
              <p:nvPr/>
            </p:nvSpPr>
            <p:spPr>
              <a:xfrm>
                <a:off x="-5645" y="-183"/>
                <a:ext cx="646290" cy="228966"/>
              </a:xfrm>
              <a:custGeom>
                <a:avLst/>
                <a:gdLst/>
                <a:ahLst/>
                <a:cxnLst/>
                <a:rect r="r" b="b" t="t" l="l"/>
                <a:pathLst>
                  <a:path h="228966" w="646290">
                    <a:moveTo>
                      <a:pt x="119945" y="183"/>
                    </a:moveTo>
                    <a:lnTo>
                      <a:pt x="526345" y="183"/>
                    </a:lnTo>
                    <a:cubicBezTo>
                      <a:pt x="567302" y="0"/>
                      <a:pt x="605227" y="21745"/>
                      <a:pt x="625759" y="57185"/>
                    </a:cubicBezTo>
                    <a:cubicBezTo>
                      <a:pt x="646290" y="92625"/>
                      <a:pt x="646290" y="136341"/>
                      <a:pt x="625759" y="171781"/>
                    </a:cubicBezTo>
                    <a:cubicBezTo>
                      <a:pt x="605227" y="207221"/>
                      <a:pt x="567302" y="228966"/>
                      <a:pt x="526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0" id="40"/>
          <p:cNvGrpSpPr/>
          <p:nvPr/>
        </p:nvGrpSpPr>
        <p:grpSpPr>
          <a:xfrm rot="0">
            <a:off x="3937624" y="523364"/>
            <a:ext cx="1123342" cy="202201"/>
            <a:chOff x="0" y="0"/>
            <a:chExt cx="1497789" cy="269602"/>
          </a:xfrm>
        </p:grpSpPr>
        <p:grpSp>
          <p:nvGrpSpPr>
            <p:cNvPr name="Group 41" id="41"/>
            <p:cNvGrpSpPr>
              <a:grpSpLocks noChangeAspect="true"/>
            </p:cNvGrpSpPr>
            <p:nvPr/>
          </p:nvGrpSpPr>
          <p:grpSpPr>
            <a:xfrm rot="0">
              <a:off x="0" y="0"/>
              <a:ext cx="1497789" cy="269602"/>
              <a:chOff x="0" y="0"/>
              <a:chExt cx="1270000" cy="228600"/>
            </a:xfrm>
          </p:grpSpPr>
          <p:sp>
            <p:nvSpPr>
              <p:cNvPr name="Freeform 42" id="4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3" id="43"/>
              <p:cNvSpPr/>
              <p:nvPr/>
            </p:nvSpPr>
            <p:spPr>
              <a:xfrm>
                <a:off x="0" y="0"/>
                <a:ext cx="0" cy="0"/>
              </a:xfrm>
              <a:custGeom>
                <a:avLst/>
                <a:gdLst/>
                <a:ahLst/>
                <a:cxnLst/>
                <a:rect r="r" b="b" t="t" l="l"/>
                <a:pathLst>
                  <a:path h="0" w="0"/>
                </a:pathLst>
              </a:custGeom>
              <a:solidFill>
                <a:srgbClr val="6CE5E8"/>
              </a:solidFill>
            </p:spPr>
          </p:sp>
        </p:grpSp>
      </p:grpSp>
      <p:grpSp>
        <p:nvGrpSpPr>
          <p:cNvPr name="Group 44" id="44"/>
          <p:cNvGrpSpPr/>
          <p:nvPr/>
        </p:nvGrpSpPr>
        <p:grpSpPr>
          <a:xfrm rot="0">
            <a:off x="6951056" y="523364"/>
            <a:ext cx="1123342" cy="202201"/>
            <a:chOff x="0" y="0"/>
            <a:chExt cx="1497789" cy="269602"/>
          </a:xfrm>
        </p:grpSpPr>
        <p:grpSp>
          <p:nvGrpSpPr>
            <p:cNvPr name="Group 45" id="45"/>
            <p:cNvGrpSpPr>
              <a:grpSpLocks noChangeAspect="true"/>
            </p:cNvGrpSpPr>
            <p:nvPr/>
          </p:nvGrpSpPr>
          <p:grpSpPr>
            <a:xfrm rot="0">
              <a:off x="0" y="0"/>
              <a:ext cx="1497789" cy="269602"/>
              <a:chOff x="0" y="0"/>
              <a:chExt cx="1270000" cy="228600"/>
            </a:xfrm>
          </p:grpSpPr>
          <p:sp>
            <p:nvSpPr>
              <p:cNvPr name="Freeform 46" id="4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7" id="47"/>
              <p:cNvSpPr/>
              <p:nvPr/>
            </p:nvSpPr>
            <p:spPr>
              <a:xfrm>
                <a:off x="0" y="0"/>
                <a:ext cx="0" cy="0"/>
              </a:xfrm>
              <a:custGeom>
                <a:avLst/>
                <a:gdLst/>
                <a:ahLst/>
                <a:cxnLst/>
                <a:rect r="r" b="b" t="t" l="l"/>
                <a:pathLst>
                  <a:path h="0" w="0"/>
                </a:pathLst>
              </a:custGeom>
              <a:solidFill>
                <a:srgbClr val="6CE5E8"/>
              </a:solidFill>
            </p:spPr>
          </p:sp>
        </p:grpSp>
      </p:grpSp>
      <p:grpSp>
        <p:nvGrpSpPr>
          <p:cNvPr name="Group 48" id="48"/>
          <p:cNvGrpSpPr/>
          <p:nvPr/>
        </p:nvGrpSpPr>
        <p:grpSpPr>
          <a:xfrm rot="0">
            <a:off x="9971744" y="523364"/>
            <a:ext cx="1123342" cy="202201"/>
            <a:chOff x="0" y="0"/>
            <a:chExt cx="1497789" cy="269602"/>
          </a:xfrm>
        </p:grpSpPr>
        <p:grpSp>
          <p:nvGrpSpPr>
            <p:cNvPr name="Group 49" id="49"/>
            <p:cNvGrpSpPr>
              <a:grpSpLocks noChangeAspect="true"/>
            </p:cNvGrpSpPr>
            <p:nvPr/>
          </p:nvGrpSpPr>
          <p:grpSpPr>
            <a:xfrm rot="0">
              <a:off x="0" y="0"/>
              <a:ext cx="1497789" cy="269602"/>
              <a:chOff x="0" y="0"/>
              <a:chExt cx="1270000" cy="228600"/>
            </a:xfrm>
          </p:grpSpPr>
          <p:sp>
            <p:nvSpPr>
              <p:cNvPr name="Freeform 50" id="5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1" id="51"/>
              <p:cNvSpPr/>
              <p:nvPr/>
            </p:nvSpPr>
            <p:spPr>
              <a:xfrm>
                <a:off x="0" y="0"/>
                <a:ext cx="0" cy="0"/>
              </a:xfrm>
              <a:custGeom>
                <a:avLst/>
                <a:gdLst/>
                <a:ahLst/>
                <a:cxnLst/>
                <a:rect r="r" b="b" t="t" l="l"/>
                <a:pathLst>
                  <a:path h="0" w="0"/>
                </a:pathLst>
              </a:custGeom>
              <a:solidFill>
                <a:srgbClr val="6CE5E8"/>
              </a:solidFill>
            </p:spPr>
          </p:sp>
        </p:grpSp>
      </p:grpSp>
      <p:grpSp>
        <p:nvGrpSpPr>
          <p:cNvPr name="Group 52" id="52"/>
          <p:cNvGrpSpPr/>
          <p:nvPr/>
        </p:nvGrpSpPr>
        <p:grpSpPr>
          <a:xfrm rot="0">
            <a:off x="12977919" y="523364"/>
            <a:ext cx="1123342" cy="202201"/>
            <a:chOff x="0" y="0"/>
            <a:chExt cx="1497789" cy="269602"/>
          </a:xfrm>
        </p:grpSpPr>
        <p:grpSp>
          <p:nvGrpSpPr>
            <p:cNvPr name="Group 53" id="53"/>
            <p:cNvGrpSpPr>
              <a:grpSpLocks noChangeAspect="true"/>
            </p:cNvGrpSpPr>
            <p:nvPr/>
          </p:nvGrpSpPr>
          <p:grpSpPr>
            <a:xfrm rot="0">
              <a:off x="0" y="0"/>
              <a:ext cx="1497789" cy="269602"/>
              <a:chOff x="0" y="0"/>
              <a:chExt cx="1270000" cy="228600"/>
            </a:xfrm>
          </p:grpSpPr>
          <p:sp>
            <p:nvSpPr>
              <p:cNvPr name="Freeform 54" id="5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5" id="55"/>
              <p:cNvSpPr/>
              <p:nvPr/>
            </p:nvSpPr>
            <p:spPr>
              <a:xfrm>
                <a:off x="0" y="0"/>
                <a:ext cx="0" cy="0"/>
              </a:xfrm>
              <a:custGeom>
                <a:avLst/>
                <a:gdLst/>
                <a:ahLst/>
                <a:cxnLst/>
                <a:rect r="r" b="b" t="t" l="l"/>
                <a:pathLst>
                  <a:path h="0" w="0"/>
                </a:pathLst>
              </a:custGeom>
              <a:solidFill>
                <a:srgbClr val="6CE5E8"/>
              </a:solidFill>
            </p:spPr>
          </p:sp>
        </p:grpSp>
      </p:grpSp>
      <p:grpSp>
        <p:nvGrpSpPr>
          <p:cNvPr name="Group 56" id="56"/>
          <p:cNvGrpSpPr/>
          <p:nvPr/>
        </p:nvGrpSpPr>
        <p:grpSpPr>
          <a:xfrm rot="0">
            <a:off x="16105482" y="523364"/>
            <a:ext cx="1123342" cy="202201"/>
            <a:chOff x="0" y="0"/>
            <a:chExt cx="1497789" cy="269602"/>
          </a:xfrm>
        </p:grpSpPr>
        <p:grpSp>
          <p:nvGrpSpPr>
            <p:cNvPr name="Group 57" id="57"/>
            <p:cNvGrpSpPr>
              <a:grpSpLocks noChangeAspect="true"/>
            </p:cNvGrpSpPr>
            <p:nvPr/>
          </p:nvGrpSpPr>
          <p:grpSpPr>
            <a:xfrm rot="0">
              <a:off x="0" y="0"/>
              <a:ext cx="1497789" cy="269602"/>
              <a:chOff x="0" y="0"/>
              <a:chExt cx="1270000" cy="228600"/>
            </a:xfrm>
          </p:grpSpPr>
          <p:sp>
            <p:nvSpPr>
              <p:cNvPr name="Freeform 58" id="5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9" id="59"/>
              <p:cNvSpPr/>
              <p:nvPr/>
            </p:nvSpPr>
            <p:spPr>
              <a:xfrm>
                <a:off x="0" y="0"/>
                <a:ext cx="0" cy="0"/>
              </a:xfrm>
              <a:custGeom>
                <a:avLst/>
                <a:gdLst/>
                <a:ahLst/>
                <a:cxnLst/>
                <a:rect r="r" b="b" t="t" l="l"/>
                <a:pathLst>
                  <a:path h="0" w="0"/>
                </a:pathLst>
              </a:custGeom>
              <a:solidFill>
                <a:srgbClr val="6CE5E8"/>
              </a:solidFill>
            </p:spPr>
          </p:sp>
        </p:grpSp>
      </p:grpSp>
      <p:sp>
        <p:nvSpPr>
          <p:cNvPr name="TextBox 60" id="60"/>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412670" cy="412670"/>
            <a:chOff x="0" y="0"/>
            <a:chExt cx="550226" cy="550226"/>
          </a:xfrm>
        </p:grpSpPr>
        <p:grpSp>
          <p:nvGrpSpPr>
            <p:cNvPr name="Group 3" id="3"/>
            <p:cNvGrpSpPr/>
            <p:nvPr/>
          </p:nvGrpSpPr>
          <p:grpSpPr>
            <a:xfrm rot="-10800000">
              <a:off x="0" y="0"/>
              <a:ext cx="550226" cy="550226"/>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5" id="5"/>
            <p:cNvGrpSpPr/>
            <p:nvPr/>
          </p:nvGrpSpPr>
          <p:grpSpPr>
            <a:xfrm rot="-10800000">
              <a:off x="201961" y="201961"/>
              <a:ext cx="146304" cy="14630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grpSp>
        <p:nvGrpSpPr>
          <p:cNvPr name="Group 7" id="7"/>
          <p:cNvGrpSpPr/>
          <p:nvPr/>
        </p:nvGrpSpPr>
        <p:grpSpPr>
          <a:xfrm rot="0">
            <a:off x="-20852" y="-50551"/>
            <a:ext cx="3013432" cy="984913"/>
            <a:chOff x="0" y="0"/>
            <a:chExt cx="1019358" cy="333168"/>
          </a:xfrm>
        </p:grpSpPr>
        <p:sp>
          <p:nvSpPr>
            <p:cNvPr name="Freeform 8" id="8"/>
            <p:cNvSpPr/>
            <p:nvPr/>
          </p:nvSpPr>
          <p:spPr>
            <a:xfrm>
              <a:off x="0" y="0"/>
              <a:ext cx="1019358" cy="333168"/>
            </a:xfrm>
            <a:custGeom>
              <a:avLst/>
              <a:gdLst/>
              <a:ahLst/>
              <a:cxnLst/>
              <a:rect r="r" b="b" t="t" l="l"/>
              <a:pathLst>
                <a:path h="333168" w="1019358">
                  <a:moveTo>
                    <a:pt x="0" y="0"/>
                  </a:moveTo>
                  <a:lnTo>
                    <a:pt x="1019358" y="0"/>
                  </a:lnTo>
                  <a:lnTo>
                    <a:pt x="1019358" y="333168"/>
                  </a:lnTo>
                  <a:lnTo>
                    <a:pt x="0" y="333168"/>
                  </a:lnTo>
                  <a:close/>
                </a:path>
              </a:pathLst>
            </a:custGeom>
            <a:solidFill>
              <a:srgbClr val="FE641E"/>
            </a:solidFill>
          </p:spPr>
        </p:sp>
      </p:grpSp>
      <p:grpSp>
        <p:nvGrpSpPr>
          <p:cNvPr name="Group 9" id="9"/>
          <p:cNvGrpSpPr/>
          <p:nvPr/>
        </p:nvGrpSpPr>
        <p:grpSpPr>
          <a:xfrm rot="0">
            <a:off x="2992579" y="-50551"/>
            <a:ext cx="3013432" cy="906079"/>
            <a:chOff x="0" y="0"/>
            <a:chExt cx="1019358" cy="306501"/>
          </a:xfrm>
        </p:grpSpPr>
        <p:sp>
          <p:nvSpPr>
            <p:cNvPr name="Freeform 10" id="10"/>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1" id="11"/>
          <p:cNvGrpSpPr/>
          <p:nvPr/>
        </p:nvGrpSpPr>
        <p:grpSpPr>
          <a:xfrm rot="0">
            <a:off x="6006011" y="-50551"/>
            <a:ext cx="3013432" cy="906079"/>
            <a:chOff x="0" y="0"/>
            <a:chExt cx="1019358" cy="306501"/>
          </a:xfrm>
        </p:grpSpPr>
        <p:sp>
          <p:nvSpPr>
            <p:cNvPr name="Freeform 12" id="12"/>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3" id="13"/>
          <p:cNvGrpSpPr/>
          <p:nvPr/>
        </p:nvGrpSpPr>
        <p:grpSpPr>
          <a:xfrm rot="0">
            <a:off x="9019442" y="-50551"/>
            <a:ext cx="3013432" cy="906079"/>
            <a:chOff x="0" y="0"/>
            <a:chExt cx="1019358" cy="306501"/>
          </a:xfrm>
        </p:grpSpPr>
        <p:sp>
          <p:nvSpPr>
            <p:cNvPr name="Freeform 14" id="14"/>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5" id="15"/>
          <p:cNvGrpSpPr/>
          <p:nvPr/>
        </p:nvGrpSpPr>
        <p:grpSpPr>
          <a:xfrm rot="0">
            <a:off x="12032874" y="-50551"/>
            <a:ext cx="3013432" cy="906079"/>
            <a:chOff x="0" y="0"/>
            <a:chExt cx="1019358" cy="306501"/>
          </a:xfrm>
        </p:grpSpPr>
        <p:sp>
          <p:nvSpPr>
            <p:cNvPr name="Freeform 16" id="16"/>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7" id="17"/>
          <p:cNvGrpSpPr/>
          <p:nvPr/>
        </p:nvGrpSpPr>
        <p:grpSpPr>
          <a:xfrm rot="0">
            <a:off x="15046305" y="-50551"/>
            <a:ext cx="3241695" cy="888751"/>
            <a:chOff x="0" y="0"/>
            <a:chExt cx="1096573" cy="300639"/>
          </a:xfrm>
        </p:grpSpPr>
        <p:sp>
          <p:nvSpPr>
            <p:cNvPr name="Freeform 18" id="18"/>
            <p:cNvSpPr/>
            <p:nvPr/>
          </p:nvSpPr>
          <p:spPr>
            <a:xfrm>
              <a:off x="0" y="0"/>
              <a:ext cx="1096573" cy="300639"/>
            </a:xfrm>
            <a:custGeom>
              <a:avLst/>
              <a:gdLst/>
              <a:ahLst/>
              <a:cxnLst/>
              <a:rect r="r" b="b" t="t" l="l"/>
              <a:pathLst>
                <a:path h="300639" w="1096573">
                  <a:moveTo>
                    <a:pt x="0" y="0"/>
                  </a:moveTo>
                  <a:lnTo>
                    <a:pt x="1096573" y="0"/>
                  </a:lnTo>
                  <a:lnTo>
                    <a:pt x="1096573" y="300639"/>
                  </a:lnTo>
                  <a:lnTo>
                    <a:pt x="0" y="300639"/>
                  </a:lnTo>
                  <a:close/>
                </a:path>
              </a:pathLst>
            </a:custGeom>
            <a:solidFill>
              <a:srgbClr val="4C4E57"/>
            </a:solidFill>
          </p:spPr>
        </p:sp>
      </p:grpSp>
      <p:grpSp>
        <p:nvGrpSpPr>
          <p:cNvPr name="Group 19" id="19"/>
          <p:cNvGrpSpPr/>
          <p:nvPr/>
        </p:nvGrpSpPr>
        <p:grpSpPr>
          <a:xfrm rot="0">
            <a:off x="924193" y="523364"/>
            <a:ext cx="1123342" cy="202201"/>
            <a:chOff x="0" y="0"/>
            <a:chExt cx="1497789" cy="269602"/>
          </a:xfrm>
        </p:grpSpPr>
        <p:grpSp>
          <p:nvGrpSpPr>
            <p:cNvPr name="Group 20" id="20"/>
            <p:cNvGrpSpPr>
              <a:grpSpLocks noChangeAspect="true"/>
            </p:cNvGrpSpPr>
            <p:nvPr/>
          </p:nvGrpSpPr>
          <p:grpSpPr>
            <a:xfrm rot="0">
              <a:off x="0" y="0"/>
              <a:ext cx="1497789" cy="269602"/>
              <a:chOff x="0" y="0"/>
              <a:chExt cx="1270000" cy="228600"/>
            </a:xfrm>
          </p:grpSpPr>
          <p:sp>
            <p:nvSpPr>
              <p:cNvPr name="Freeform 21" id="2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22" id="22"/>
              <p:cNvSpPr/>
              <p:nvPr/>
            </p:nvSpPr>
            <p:spPr>
              <a:xfrm>
                <a:off x="-5645" y="-183"/>
                <a:ext cx="963790" cy="228966"/>
              </a:xfrm>
              <a:custGeom>
                <a:avLst/>
                <a:gdLst/>
                <a:ahLst/>
                <a:cxnLst/>
                <a:rect r="r" b="b" t="t" l="l"/>
                <a:pathLst>
                  <a:path h="228966" w="963790">
                    <a:moveTo>
                      <a:pt x="119945" y="183"/>
                    </a:moveTo>
                    <a:lnTo>
                      <a:pt x="843845" y="183"/>
                    </a:lnTo>
                    <a:cubicBezTo>
                      <a:pt x="884802" y="0"/>
                      <a:pt x="922727" y="21745"/>
                      <a:pt x="943259" y="57185"/>
                    </a:cubicBezTo>
                    <a:cubicBezTo>
                      <a:pt x="963790" y="92625"/>
                      <a:pt x="963790" y="136341"/>
                      <a:pt x="943259" y="171781"/>
                    </a:cubicBezTo>
                    <a:cubicBezTo>
                      <a:pt x="922727" y="207221"/>
                      <a:pt x="884802" y="228966"/>
                      <a:pt x="8438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23" id="23"/>
          <p:cNvGrpSpPr/>
          <p:nvPr/>
        </p:nvGrpSpPr>
        <p:grpSpPr>
          <a:xfrm rot="0">
            <a:off x="3937624" y="523364"/>
            <a:ext cx="1123342" cy="202201"/>
            <a:chOff x="0" y="0"/>
            <a:chExt cx="1497789" cy="269602"/>
          </a:xfrm>
        </p:grpSpPr>
        <p:grpSp>
          <p:nvGrpSpPr>
            <p:cNvPr name="Group 24" id="24"/>
            <p:cNvGrpSpPr>
              <a:grpSpLocks noChangeAspect="true"/>
            </p:cNvGrpSpPr>
            <p:nvPr/>
          </p:nvGrpSpPr>
          <p:grpSpPr>
            <a:xfrm rot="0">
              <a:off x="0" y="0"/>
              <a:ext cx="1497789" cy="269602"/>
              <a:chOff x="0" y="0"/>
              <a:chExt cx="1270000" cy="228600"/>
            </a:xfrm>
          </p:grpSpPr>
          <p:sp>
            <p:nvSpPr>
              <p:cNvPr name="Freeform 25" id="2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26" id="26"/>
              <p:cNvSpPr/>
              <p:nvPr/>
            </p:nvSpPr>
            <p:spPr>
              <a:xfrm>
                <a:off x="0" y="0"/>
                <a:ext cx="0" cy="0"/>
              </a:xfrm>
              <a:custGeom>
                <a:avLst/>
                <a:gdLst/>
                <a:ahLst/>
                <a:cxnLst/>
                <a:rect r="r" b="b" t="t" l="l"/>
                <a:pathLst>
                  <a:path h="0" w="0"/>
                </a:pathLst>
              </a:custGeom>
              <a:solidFill>
                <a:srgbClr val="6CE5E8"/>
              </a:solidFill>
            </p:spPr>
          </p:sp>
        </p:grpSp>
      </p:grpSp>
      <p:grpSp>
        <p:nvGrpSpPr>
          <p:cNvPr name="Group 27" id="27"/>
          <p:cNvGrpSpPr/>
          <p:nvPr/>
        </p:nvGrpSpPr>
        <p:grpSpPr>
          <a:xfrm rot="0">
            <a:off x="6951056" y="523364"/>
            <a:ext cx="1123342" cy="202201"/>
            <a:chOff x="0" y="0"/>
            <a:chExt cx="1497789" cy="269602"/>
          </a:xfrm>
        </p:grpSpPr>
        <p:grpSp>
          <p:nvGrpSpPr>
            <p:cNvPr name="Group 28" id="28"/>
            <p:cNvGrpSpPr>
              <a:grpSpLocks noChangeAspect="true"/>
            </p:cNvGrpSpPr>
            <p:nvPr/>
          </p:nvGrpSpPr>
          <p:grpSpPr>
            <a:xfrm rot="0">
              <a:off x="0" y="0"/>
              <a:ext cx="1497789" cy="269602"/>
              <a:chOff x="0" y="0"/>
              <a:chExt cx="1270000" cy="228600"/>
            </a:xfrm>
          </p:grpSpPr>
          <p:sp>
            <p:nvSpPr>
              <p:cNvPr name="Freeform 29" id="2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0" id="30"/>
              <p:cNvSpPr/>
              <p:nvPr/>
            </p:nvSpPr>
            <p:spPr>
              <a:xfrm>
                <a:off x="0" y="0"/>
                <a:ext cx="0" cy="0"/>
              </a:xfrm>
              <a:custGeom>
                <a:avLst/>
                <a:gdLst/>
                <a:ahLst/>
                <a:cxnLst/>
                <a:rect r="r" b="b" t="t" l="l"/>
                <a:pathLst>
                  <a:path h="0" w="0"/>
                </a:pathLst>
              </a:custGeom>
              <a:solidFill>
                <a:srgbClr val="6CE5E8"/>
              </a:solidFill>
            </p:spPr>
          </p:sp>
        </p:grpSp>
      </p:grpSp>
      <p:grpSp>
        <p:nvGrpSpPr>
          <p:cNvPr name="Group 31" id="31"/>
          <p:cNvGrpSpPr/>
          <p:nvPr/>
        </p:nvGrpSpPr>
        <p:grpSpPr>
          <a:xfrm rot="0">
            <a:off x="9971744" y="523364"/>
            <a:ext cx="1123342" cy="202201"/>
            <a:chOff x="0" y="0"/>
            <a:chExt cx="1497789" cy="269602"/>
          </a:xfrm>
        </p:grpSpPr>
        <p:grpSp>
          <p:nvGrpSpPr>
            <p:cNvPr name="Group 32" id="32"/>
            <p:cNvGrpSpPr>
              <a:grpSpLocks noChangeAspect="true"/>
            </p:cNvGrpSpPr>
            <p:nvPr/>
          </p:nvGrpSpPr>
          <p:grpSpPr>
            <a:xfrm rot="0">
              <a:off x="0" y="0"/>
              <a:ext cx="1497789" cy="269602"/>
              <a:chOff x="0" y="0"/>
              <a:chExt cx="1270000" cy="228600"/>
            </a:xfrm>
          </p:grpSpPr>
          <p:sp>
            <p:nvSpPr>
              <p:cNvPr name="Freeform 33" id="3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4" id="34"/>
              <p:cNvSpPr/>
              <p:nvPr/>
            </p:nvSpPr>
            <p:spPr>
              <a:xfrm>
                <a:off x="0" y="0"/>
                <a:ext cx="0" cy="0"/>
              </a:xfrm>
              <a:custGeom>
                <a:avLst/>
                <a:gdLst/>
                <a:ahLst/>
                <a:cxnLst/>
                <a:rect r="r" b="b" t="t" l="l"/>
                <a:pathLst>
                  <a:path h="0" w="0"/>
                </a:pathLst>
              </a:custGeom>
              <a:solidFill>
                <a:srgbClr val="6CE5E8"/>
              </a:solidFill>
            </p:spPr>
          </p:sp>
        </p:grpSp>
      </p:grpSp>
      <p:grpSp>
        <p:nvGrpSpPr>
          <p:cNvPr name="Group 35" id="35"/>
          <p:cNvGrpSpPr/>
          <p:nvPr/>
        </p:nvGrpSpPr>
        <p:grpSpPr>
          <a:xfrm rot="0">
            <a:off x="12977919" y="523364"/>
            <a:ext cx="1123342" cy="202201"/>
            <a:chOff x="0" y="0"/>
            <a:chExt cx="1497789" cy="269602"/>
          </a:xfrm>
        </p:grpSpPr>
        <p:grpSp>
          <p:nvGrpSpPr>
            <p:cNvPr name="Group 36" id="36"/>
            <p:cNvGrpSpPr>
              <a:grpSpLocks noChangeAspect="true"/>
            </p:cNvGrpSpPr>
            <p:nvPr/>
          </p:nvGrpSpPr>
          <p:grpSpPr>
            <a:xfrm rot="0">
              <a:off x="0" y="0"/>
              <a:ext cx="1497789" cy="269602"/>
              <a:chOff x="0" y="0"/>
              <a:chExt cx="1270000" cy="228600"/>
            </a:xfrm>
          </p:grpSpPr>
          <p:sp>
            <p:nvSpPr>
              <p:cNvPr name="Freeform 37" id="3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8" id="38"/>
              <p:cNvSpPr/>
              <p:nvPr/>
            </p:nvSpPr>
            <p:spPr>
              <a:xfrm>
                <a:off x="0" y="0"/>
                <a:ext cx="0" cy="0"/>
              </a:xfrm>
              <a:custGeom>
                <a:avLst/>
                <a:gdLst/>
                <a:ahLst/>
                <a:cxnLst/>
                <a:rect r="r" b="b" t="t" l="l"/>
                <a:pathLst>
                  <a:path h="0" w="0"/>
                </a:pathLst>
              </a:custGeom>
              <a:solidFill>
                <a:srgbClr val="6CE5E8"/>
              </a:solidFill>
            </p:spPr>
          </p:sp>
        </p:grpSp>
      </p:grpSp>
      <p:grpSp>
        <p:nvGrpSpPr>
          <p:cNvPr name="Group 39" id="39"/>
          <p:cNvGrpSpPr/>
          <p:nvPr/>
        </p:nvGrpSpPr>
        <p:grpSpPr>
          <a:xfrm rot="0">
            <a:off x="16105482" y="523364"/>
            <a:ext cx="1123342" cy="202201"/>
            <a:chOff x="0" y="0"/>
            <a:chExt cx="1497789" cy="269602"/>
          </a:xfrm>
        </p:grpSpPr>
        <p:grpSp>
          <p:nvGrpSpPr>
            <p:cNvPr name="Group 40" id="40"/>
            <p:cNvGrpSpPr>
              <a:grpSpLocks noChangeAspect="true"/>
            </p:cNvGrpSpPr>
            <p:nvPr/>
          </p:nvGrpSpPr>
          <p:grpSpPr>
            <a:xfrm rot="0">
              <a:off x="0" y="0"/>
              <a:ext cx="1497789" cy="269602"/>
              <a:chOff x="0" y="0"/>
              <a:chExt cx="1270000" cy="228600"/>
            </a:xfrm>
          </p:grpSpPr>
          <p:sp>
            <p:nvSpPr>
              <p:cNvPr name="Freeform 41" id="4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2" id="42"/>
              <p:cNvSpPr/>
              <p:nvPr/>
            </p:nvSpPr>
            <p:spPr>
              <a:xfrm>
                <a:off x="0" y="0"/>
                <a:ext cx="0" cy="0"/>
              </a:xfrm>
              <a:custGeom>
                <a:avLst/>
                <a:gdLst/>
                <a:ahLst/>
                <a:cxnLst/>
                <a:rect r="r" b="b" t="t" l="l"/>
                <a:pathLst>
                  <a:path h="0" w="0"/>
                </a:pathLst>
              </a:custGeom>
              <a:solidFill>
                <a:srgbClr val="6CE5E8"/>
              </a:solidFill>
            </p:spPr>
          </p:sp>
        </p:grpSp>
      </p:grpSp>
      <p:pic>
        <p:nvPicPr>
          <p:cNvPr name="Picture 43" id="43"/>
          <p:cNvPicPr>
            <a:picLocks noChangeAspect="true"/>
          </p:cNvPicPr>
          <p:nvPr/>
        </p:nvPicPr>
        <p:blipFill>
          <a:blip r:embed="rId3"/>
          <a:srcRect l="20402" t="0" r="38092" b="0"/>
          <a:stretch>
            <a:fillRect/>
          </a:stretch>
        </p:blipFill>
        <p:spPr>
          <a:xfrm flipH="false" flipV="false" rot="0">
            <a:off x="10796011" y="838200"/>
            <a:ext cx="7491989" cy="9431472"/>
          </a:xfrm>
          <a:prstGeom prst="rect">
            <a:avLst/>
          </a:prstGeom>
        </p:spPr>
      </p:pic>
      <p:sp>
        <p:nvSpPr>
          <p:cNvPr name="TextBox 44" id="44"/>
          <p:cNvSpPr txBox="true"/>
          <p:nvPr/>
        </p:nvSpPr>
        <p:spPr>
          <a:xfrm rot="0">
            <a:off x="954484" y="2565712"/>
            <a:ext cx="10140601" cy="6129020"/>
          </a:xfrm>
          <a:prstGeom prst="rect">
            <a:avLst/>
          </a:prstGeom>
        </p:spPr>
        <p:txBody>
          <a:bodyPr anchor="t" rtlCol="false" tIns="0" lIns="0" bIns="0" rIns="0">
            <a:spAutoFit/>
          </a:bodyPr>
          <a:lstStyle/>
          <a:p>
            <a:pPr>
              <a:lnSpc>
                <a:spcPts val="6435"/>
              </a:lnSpc>
            </a:pPr>
            <a:r>
              <a:rPr lang="en-US" sz="4950">
                <a:solidFill>
                  <a:srgbClr val="FFFFFF"/>
                </a:solidFill>
                <a:latin typeface="Roboto Bold"/>
              </a:rPr>
              <a:t>Entreprise: </a:t>
            </a:r>
          </a:p>
          <a:p>
            <a:pPr>
              <a:lnSpc>
                <a:spcPts val="6435"/>
              </a:lnSpc>
            </a:pPr>
            <a:r>
              <a:rPr lang="en-US" sz="4950">
                <a:solidFill>
                  <a:srgbClr val="FFFFFF"/>
                </a:solidFill>
                <a:latin typeface="Roboto Bold"/>
              </a:rPr>
              <a:t>-Baisses de coût ou augmentation de qualité .</a:t>
            </a:r>
          </a:p>
          <a:p>
            <a:pPr>
              <a:lnSpc>
                <a:spcPts val="6435"/>
              </a:lnSpc>
            </a:pPr>
            <a:r>
              <a:rPr lang="en-US" sz="4950">
                <a:solidFill>
                  <a:srgbClr val="FFFFFF"/>
                </a:solidFill>
                <a:latin typeface="Roboto Bold"/>
              </a:rPr>
              <a:t>Nous: </a:t>
            </a:r>
          </a:p>
          <a:p>
            <a:pPr>
              <a:lnSpc>
                <a:spcPts val="6435"/>
              </a:lnSpc>
            </a:pPr>
            <a:r>
              <a:rPr lang="en-US" sz="4950">
                <a:solidFill>
                  <a:srgbClr val="FFFFFF"/>
                </a:solidFill>
                <a:latin typeface="Roboto Bold"/>
              </a:rPr>
              <a:t>-Apporte des connaissances</a:t>
            </a:r>
          </a:p>
          <a:p>
            <a:pPr>
              <a:lnSpc>
                <a:spcPts val="8255"/>
              </a:lnSpc>
            </a:pPr>
          </a:p>
          <a:p>
            <a:pPr marL="0" indent="0" lvl="0">
              <a:lnSpc>
                <a:spcPts val="8255"/>
              </a:lnSpc>
            </a:pPr>
          </a:p>
        </p:txBody>
      </p:sp>
      <p:sp>
        <p:nvSpPr>
          <p:cNvPr name="TextBox 45" id="45"/>
          <p:cNvSpPr txBox="true"/>
          <p:nvPr/>
        </p:nvSpPr>
        <p:spPr>
          <a:xfrm rot="0">
            <a:off x="1811440" y="886737"/>
            <a:ext cx="3901706" cy="648970"/>
          </a:xfrm>
          <a:prstGeom prst="rect">
            <a:avLst/>
          </a:prstGeom>
        </p:spPr>
        <p:txBody>
          <a:bodyPr anchor="t" rtlCol="false" tIns="0" lIns="0" bIns="0" rIns="0">
            <a:spAutoFit/>
          </a:bodyPr>
          <a:lstStyle/>
          <a:p>
            <a:pPr marL="0" indent="0" lvl="0">
              <a:lnSpc>
                <a:spcPts val="2554"/>
              </a:lnSpc>
            </a:pPr>
            <a:r>
              <a:rPr lang="en-US" sz="1825">
                <a:solidFill>
                  <a:srgbClr val="FFFFFF"/>
                </a:solidFill>
                <a:latin typeface="Roboto"/>
              </a:rPr>
              <a:t>AVANTAGES D'UNE VEILLE TECHNOLOGIQUE </a:t>
            </a:r>
          </a:p>
        </p:txBody>
      </p:sp>
      <p:sp>
        <p:nvSpPr>
          <p:cNvPr name="TextBox 46" id="46"/>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47" id="47"/>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48" id="48"/>
          <p:cNvSpPr txBox="true"/>
          <p:nvPr/>
        </p:nvSpPr>
        <p:spPr>
          <a:xfrm rot="0">
            <a:off x="6951056" y="299633"/>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49" id="49"/>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50" id="50"/>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51" id="51"/>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sp>
        <p:nvSpPr>
          <p:cNvPr name="TextBox 52" id="52"/>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-5</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91B27"/>
        </a:solidFill>
      </p:bgPr>
    </p:bg>
    <p:spTree>
      <p:nvGrpSpPr>
        <p:cNvPr id="1" name=""/>
        <p:cNvGrpSpPr/>
        <p:nvPr/>
      </p:nvGrpSpPr>
      <p:grpSpPr>
        <a:xfrm>
          <a:off x="0" y="0"/>
          <a:ext cx="0" cy="0"/>
          <a:chOff x="0" y="0"/>
          <a:chExt cx="0" cy="0"/>
        </a:xfrm>
      </p:grpSpPr>
      <p:sp>
        <p:nvSpPr>
          <p:cNvPr name="TextBox 2" id="2"/>
          <p:cNvSpPr txBox="true"/>
          <p:nvPr/>
        </p:nvSpPr>
        <p:spPr>
          <a:xfrm rot="-1660">
            <a:off x="11157208" y="4935538"/>
            <a:ext cx="4785017" cy="358775"/>
          </a:xfrm>
          <a:prstGeom prst="rect">
            <a:avLst/>
          </a:prstGeom>
        </p:spPr>
        <p:txBody>
          <a:bodyPr anchor="t" rtlCol="false" tIns="0" lIns="0" bIns="0" rIns="0">
            <a:spAutoFit/>
          </a:bodyPr>
          <a:lstStyle/>
          <a:p>
            <a:pPr>
              <a:lnSpc>
                <a:spcPts val="2800"/>
              </a:lnSpc>
            </a:pPr>
            <a:r>
              <a:rPr lang="en-US" sz="2000">
                <a:solidFill>
                  <a:srgbClr val="FFFFFF"/>
                </a:solidFill>
                <a:latin typeface="Roboto Semi-Bold"/>
              </a:rPr>
              <a:t>Transmission &amp; stockage</a:t>
            </a:r>
          </a:p>
        </p:txBody>
      </p:sp>
      <p:sp>
        <p:nvSpPr>
          <p:cNvPr name="TextBox 3" id="3"/>
          <p:cNvSpPr txBox="true"/>
          <p:nvPr/>
        </p:nvSpPr>
        <p:spPr>
          <a:xfrm rot="-1660">
            <a:off x="11157097" y="7146330"/>
            <a:ext cx="4785017" cy="358775"/>
          </a:xfrm>
          <a:prstGeom prst="rect">
            <a:avLst/>
          </a:prstGeom>
        </p:spPr>
        <p:txBody>
          <a:bodyPr anchor="t" rtlCol="false" tIns="0" lIns="0" bIns="0" rIns="0">
            <a:spAutoFit/>
          </a:bodyPr>
          <a:lstStyle/>
          <a:p>
            <a:pPr>
              <a:lnSpc>
                <a:spcPts val="2800"/>
              </a:lnSpc>
            </a:pPr>
            <a:r>
              <a:rPr lang="en-US" sz="2000">
                <a:solidFill>
                  <a:srgbClr val="FFFFFF"/>
                </a:solidFill>
                <a:latin typeface="Roboto Bold"/>
              </a:rPr>
              <a:t>synthèse des</a:t>
            </a:r>
            <a:r>
              <a:rPr lang="en-US" sz="2000">
                <a:solidFill>
                  <a:srgbClr val="FFFFFF"/>
                </a:solidFill>
                <a:latin typeface="Roboto Bold"/>
              </a:rPr>
              <a:t> informations collectées </a:t>
            </a:r>
          </a:p>
        </p:txBody>
      </p:sp>
      <p:sp>
        <p:nvSpPr>
          <p:cNvPr name="TextBox 4" id="4"/>
          <p:cNvSpPr txBox="true"/>
          <p:nvPr/>
        </p:nvSpPr>
        <p:spPr>
          <a:xfrm rot="-1660">
            <a:off x="11157097" y="2724745"/>
            <a:ext cx="4785017" cy="358775"/>
          </a:xfrm>
          <a:prstGeom prst="rect">
            <a:avLst/>
          </a:prstGeom>
        </p:spPr>
        <p:txBody>
          <a:bodyPr anchor="t" rtlCol="false" tIns="0" lIns="0" bIns="0" rIns="0">
            <a:spAutoFit/>
          </a:bodyPr>
          <a:lstStyle/>
          <a:p>
            <a:pPr>
              <a:lnSpc>
                <a:spcPts val="2800"/>
              </a:lnSpc>
            </a:pPr>
            <a:r>
              <a:rPr lang="en-US" sz="2000">
                <a:solidFill>
                  <a:srgbClr val="FFFFFF"/>
                </a:solidFill>
                <a:latin typeface="Roboto Bold"/>
              </a:rPr>
              <a:t>Acquisition d’informations</a:t>
            </a:r>
          </a:p>
        </p:txBody>
      </p:sp>
      <p:grpSp>
        <p:nvGrpSpPr>
          <p:cNvPr name="Group 5" id="5"/>
          <p:cNvGrpSpPr/>
          <p:nvPr/>
        </p:nvGrpSpPr>
        <p:grpSpPr>
          <a:xfrm rot="0">
            <a:off x="1028700" y="4937165"/>
            <a:ext cx="412670" cy="412670"/>
            <a:chOff x="0" y="0"/>
            <a:chExt cx="550226" cy="550226"/>
          </a:xfrm>
        </p:grpSpPr>
        <p:grpSp>
          <p:nvGrpSpPr>
            <p:cNvPr name="Group 6" id="6"/>
            <p:cNvGrpSpPr/>
            <p:nvPr/>
          </p:nvGrpSpPr>
          <p:grpSpPr>
            <a:xfrm rot="-10800000">
              <a:off x="0" y="0"/>
              <a:ext cx="550226" cy="550226"/>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E641E"/>
              </a:solidFill>
            </p:spPr>
          </p:sp>
        </p:grpSp>
        <p:grpSp>
          <p:nvGrpSpPr>
            <p:cNvPr name="Group 8" id="8"/>
            <p:cNvGrpSpPr/>
            <p:nvPr/>
          </p:nvGrpSpPr>
          <p:grpSpPr>
            <a:xfrm rot="-10800000">
              <a:off x="201961" y="201961"/>
              <a:ext cx="146304" cy="146304"/>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sp>
        <p:nvSpPr>
          <p:cNvPr name="TextBox 10" id="10"/>
          <p:cNvSpPr txBox="true"/>
          <p:nvPr/>
        </p:nvSpPr>
        <p:spPr>
          <a:xfrm rot="0">
            <a:off x="1811440" y="4795203"/>
            <a:ext cx="3901706" cy="648970"/>
          </a:xfrm>
          <a:prstGeom prst="rect">
            <a:avLst/>
          </a:prstGeom>
        </p:spPr>
        <p:txBody>
          <a:bodyPr anchor="t" rtlCol="false" tIns="0" lIns="0" bIns="0" rIns="0">
            <a:spAutoFit/>
          </a:bodyPr>
          <a:lstStyle/>
          <a:p>
            <a:pPr marL="0" indent="0" lvl="0">
              <a:lnSpc>
                <a:spcPts val="2554"/>
              </a:lnSpc>
            </a:pPr>
            <a:r>
              <a:rPr lang="en-US" sz="1825">
                <a:solidFill>
                  <a:srgbClr val="FFFFFF"/>
                </a:solidFill>
                <a:latin typeface="Roboto"/>
              </a:rPr>
              <a:t>LES ÉTAPES D'UNE VEILLE TECHNOLOGIQUE</a:t>
            </a:r>
          </a:p>
        </p:txBody>
      </p:sp>
      <p:grpSp>
        <p:nvGrpSpPr>
          <p:cNvPr name="Group 11" id="11"/>
          <p:cNvGrpSpPr/>
          <p:nvPr/>
        </p:nvGrpSpPr>
        <p:grpSpPr>
          <a:xfrm rot="0">
            <a:off x="9436210" y="2521228"/>
            <a:ext cx="822960" cy="822960"/>
            <a:chOff x="0" y="0"/>
            <a:chExt cx="1097280" cy="1097280"/>
          </a:xfrm>
        </p:grpSpPr>
        <p:grpSp>
          <p:nvGrpSpPr>
            <p:cNvPr name="Group 12" id="12"/>
            <p:cNvGrpSpPr>
              <a:grpSpLocks noChangeAspect="true"/>
            </p:cNvGrpSpPr>
            <p:nvPr/>
          </p:nvGrpSpPr>
          <p:grpSpPr>
            <a:xfrm rot="0">
              <a:off x="0" y="0"/>
              <a:ext cx="1097280" cy="1097280"/>
              <a:chOff x="-2540" y="-2540"/>
              <a:chExt cx="6355080" cy="6355080"/>
            </a:xfrm>
          </p:grpSpPr>
          <p:sp>
            <p:nvSpPr>
              <p:cNvPr name="Freeform 13" id="13"/>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TextBox 14" id="14"/>
            <p:cNvSpPr txBox="true"/>
            <p:nvPr/>
          </p:nvSpPr>
          <p:spPr>
            <a:xfrm rot="0">
              <a:off x="271782" y="288925"/>
              <a:ext cx="553715" cy="471805"/>
            </a:xfrm>
            <a:prstGeom prst="rect">
              <a:avLst/>
            </a:prstGeom>
          </p:spPr>
          <p:txBody>
            <a:bodyPr anchor="t" rtlCol="false" tIns="0" lIns="0" bIns="0" rIns="0">
              <a:spAutoFit/>
            </a:bodyPr>
            <a:lstStyle/>
            <a:p>
              <a:pPr algn="ctr">
                <a:lnSpc>
                  <a:spcPts val="2940"/>
                </a:lnSpc>
              </a:pPr>
              <a:r>
                <a:rPr lang="en-US" sz="2100">
                  <a:solidFill>
                    <a:srgbClr val="FE641E"/>
                  </a:solidFill>
                  <a:latin typeface="Roboto Bold"/>
                </a:rPr>
                <a:t>1</a:t>
              </a:r>
            </a:p>
          </p:txBody>
        </p:sp>
      </p:grpSp>
      <p:grpSp>
        <p:nvGrpSpPr>
          <p:cNvPr name="Group 15" id="15"/>
          <p:cNvGrpSpPr/>
          <p:nvPr/>
        </p:nvGrpSpPr>
        <p:grpSpPr>
          <a:xfrm rot="0">
            <a:off x="9436210" y="4732020"/>
            <a:ext cx="822960" cy="822960"/>
            <a:chOff x="0" y="0"/>
            <a:chExt cx="1097280" cy="1097280"/>
          </a:xfrm>
        </p:grpSpPr>
        <p:grpSp>
          <p:nvGrpSpPr>
            <p:cNvPr name="Group 16" id="16"/>
            <p:cNvGrpSpPr>
              <a:grpSpLocks noChangeAspect="true"/>
            </p:cNvGrpSpPr>
            <p:nvPr/>
          </p:nvGrpSpPr>
          <p:grpSpPr>
            <a:xfrm rot="0">
              <a:off x="0" y="0"/>
              <a:ext cx="1097280" cy="1097280"/>
              <a:chOff x="-2540" y="-2540"/>
              <a:chExt cx="6355080" cy="6355080"/>
            </a:xfrm>
          </p:grpSpPr>
          <p:sp>
            <p:nvSpPr>
              <p:cNvPr name="Freeform 17" id="1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TextBox 18" id="18"/>
            <p:cNvSpPr txBox="true"/>
            <p:nvPr/>
          </p:nvSpPr>
          <p:spPr>
            <a:xfrm rot="0">
              <a:off x="271782" y="288925"/>
              <a:ext cx="553715" cy="471805"/>
            </a:xfrm>
            <a:prstGeom prst="rect">
              <a:avLst/>
            </a:prstGeom>
          </p:spPr>
          <p:txBody>
            <a:bodyPr anchor="t" rtlCol="false" tIns="0" lIns="0" bIns="0" rIns="0">
              <a:spAutoFit/>
            </a:bodyPr>
            <a:lstStyle/>
            <a:p>
              <a:pPr algn="ctr">
                <a:lnSpc>
                  <a:spcPts val="2940"/>
                </a:lnSpc>
              </a:pPr>
              <a:r>
                <a:rPr lang="en-US" sz="2100">
                  <a:solidFill>
                    <a:srgbClr val="FE641E"/>
                  </a:solidFill>
                  <a:latin typeface="Roboto Bold"/>
                </a:rPr>
                <a:t>2</a:t>
              </a:r>
            </a:p>
          </p:txBody>
        </p:sp>
      </p:grpSp>
      <p:grpSp>
        <p:nvGrpSpPr>
          <p:cNvPr name="Group 19" id="19"/>
          <p:cNvGrpSpPr/>
          <p:nvPr/>
        </p:nvGrpSpPr>
        <p:grpSpPr>
          <a:xfrm rot="0">
            <a:off x="9436210" y="6942812"/>
            <a:ext cx="822960" cy="822960"/>
            <a:chOff x="0" y="0"/>
            <a:chExt cx="1097280" cy="1097280"/>
          </a:xfrm>
        </p:grpSpPr>
        <p:grpSp>
          <p:nvGrpSpPr>
            <p:cNvPr name="Group 20" id="20"/>
            <p:cNvGrpSpPr>
              <a:grpSpLocks noChangeAspect="true"/>
            </p:cNvGrpSpPr>
            <p:nvPr/>
          </p:nvGrpSpPr>
          <p:grpSpPr>
            <a:xfrm rot="0">
              <a:off x="0" y="0"/>
              <a:ext cx="1097280" cy="1097280"/>
              <a:chOff x="-2540" y="-2540"/>
              <a:chExt cx="6355080" cy="6355080"/>
            </a:xfrm>
          </p:grpSpPr>
          <p:sp>
            <p:nvSpPr>
              <p:cNvPr name="Freeform 21" id="21"/>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TextBox 22" id="22"/>
            <p:cNvSpPr txBox="true"/>
            <p:nvPr/>
          </p:nvSpPr>
          <p:spPr>
            <a:xfrm rot="0">
              <a:off x="271782" y="288925"/>
              <a:ext cx="553715" cy="471805"/>
            </a:xfrm>
            <a:prstGeom prst="rect">
              <a:avLst/>
            </a:prstGeom>
          </p:spPr>
          <p:txBody>
            <a:bodyPr anchor="t" rtlCol="false" tIns="0" lIns="0" bIns="0" rIns="0">
              <a:spAutoFit/>
            </a:bodyPr>
            <a:lstStyle/>
            <a:p>
              <a:pPr algn="ctr">
                <a:lnSpc>
                  <a:spcPts val="2940"/>
                </a:lnSpc>
              </a:pPr>
              <a:r>
                <a:rPr lang="en-US" sz="2100">
                  <a:solidFill>
                    <a:srgbClr val="FE641E"/>
                  </a:solidFill>
                  <a:latin typeface="Roboto Bold"/>
                </a:rPr>
                <a:t>3</a:t>
              </a:r>
            </a:p>
          </p:txBody>
        </p:sp>
      </p:grpSp>
      <p:grpSp>
        <p:nvGrpSpPr>
          <p:cNvPr name="Group 23" id="23"/>
          <p:cNvGrpSpPr/>
          <p:nvPr/>
        </p:nvGrpSpPr>
        <p:grpSpPr>
          <a:xfrm rot="0">
            <a:off x="-20852" y="-50551"/>
            <a:ext cx="3013432" cy="1079251"/>
            <a:chOff x="0" y="0"/>
            <a:chExt cx="1019358" cy="365080"/>
          </a:xfrm>
        </p:grpSpPr>
        <p:sp>
          <p:nvSpPr>
            <p:cNvPr name="Freeform 24" id="24"/>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25" id="25"/>
          <p:cNvGrpSpPr/>
          <p:nvPr/>
        </p:nvGrpSpPr>
        <p:grpSpPr>
          <a:xfrm rot="0">
            <a:off x="2992579" y="-50551"/>
            <a:ext cx="3013432" cy="906079"/>
            <a:chOff x="0" y="0"/>
            <a:chExt cx="1019358" cy="306501"/>
          </a:xfrm>
        </p:grpSpPr>
        <p:sp>
          <p:nvSpPr>
            <p:cNvPr name="Freeform 26" id="26"/>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7" id="27"/>
          <p:cNvGrpSpPr/>
          <p:nvPr/>
        </p:nvGrpSpPr>
        <p:grpSpPr>
          <a:xfrm rot="0">
            <a:off x="6006011" y="-50551"/>
            <a:ext cx="3013432" cy="906079"/>
            <a:chOff x="0" y="0"/>
            <a:chExt cx="1019358" cy="306501"/>
          </a:xfrm>
        </p:grpSpPr>
        <p:sp>
          <p:nvSpPr>
            <p:cNvPr name="Freeform 28" id="28"/>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29" id="29"/>
          <p:cNvGrpSpPr/>
          <p:nvPr/>
        </p:nvGrpSpPr>
        <p:grpSpPr>
          <a:xfrm rot="0">
            <a:off x="9019442" y="-50551"/>
            <a:ext cx="3013432" cy="906079"/>
            <a:chOff x="0" y="0"/>
            <a:chExt cx="1019358" cy="306501"/>
          </a:xfrm>
        </p:grpSpPr>
        <p:sp>
          <p:nvSpPr>
            <p:cNvPr name="Freeform 30" id="30"/>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31" id="31"/>
          <p:cNvGrpSpPr/>
          <p:nvPr/>
        </p:nvGrpSpPr>
        <p:grpSpPr>
          <a:xfrm rot="0">
            <a:off x="12032874" y="-50551"/>
            <a:ext cx="3013432" cy="906079"/>
            <a:chOff x="0" y="0"/>
            <a:chExt cx="1019358" cy="306501"/>
          </a:xfrm>
        </p:grpSpPr>
        <p:sp>
          <p:nvSpPr>
            <p:cNvPr name="Freeform 32" id="32"/>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33" id="33"/>
          <p:cNvGrpSpPr/>
          <p:nvPr/>
        </p:nvGrpSpPr>
        <p:grpSpPr>
          <a:xfrm rot="0">
            <a:off x="15046305" y="-50551"/>
            <a:ext cx="3241695" cy="906079"/>
            <a:chOff x="0" y="0"/>
            <a:chExt cx="1096573" cy="306501"/>
          </a:xfrm>
        </p:grpSpPr>
        <p:sp>
          <p:nvSpPr>
            <p:cNvPr name="Freeform 34" id="34"/>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35" id="35"/>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36" id="36"/>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37" id="37"/>
          <p:cNvSpPr txBox="true"/>
          <p:nvPr/>
        </p:nvSpPr>
        <p:spPr>
          <a:xfrm rot="0">
            <a:off x="6951056" y="315082"/>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38" id="38"/>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39" id="39"/>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40" id="40"/>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41" id="41"/>
          <p:cNvGrpSpPr/>
          <p:nvPr/>
        </p:nvGrpSpPr>
        <p:grpSpPr>
          <a:xfrm rot="0">
            <a:off x="924193" y="523364"/>
            <a:ext cx="1123342" cy="202201"/>
            <a:chOff x="0" y="0"/>
            <a:chExt cx="1497789" cy="269602"/>
          </a:xfrm>
        </p:grpSpPr>
        <p:grpSp>
          <p:nvGrpSpPr>
            <p:cNvPr name="Group 42" id="42"/>
            <p:cNvGrpSpPr>
              <a:grpSpLocks noChangeAspect="true"/>
            </p:cNvGrpSpPr>
            <p:nvPr/>
          </p:nvGrpSpPr>
          <p:grpSpPr>
            <a:xfrm rot="0">
              <a:off x="0" y="0"/>
              <a:ext cx="1497789" cy="269602"/>
              <a:chOff x="0" y="0"/>
              <a:chExt cx="1270000" cy="228600"/>
            </a:xfrm>
          </p:grpSpPr>
          <p:sp>
            <p:nvSpPr>
              <p:cNvPr name="Freeform 43" id="4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44" id="4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45" id="45"/>
          <p:cNvGrpSpPr/>
          <p:nvPr/>
        </p:nvGrpSpPr>
        <p:grpSpPr>
          <a:xfrm rot="0">
            <a:off x="3937624" y="523364"/>
            <a:ext cx="1123342" cy="202201"/>
            <a:chOff x="0" y="0"/>
            <a:chExt cx="1497789" cy="269602"/>
          </a:xfrm>
        </p:grpSpPr>
        <p:grpSp>
          <p:nvGrpSpPr>
            <p:cNvPr name="Group 46" id="46"/>
            <p:cNvGrpSpPr>
              <a:grpSpLocks noChangeAspect="true"/>
            </p:cNvGrpSpPr>
            <p:nvPr/>
          </p:nvGrpSpPr>
          <p:grpSpPr>
            <a:xfrm rot="0">
              <a:off x="0" y="0"/>
              <a:ext cx="1497789" cy="269602"/>
              <a:chOff x="0" y="0"/>
              <a:chExt cx="1270000" cy="228600"/>
            </a:xfrm>
          </p:grpSpPr>
          <p:sp>
            <p:nvSpPr>
              <p:cNvPr name="Freeform 47" id="4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8" id="48"/>
              <p:cNvSpPr/>
              <p:nvPr/>
            </p:nvSpPr>
            <p:spPr>
              <a:xfrm>
                <a:off x="0" y="0"/>
                <a:ext cx="0" cy="0"/>
              </a:xfrm>
              <a:custGeom>
                <a:avLst/>
                <a:gdLst/>
                <a:ahLst/>
                <a:cxnLst/>
                <a:rect r="r" b="b" t="t" l="l"/>
                <a:pathLst>
                  <a:path h="0" w="0"/>
                </a:pathLst>
              </a:custGeom>
              <a:solidFill>
                <a:srgbClr val="6CE5E8"/>
              </a:solidFill>
            </p:spPr>
          </p:sp>
        </p:grpSp>
      </p:grpSp>
      <p:grpSp>
        <p:nvGrpSpPr>
          <p:cNvPr name="Group 49" id="49"/>
          <p:cNvGrpSpPr/>
          <p:nvPr/>
        </p:nvGrpSpPr>
        <p:grpSpPr>
          <a:xfrm rot="0">
            <a:off x="6951056" y="523364"/>
            <a:ext cx="1123342" cy="202201"/>
            <a:chOff x="0" y="0"/>
            <a:chExt cx="1497789" cy="269602"/>
          </a:xfrm>
        </p:grpSpPr>
        <p:grpSp>
          <p:nvGrpSpPr>
            <p:cNvPr name="Group 50" id="50"/>
            <p:cNvGrpSpPr>
              <a:grpSpLocks noChangeAspect="true"/>
            </p:cNvGrpSpPr>
            <p:nvPr/>
          </p:nvGrpSpPr>
          <p:grpSpPr>
            <a:xfrm rot="0">
              <a:off x="0" y="0"/>
              <a:ext cx="1497789" cy="269602"/>
              <a:chOff x="0" y="0"/>
              <a:chExt cx="1270000" cy="228600"/>
            </a:xfrm>
          </p:grpSpPr>
          <p:sp>
            <p:nvSpPr>
              <p:cNvPr name="Freeform 51" id="51"/>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2" id="52"/>
              <p:cNvSpPr/>
              <p:nvPr/>
            </p:nvSpPr>
            <p:spPr>
              <a:xfrm>
                <a:off x="0" y="0"/>
                <a:ext cx="0" cy="0"/>
              </a:xfrm>
              <a:custGeom>
                <a:avLst/>
                <a:gdLst/>
                <a:ahLst/>
                <a:cxnLst/>
                <a:rect r="r" b="b" t="t" l="l"/>
                <a:pathLst>
                  <a:path h="0" w="0"/>
                </a:pathLst>
              </a:custGeom>
              <a:solidFill>
                <a:srgbClr val="6CE5E8"/>
              </a:solidFill>
            </p:spPr>
          </p:sp>
        </p:grpSp>
      </p:grpSp>
      <p:grpSp>
        <p:nvGrpSpPr>
          <p:cNvPr name="Group 53" id="53"/>
          <p:cNvGrpSpPr/>
          <p:nvPr/>
        </p:nvGrpSpPr>
        <p:grpSpPr>
          <a:xfrm rot="0">
            <a:off x="9971744" y="523364"/>
            <a:ext cx="1123342" cy="202201"/>
            <a:chOff x="0" y="0"/>
            <a:chExt cx="1497789" cy="269602"/>
          </a:xfrm>
        </p:grpSpPr>
        <p:grpSp>
          <p:nvGrpSpPr>
            <p:cNvPr name="Group 54" id="54"/>
            <p:cNvGrpSpPr>
              <a:grpSpLocks noChangeAspect="true"/>
            </p:cNvGrpSpPr>
            <p:nvPr/>
          </p:nvGrpSpPr>
          <p:grpSpPr>
            <a:xfrm rot="0">
              <a:off x="0" y="0"/>
              <a:ext cx="1497789" cy="269602"/>
              <a:chOff x="0" y="0"/>
              <a:chExt cx="1270000" cy="228600"/>
            </a:xfrm>
          </p:grpSpPr>
          <p:sp>
            <p:nvSpPr>
              <p:cNvPr name="Freeform 55" id="5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56" id="56"/>
              <p:cNvSpPr/>
              <p:nvPr/>
            </p:nvSpPr>
            <p:spPr>
              <a:xfrm>
                <a:off x="0" y="0"/>
                <a:ext cx="0" cy="0"/>
              </a:xfrm>
              <a:custGeom>
                <a:avLst/>
                <a:gdLst/>
                <a:ahLst/>
                <a:cxnLst/>
                <a:rect r="r" b="b" t="t" l="l"/>
                <a:pathLst>
                  <a:path h="0" w="0"/>
                </a:pathLst>
              </a:custGeom>
              <a:solidFill>
                <a:srgbClr val="6CE5E8"/>
              </a:solidFill>
            </p:spPr>
          </p:sp>
        </p:grpSp>
      </p:grpSp>
      <p:grpSp>
        <p:nvGrpSpPr>
          <p:cNvPr name="Group 57" id="57"/>
          <p:cNvGrpSpPr/>
          <p:nvPr/>
        </p:nvGrpSpPr>
        <p:grpSpPr>
          <a:xfrm rot="0">
            <a:off x="12977919" y="523364"/>
            <a:ext cx="1123342" cy="202201"/>
            <a:chOff x="0" y="0"/>
            <a:chExt cx="1497789" cy="269602"/>
          </a:xfrm>
        </p:grpSpPr>
        <p:grpSp>
          <p:nvGrpSpPr>
            <p:cNvPr name="Group 58" id="58"/>
            <p:cNvGrpSpPr>
              <a:grpSpLocks noChangeAspect="true"/>
            </p:cNvGrpSpPr>
            <p:nvPr/>
          </p:nvGrpSpPr>
          <p:grpSpPr>
            <a:xfrm rot="0">
              <a:off x="0" y="0"/>
              <a:ext cx="1497789" cy="269602"/>
              <a:chOff x="0" y="0"/>
              <a:chExt cx="1270000" cy="228600"/>
            </a:xfrm>
          </p:grpSpPr>
          <p:sp>
            <p:nvSpPr>
              <p:cNvPr name="Freeform 59" id="59"/>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60" id="60"/>
              <p:cNvSpPr/>
              <p:nvPr/>
            </p:nvSpPr>
            <p:spPr>
              <a:xfrm>
                <a:off x="0" y="0"/>
                <a:ext cx="0" cy="0"/>
              </a:xfrm>
              <a:custGeom>
                <a:avLst/>
                <a:gdLst/>
                <a:ahLst/>
                <a:cxnLst/>
                <a:rect r="r" b="b" t="t" l="l"/>
                <a:pathLst>
                  <a:path h="0" w="0"/>
                </a:pathLst>
              </a:custGeom>
              <a:solidFill>
                <a:srgbClr val="6CE5E8"/>
              </a:solidFill>
            </p:spPr>
          </p:sp>
        </p:grpSp>
      </p:grpSp>
      <p:grpSp>
        <p:nvGrpSpPr>
          <p:cNvPr name="Group 61" id="61"/>
          <p:cNvGrpSpPr/>
          <p:nvPr/>
        </p:nvGrpSpPr>
        <p:grpSpPr>
          <a:xfrm rot="0">
            <a:off x="16105482" y="523364"/>
            <a:ext cx="1123342" cy="202201"/>
            <a:chOff x="0" y="0"/>
            <a:chExt cx="1497789" cy="269602"/>
          </a:xfrm>
        </p:grpSpPr>
        <p:grpSp>
          <p:nvGrpSpPr>
            <p:cNvPr name="Group 62" id="62"/>
            <p:cNvGrpSpPr>
              <a:grpSpLocks noChangeAspect="true"/>
            </p:cNvGrpSpPr>
            <p:nvPr/>
          </p:nvGrpSpPr>
          <p:grpSpPr>
            <a:xfrm rot="0">
              <a:off x="0" y="0"/>
              <a:ext cx="1497789" cy="269602"/>
              <a:chOff x="0" y="0"/>
              <a:chExt cx="1270000" cy="228600"/>
            </a:xfrm>
          </p:grpSpPr>
          <p:sp>
            <p:nvSpPr>
              <p:cNvPr name="Freeform 63" id="63"/>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64" id="64"/>
              <p:cNvSpPr/>
              <p:nvPr/>
            </p:nvSpPr>
            <p:spPr>
              <a:xfrm>
                <a:off x="0" y="0"/>
                <a:ext cx="0" cy="0"/>
              </a:xfrm>
              <a:custGeom>
                <a:avLst/>
                <a:gdLst/>
                <a:ahLst/>
                <a:cxnLst/>
                <a:rect r="r" b="b" t="t" l="l"/>
                <a:pathLst>
                  <a:path h="0" w="0"/>
                </a:pathLst>
              </a:custGeom>
              <a:solidFill>
                <a:srgbClr val="6CE5E8"/>
              </a:solidFill>
            </p:spPr>
          </p:sp>
        </p:grpSp>
      </p:grpSp>
      <p:sp>
        <p:nvSpPr>
          <p:cNvPr name="TextBox 65" id="65"/>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20361" t="0" r="20361" b="0"/>
          <a:stretch>
            <a:fillRect/>
          </a:stretch>
        </p:blipFill>
        <p:spPr>
          <a:xfrm flipH="false" flipV="false" rot="0">
            <a:off x="9144000" y="-50551"/>
            <a:ext cx="9144000" cy="10287000"/>
          </a:xfrm>
          <a:prstGeom prst="rect">
            <a:avLst/>
          </a:prstGeom>
        </p:spPr>
      </p:pic>
      <p:sp>
        <p:nvSpPr>
          <p:cNvPr name="TextBox 3" id="3"/>
          <p:cNvSpPr txBox="true"/>
          <p:nvPr/>
        </p:nvSpPr>
        <p:spPr>
          <a:xfrm rot="0">
            <a:off x="2090110" y="2241308"/>
            <a:ext cx="14107780" cy="5480050"/>
          </a:xfrm>
          <a:prstGeom prst="rect">
            <a:avLst/>
          </a:prstGeom>
        </p:spPr>
        <p:txBody>
          <a:bodyPr anchor="t" rtlCol="false" tIns="0" lIns="0" bIns="0" rIns="0">
            <a:spAutoFit/>
          </a:bodyPr>
          <a:lstStyle/>
          <a:p>
            <a:pPr algn="ctr">
              <a:lnSpc>
                <a:spcPts val="14299"/>
              </a:lnSpc>
            </a:pPr>
            <a:r>
              <a:rPr lang="en-US" sz="12999">
                <a:solidFill>
                  <a:srgbClr val="FFFFFF"/>
                </a:solidFill>
                <a:latin typeface="Roboto Bold"/>
              </a:rPr>
              <a:t>Présentation de ma veille technologique</a:t>
            </a:r>
          </a:p>
        </p:txBody>
      </p:sp>
      <p:sp>
        <p:nvSpPr>
          <p:cNvPr name="TextBox 4" id="4"/>
          <p:cNvSpPr txBox="true"/>
          <p:nvPr/>
        </p:nvSpPr>
        <p:spPr>
          <a:xfrm rot="0">
            <a:off x="1028700" y="1019175"/>
            <a:ext cx="5242078" cy="323850"/>
          </a:xfrm>
          <a:prstGeom prst="rect">
            <a:avLst/>
          </a:prstGeom>
        </p:spPr>
        <p:txBody>
          <a:bodyPr anchor="t" rtlCol="false" tIns="0" lIns="0" bIns="0" rIns="0">
            <a:spAutoFit/>
          </a:bodyPr>
          <a:lstStyle/>
          <a:p>
            <a:pPr>
              <a:lnSpc>
                <a:spcPts val="2520"/>
              </a:lnSpc>
            </a:pPr>
            <a:r>
              <a:rPr lang="en-US" sz="2100">
                <a:solidFill>
                  <a:srgbClr val="FFFFFF"/>
                </a:solidFill>
                <a:latin typeface="Roboto"/>
              </a:rPr>
              <a:t>LYCÉE JEAN ROSTAND</a:t>
            </a:r>
          </a:p>
        </p:txBody>
      </p:sp>
      <p:sp>
        <p:nvSpPr>
          <p:cNvPr name="TextBox 5" id="5"/>
          <p:cNvSpPr txBox="true"/>
          <p:nvPr/>
        </p:nvSpPr>
        <p:spPr>
          <a:xfrm rot="0">
            <a:off x="13045024" y="8342630"/>
            <a:ext cx="4214276" cy="915670"/>
          </a:xfrm>
          <a:prstGeom prst="rect">
            <a:avLst/>
          </a:prstGeom>
        </p:spPr>
        <p:txBody>
          <a:bodyPr anchor="t" rtlCol="false" tIns="0" lIns="0" bIns="0" rIns="0">
            <a:spAutoFit/>
          </a:bodyPr>
          <a:lstStyle/>
          <a:p>
            <a:pPr algn="r">
              <a:lnSpc>
                <a:spcPts val="3604"/>
              </a:lnSpc>
            </a:pPr>
            <a:r>
              <a:rPr lang="en-US" sz="2574">
                <a:solidFill>
                  <a:srgbClr val="FFFFFF"/>
                </a:solidFill>
                <a:latin typeface="Roboto"/>
              </a:rPr>
              <a:t>Mathis DELHALLE</a:t>
            </a:r>
          </a:p>
          <a:p>
            <a:pPr algn="r">
              <a:lnSpc>
                <a:spcPts val="3604"/>
              </a:lnSpc>
            </a:pPr>
            <a:r>
              <a:rPr lang="en-US" sz="2575">
                <a:solidFill>
                  <a:srgbClr val="FFFFFF"/>
                </a:solidFill>
                <a:latin typeface="Roboto"/>
              </a:rPr>
              <a:t>BTS SIO 2</a:t>
            </a:r>
          </a:p>
        </p:txBody>
      </p:sp>
      <p:grpSp>
        <p:nvGrpSpPr>
          <p:cNvPr name="Group 6" id="6"/>
          <p:cNvGrpSpPr/>
          <p:nvPr/>
        </p:nvGrpSpPr>
        <p:grpSpPr>
          <a:xfrm rot="0">
            <a:off x="-20852" y="-50551"/>
            <a:ext cx="3013432" cy="906079"/>
            <a:chOff x="0" y="0"/>
            <a:chExt cx="1019358" cy="306501"/>
          </a:xfrm>
        </p:grpSpPr>
        <p:sp>
          <p:nvSpPr>
            <p:cNvPr name="Freeform 7" id="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8" id="8"/>
          <p:cNvGrpSpPr/>
          <p:nvPr/>
        </p:nvGrpSpPr>
        <p:grpSpPr>
          <a:xfrm rot="0">
            <a:off x="2992579" y="-50551"/>
            <a:ext cx="3013432" cy="1079251"/>
            <a:chOff x="0" y="0"/>
            <a:chExt cx="1019358" cy="365080"/>
          </a:xfrm>
        </p:grpSpPr>
        <p:sp>
          <p:nvSpPr>
            <p:cNvPr name="Freeform 9" id="9"/>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10" id="10"/>
          <p:cNvGrpSpPr/>
          <p:nvPr/>
        </p:nvGrpSpPr>
        <p:grpSpPr>
          <a:xfrm rot="0">
            <a:off x="6006011" y="-50551"/>
            <a:ext cx="3013432" cy="906079"/>
            <a:chOff x="0" y="0"/>
            <a:chExt cx="1019358" cy="306501"/>
          </a:xfrm>
        </p:grpSpPr>
        <p:sp>
          <p:nvSpPr>
            <p:cNvPr name="Freeform 11" id="1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2" id="12"/>
          <p:cNvGrpSpPr/>
          <p:nvPr/>
        </p:nvGrpSpPr>
        <p:grpSpPr>
          <a:xfrm rot="0">
            <a:off x="9019442" y="-50551"/>
            <a:ext cx="3013432" cy="906079"/>
            <a:chOff x="0" y="0"/>
            <a:chExt cx="1019358" cy="306501"/>
          </a:xfrm>
        </p:grpSpPr>
        <p:sp>
          <p:nvSpPr>
            <p:cNvPr name="Freeform 13" id="1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4" id="14"/>
          <p:cNvGrpSpPr/>
          <p:nvPr/>
        </p:nvGrpSpPr>
        <p:grpSpPr>
          <a:xfrm rot="0">
            <a:off x="12032874" y="-50551"/>
            <a:ext cx="3013432" cy="906079"/>
            <a:chOff x="0" y="0"/>
            <a:chExt cx="1019358" cy="306501"/>
          </a:xfrm>
        </p:grpSpPr>
        <p:sp>
          <p:nvSpPr>
            <p:cNvPr name="Freeform 15" id="1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6" id="16"/>
          <p:cNvGrpSpPr/>
          <p:nvPr/>
        </p:nvGrpSpPr>
        <p:grpSpPr>
          <a:xfrm rot="0">
            <a:off x="15046305" y="-50551"/>
            <a:ext cx="3241695" cy="906079"/>
            <a:chOff x="0" y="0"/>
            <a:chExt cx="1096573" cy="306501"/>
          </a:xfrm>
        </p:grpSpPr>
        <p:sp>
          <p:nvSpPr>
            <p:cNvPr name="Freeform 17" id="17"/>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18" id="18"/>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19" id="19"/>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20" id="20"/>
          <p:cNvSpPr txBox="true"/>
          <p:nvPr/>
        </p:nvSpPr>
        <p:spPr>
          <a:xfrm rot="0">
            <a:off x="6951056"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21" id="21"/>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22" id="22"/>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23" id="23"/>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24" id="24"/>
          <p:cNvGrpSpPr/>
          <p:nvPr/>
        </p:nvGrpSpPr>
        <p:grpSpPr>
          <a:xfrm rot="0">
            <a:off x="924193" y="523364"/>
            <a:ext cx="1123342" cy="202201"/>
            <a:chOff x="0" y="0"/>
            <a:chExt cx="1497789" cy="269602"/>
          </a:xfrm>
        </p:grpSpPr>
        <p:grpSp>
          <p:nvGrpSpPr>
            <p:cNvPr name="Group 25" id="25"/>
            <p:cNvGrpSpPr>
              <a:grpSpLocks noChangeAspect="true"/>
            </p:cNvGrpSpPr>
            <p:nvPr/>
          </p:nvGrpSpPr>
          <p:grpSpPr>
            <a:xfrm rot="0">
              <a:off x="0" y="0"/>
              <a:ext cx="1497789" cy="269602"/>
              <a:chOff x="0" y="0"/>
              <a:chExt cx="1270000" cy="228600"/>
            </a:xfrm>
          </p:grpSpPr>
          <p:sp>
            <p:nvSpPr>
              <p:cNvPr name="Freeform 26" id="2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27" id="2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28" id="28"/>
          <p:cNvGrpSpPr/>
          <p:nvPr/>
        </p:nvGrpSpPr>
        <p:grpSpPr>
          <a:xfrm rot="0">
            <a:off x="3937624" y="523364"/>
            <a:ext cx="1123342" cy="202201"/>
            <a:chOff x="0" y="0"/>
            <a:chExt cx="1497789" cy="269602"/>
          </a:xfrm>
        </p:grpSpPr>
        <p:grpSp>
          <p:nvGrpSpPr>
            <p:cNvPr name="Group 29" id="29"/>
            <p:cNvGrpSpPr>
              <a:grpSpLocks noChangeAspect="true"/>
            </p:cNvGrpSpPr>
            <p:nvPr/>
          </p:nvGrpSpPr>
          <p:grpSpPr>
            <a:xfrm rot="0">
              <a:off x="0" y="0"/>
              <a:ext cx="1497789" cy="269602"/>
              <a:chOff x="0" y="0"/>
              <a:chExt cx="1270000" cy="228600"/>
            </a:xfrm>
          </p:grpSpPr>
          <p:sp>
            <p:nvSpPr>
              <p:cNvPr name="Freeform 30" id="3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1" id="31"/>
              <p:cNvSpPr/>
              <p:nvPr/>
            </p:nvSpPr>
            <p:spPr>
              <a:xfrm>
                <a:off x="-5645" y="-183"/>
                <a:ext cx="239890" cy="228966"/>
              </a:xfrm>
              <a:custGeom>
                <a:avLst/>
                <a:gdLst/>
                <a:ahLst/>
                <a:cxnLst/>
                <a:rect r="r" b="b" t="t" l="l"/>
                <a:pathLst>
                  <a:path h="228966" w="239890">
                    <a:moveTo>
                      <a:pt x="119945" y="183"/>
                    </a:moveTo>
                    <a:lnTo>
                      <a:pt x="119945" y="183"/>
                    </a:lnTo>
                    <a:cubicBezTo>
                      <a:pt x="160902" y="0"/>
                      <a:pt x="198827" y="21745"/>
                      <a:pt x="219359" y="57185"/>
                    </a:cubicBezTo>
                    <a:cubicBezTo>
                      <a:pt x="239890" y="92625"/>
                      <a:pt x="239890" y="136341"/>
                      <a:pt x="219359" y="171781"/>
                    </a:cubicBezTo>
                    <a:cubicBezTo>
                      <a:pt x="198827" y="207221"/>
                      <a:pt x="160902" y="228966"/>
                      <a:pt x="1199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2" id="32"/>
          <p:cNvGrpSpPr/>
          <p:nvPr/>
        </p:nvGrpSpPr>
        <p:grpSpPr>
          <a:xfrm rot="0">
            <a:off x="6951056" y="523364"/>
            <a:ext cx="1123342" cy="202201"/>
            <a:chOff x="0" y="0"/>
            <a:chExt cx="1497789" cy="269602"/>
          </a:xfrm>
        </p:grpSpPr>
        <p:grpSp>
          <p:nvGrpSpPr>
            <p:cNvPr name="Group 33" id="33"/>
            <p:cNvGrpSpPr>
              <a:grpSpLocks noChangeAspect="true"/>
            </p:cNvGrpSpPr>
            <p:nvPr/>
          </p:nvGrpSpPr>
          <p:grpSpPr>
            <a:xfrm rot="0">
              <a:off x="0" y="0"/>
              <a:ext cx="1497789" cy="269602"/>
              <a:chOff x="0" y="0"/>
              <a:chExt cx="1270000" cy="228600"/>
            </a:xfrm>
          </p:grpSpPr>
          <p:sp>
            <p:nvSpPr>
              <p:cNvPr name="Freeform 34" id="3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5" id="35"/>
              <p:cNvSpPr/>
              <p:nvPr/>
            </p:nvSpPr>
            <p:spPr>
              <a:xfrm>
                <a:off x="0" y="0"/>
                <a:ext cx="0" cy="0"/>
              </a:xfrm>
              <a:custGeom>
                <a:avLst/>
                <a:gdLst/>
                <a:ahLst/>
                <a:cxnLst/>
                <a:rect r="r" b="b" t="t" l="l"/>
                <a:pathLst>
                  <a:path h="0" w="0"/>
                </a:pathLst>
              </a:custGeom>
              <a:solidFill>
                <a:srgbClr val="6CE5E8"/>
              </a:solidFill>
            </p:spPr>
          </p:sp>
        </p:grpSp>
      </p:grpSp>
      <p:grpSp>
        <p:nvGrpSpPr>
          <p:cNvPr name="Group 36" id="36"/>
          <p:cNvGrpSpPr/>
          <p:nvPr/>
        </p:nvGrpSpPr>
        <p:grpSpPr>
          <a:xfrm rot="0">
            <a:off x="9971744" y="523364"/>
            <a:ext cx="1123342" cy="202201"/>
            <a:chOff x="0" y="0"/>
            <a:chExt cx="1497789" cy="269602"/>
          </a:xfrm>
        </p:grpSpPr>
        <p:grpSp>
          <p:nvGrpSpPr>
            <p:cNvPr name="Group 37" id="37"/>
            <p:cNvGrpSpPr>
              <a:grpSpLocks noChangeAspect="true"/>
            </p:cNvGrpSpPr>
            <p:nvPr/>
          </p:nvGrpSpPr>
          <p:grpSpPr>
            <a:xfrm rot="0">
              <a:off x="0" y="0"/>
              <a:ext cx="1497789" cy="269602"/>
              <a:chOff x="0" y="0"/>
              <a:chExt cx="1270000" cy="228600"/>
            </a:xfrm>
          </p:grpSpPr>
          <p:sp>
            <p:nvSpPr>
              <p:cNvPr name="Freeform 38" id="3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9" id="39"/>
              <p:cNvSpPr/>
              <p:nvPr/>
            </p:nvSpPr>
            <p:spPr>
              <a:xfrm>
                <a:off x="0" y="0"/>
                <a:ext cx="0" cy="0"/>
              </a:xfrm>
              <a:custGeom>
                <a:avLst/>
                <a:gdLst/>
                <a:ahLst/>
                <a:cxnLst/>
                <a:rect r="r" b="b" t="t" l="l"/>
                <a:pathLst>
                  <a:path h="0" w="0"/>
                </a:pathLst>
              </a:custGeom>
              <a:solidFill>
                <a:srgbClr val="6CE5E8"/>
              </a:solidFill>
            </p:spPr>
          </p:sp>
        </p:grpSp>
      </p:grpSp>
      <p:grpSp>
        <p:nvGrpSpPr>
          <p:cNvPr name="Group 40" id="40"/>
          <p:cNvGrpSpPr/>
          <p:nvPr/>
        </p:nvGrpSpPr>
        <p:grpSpPr>
          <a:xfrm rot="0">
            <a:off x="12977919" y="523364"/>
            <a:ext cx="1123342" cy="202201"/>
            <a:chOff x="0" y="0"/>
            <a:chExt cx="1497789" cy="269602"/>
          </a:xfrm>
        </p:grpSpPr>
        <p:grpSp>
          <p:nvGrpSpPr>
            <p:cNvPr name="Group 41" id="41"/>
            <p:cNvGrpSpPr>
              <a:grpSpLocks noChangeAspect="true"/>
            </p:cNvGrpSpPr>
            <p:nvPr/>
          </p:nvGrpSpPr>
          <p:grpSpPr>
            <a:xfrm rot="0">
              <a:off x="0" y="0"/>
              <a:ext cx="1497789" cy="269602"/>
              <a:chOff x="0" y="0"/>
              <a:chExt cx="1270000" cy="228600"/>
            </a:xfrm>
          </p:grpSpPr>
          <p:sp>
            <p:nvSpPr>
              <p:cNvPr name="Freeform 42" id="4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3" id="43"/>
              <p:cNvSpPr/>
              <p:nvPr/>
            </p:nvSpPr>
            <p:spPr>
              <a:xfrm>
                <a:off x="0" y="0"/>
                <a:ext cx="0" cy="0"/>
              </a:xfrm>
              <a:custGeom>
                <a:avLst/>
                <a:gdLst/>
                <a:ahLst/>
                <a:cxnLst/>
                <a:rect r="r" b="b" t="t" l="l"/>
                <a:pathLst>
                  <a:path h="0" w="0"/>
                </a:pathLst>
              </a:custGeom>
              <a:solidFill>
                <a:srgbClr val="6CE5E8"/>
              </a:solidFill>
            </p:spPr>
          </p:sp>
        </p:grpSp>
      </p:grpSp>
      <p:grpSp>
        <p:nvGrpSpPr>
          <p:cNvPr name="Group 44" id="44"/>
          <p:cNvGrpSpPr/>
          <p:nvPr/>
        </p:nvGrpSpPr>
        <p:grpSpPr>
          <a:xfrm rot="0">
            <a:off x="16105482" y="523364"/>
            <a:ext cx="1123342" cy="202201"/>
            <a:chOff x="0" y="0"/>
            <a:chExt cx="1497789" cy="269602"/>
          </a:xfrm>
        </p:grpSpPr>
        <p:grpSp>
          <p:nvGrpSpPr>
            <p:cNvPr name="Group 45" id="45"/>
            <p:cNvGrpSpPr>
              <a:grpSpLocks noChangeAspect="true"/>
            </p:cNvGrpSpPr>
            <p:nvPr/>
          </p:nvGrpSpPr>
          <p:grpSpPr>
            <a:xfrm rot="0">
              <a:off x="0" y="0"/>
              <a:ext cx="1497789" cy="269602"/>
              <a:chOff x="0" y="0"/>
              <a:chExt cx="1270000" cy="228600"/>
            </a:xfrm>
          </p:grpSpPr>
          <p:sp>
            <p:nvSpPr>
              <p:cNvPr name="Freeform 46" id="4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7" id="47"/>
              <p:cNvSpPr/>
              <p:nvPr/>
            </p:nvSpPr>
            <p:spPr>
              <a:xfrm>
                <a:off x="0" y="0"/>
                <a:ext cx="0" cy="0"/>
              </a:xfrm>
              <a:custGeom>
                <a:avLst/>
                <a:gdLst/>
                <a:ahLst/>
                <a:cxnLst/>
                <a:rect r="r" b="b" t="t" l="l"/>
                <a:pathLst>
                  <a:path h="0" w="0"/>
                </a:pathLst>
              </a:custGeom>
              <a:solidFill>
                <a:srgbClr val="6CE5E8"/>
              </a:solidFill>
            </p:spPr>
          </p:sp>
        </p:grpSp>
      </p:grpSp>
      <p:sp>
        <p:nvSpPr>
          <p:cNvPr name="TextBox 48" id="48"/>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-7</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91B27"/>
        </a:solidFill>
      </p:bgPr>
    </p:bg>
    <p:spTree>
      <p:nvGrpSpPr>
        <p:cNvPr id="1" name=""/>
        <p:cNvGrpSpPr/>
        <p:nvPr/>
      </p:nvGrpSpPr>
      <p:grpSpPr>
        <a:xfrm>
          <a:off x="0" y="0"/>
          <a:ext cx="0" cy="0"/>
          <a:chOff x="0" y="0"/>
          <a:chExt cx="0" cy="0"/>
        </a:xfrm>
      </p:grpSpPr>
      <p:sp>
        <p:nvSpPr>
          <p:cNvPr name="TextBox 2" id="2"/>
          <p:cNvSpPr txBox="true"/>
          <p:nvPr/>
        </p:nvSpPr>
        <p:spPr>
          <a:xfrm rot="0">
            <a:off x="9144000" y="2709545"/>
            <a:ext cx="7676381" cy="3721735"/>
          </a:xfrm>
          <a:prstGeom prst="rect">
            <a:avLst/>
          </a:prstGeom>
        </p:spPr>
        <p:txBody>
          <a:bodyPr anchor="t" rtlCol="false" tIns="0" lIns="0" bIns="0" rIns="0">
            <a:spAutoFit/>
          </a:bodyPr>
          <a:lstStyle/>
          <a:p>
            <a:pPr marL="0" indent="0" lvl="0">
              <a:lnSpc>
                <a:spcPts val="9680"/>
              </a:lnSpc>
            </a:pPr>
            <a:r>
              <a:rPr lang="en-US" sz="8800">
                <a:solidFill>
                  <a:srgbClr val="FFFFFF"/>
                </a:solidFill>
                <a:latin typeface="Roboto Bold"/>
              </a:rPr>
              <a:t>L'intégration continue c'est quoi?</a:t>
            </a:r>
          </a:p>
        </p:txBody>
      </p:sp>
      <p:sp>
        <p:nvSpPr>
          <p:cNvPr name="TextBox 3" id="3"/>
          <p:cNvSpPr txBox="true"/>
          <p:nvPr/>
        </p:nvSpPr>
        <p:spPr>
          <a:xfrm rot="0">
            <a:off x="711196" y="2576195"/>
            <a:ext cx="4976983" cy="5077460"/>
          </a:xfrm>
          <a:prstGeom prst="rect">
            <a:avLst/>
          </a:prstGeom>
        </p:spPr>
        <p:txBody>
          <a:bodyPr anchor="t" rtlCol="false" tIns="0" lIns="0" bIns="0" rIns="0">
            <a:spAutoFit/>
          </a:bodyPr>
          <a:lstStyle/>
          <a:p>
            <a:pPr>
              <a:lnSpc>
                <a:spcPts val="3115"/>
              </a:lnSpc>
            </a:pPr>
            <a:r>
              <a:rPr lang="en-US" sz="2225">
                <a:solidFill>
                  <a:srgbClr val="FFFFFF"/>
                </a:solidFill>
                <a:latin typeface="Roboto"/>
              </a:rPr>
              <a:t>-Méthode de développement de logiciel DevOps</a:t>
            </a:r>
          </a:p>
          <a:p>
            <a:pPr>
              <a:lnSpc>
                <a:spcPts val="3115"/>
              </a:lnSpc>
            </a:pPr>
          </a:p>
          <a:p>
            <a:pPr>
              <a:lnSpc>
                <a:spcPts val="3115"/>
              </a:lnSpc>
            </a:pPr>
            <a:r>
              <a:rPr lang="en-US" sz="2225">
                <a:solidFill>
                  <a:srgbClr val="FFFFFF"/>
                </a:solidFill>
                <a:latin typeface="Roboto"/>
              </a:rPr>
              <a:t>-Développeur :Intégration de modification de code à un référentiel centralisé</a:t>
            </a:r>
          </a:p>
          <a:p>
            <a:pPr>
              <a:lnSpc>
                <a:spcPts val="3115"/>
              </a:lnSpc>
            </a:pPr>
          </a:p>
          <a:p>
            <a:pPr>
              <a:lnSpc>
                <a:spcPts val="3115"/>
              </a:lnSpc>
            </a:pPr>
            <a:r>
              <a:rPr lang="en-US" sz="2225">
                <a:solidFill>
                  <a:srgbClr val="FFFFFF"/>
                </a:solidFill>
                <a:latin typeface="Roboto"/>
              </a:rPr>
              <a:t>-étape de création ou d'intégration du processus de publication de logiciel</a:t>
            </a:r>
          </a:p>
          <a:p>
            <a:pPr>
              <a:lnSpc>
                <a:spcPts val="3115"/>
              </a:lnSpc>
            </a:pPr>
          </a:p>
          <a:p>
            <a:pPr>
              <a:lnSpc>
                <a:spcPts val="3115"/>
              </a:lnSpc>
            </a:pPr>
            <a:r>
              <a:rPr lang="en-US" sz="2225">
                <a:solidFill>
                  <a:srgbClr val="FFFFFF"/>
                </a:solidFill>
                <a:latin typeface="Roboto"/>
              </a:rPr>
              <a:t>--Aspect automatisé (un service d'IC ou de création) et un aspect culturel (apprendre à intégrer fréquemment)</a:t>
            </a:r>
          </a:p>
        </p:txBody>
      </p:sp>
      <p:grpSp>
        <p:nvGrpSpPr>
          <p:cNvPr name="Group 4" id="4"/>
          <p:cNvGrpSpPr/>
          <p:nvPr/>
        </p:nvGrpSpPr>
        <p:grpSpPr>
          <a:xfrm rot="0">
            <a:off x="-20852" y="-50551"/>
            <a:ext cx="3013432" cy="906079"/>
            <a:chOff x="0" y="0"/>
            <a:chExt cx="1019358" cy="306501"/>
          </a:xfrm>
        </p:grpSpPr>
        <p:sp>
          <p:nvSpPr>
            <p:cNvPr name="Freeform 5" id="5"/>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6" id="6"/>
          <p:cNvGrpSpPr/>
          <p:nvPr/>
        </p:nvGrpSpPr>
        <p:grpSpPr>
          <a:xfrm rot="0">
            <a:off x="2992579" y="-50551"/>
            <a:ext cx="3013432" cy="1079251"/>
            <a:chOff x="0" y="0"/>
            <a:chExt cx="1019358" cy="365080"/>
          </a:xfrm>
        </p:grpSpPr>
        <p:sp>
          <p:nvSpPr>
            <p:cNvPr name="Freeform 7" id="7"/>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8" id="8"/>
          <p:cNvGrpSpPr/>
          <p:nvPr/>
        </p:nvGrpSpPr>
        <p:grpSpPr>
          <a:xfrm rot="0">
            <a:off x="6006011" y="-50551"/>
            <a:ext cx="3013432" cy="906079"/>
            <a:chOff x="0" y="0"/>
            <a:chExt cx="1019358" cy="306501"/>
          </a:xfrm>
        </p:grpSpPr>
        <p:sp>
          <p:nvSpPr>
            <p:cNvPr name="Freeform 9" id="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0" id="10"/>
          <p:cNvGrpSpPr/>
          <p:nvPr/>
        </p:nvGrpSpPr>
        <p:grpSpPr>
          <a:xfrm rot="0">
            <a:off x="9019442" y="-50551"/>
            <a:ext cx="3013432" cy="906079"/>
            <a:chOff x="0" y="0"/>
            <a:chExt cx="1019358" cy="306501"/>
          </a:xfrm>
        </p:grpSpPr>
        <p:sp>
          <p:nvSpPr>
            <p:cNvPr name="Freeform 11" id="1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2" id="12"/>
          <p:cNvGrpSpPr/>
          <p:nvPr/>
        </p:nvGrpSpPr>
        <p:grpSpPr>
          <a:xfrm rot="0">
            <a:off x="12032874" y="-50551"/>
            <a:ext cx="3013432" cy="906079"/>
            <a:chOff x="0" y="0"/>
            <a:chExt cx="1019358" cy="306501"/>
          </a:xfrm>
        </p:grpSpPr>
        <p:sp>
          <p:nvSpPr>
            <p:cNvPr name="Freeform 13" id="1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4" id="14"/>
          <p:cNvGrpSpPr/>
          <p:nvPr/>
        </p:nvGrpSpPr>
        <p:grpSpPr>
          <a:xfrm rot="0">
            <a:off x="15046305" y="-50551"/>
            <a:ext cx="3241695" cy="906079"/>
            <a:chOff x="0" y="0"/>
            <a:chExt cx="1096573" cy="306501"/>
          </a:xfrm>
        </p:grpSpPr>
        <p:sp>
          <p:nvSpPr>
            <p:cNvPr name="Freeform 15" id="15"/>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sp>
        <p:nvSpPr>
          <p:cNvPr name="TextBox 16" id="16"/>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17" id="17"/>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18" id="18"/>
          <p:cNvSpPr txBox="true"/>
          <p:nvPr/>
        </p:nvSpPr>
        <p:spPr>
          <a:xfrm rot="0">
            <a:off x="6951056" y="340259"/>
            <a:ext cx="4846150" cy="105410"/>
          </a:xfrm>
          <a:prstGeom prst="rect">
            <a:avLst/>
          </a:prstGeom>
        </p:spPr>
        <p:txBody>
          <a:bodyPr anchor="t" rtlCol="false" tIns="0" lIns="0" bIns="0" rIns="0">
            <a:spAutoFit/>
          </a:bodyPr>
          <a:lstStyle/>
          <a:p>
            <a:pPr marL="0" indent="0" lvl="0">
              <a:lnSpc>
                <a:spcPts val="839"/>
              </a:lnSpc>
            </a:pPr>
            <a:r>
              <a:rPr lang="en-US" sz="600">
                <a:solidFill>
                  <a:srgbClr val="FFFFFF"/>
                </a:solidFill>
                <a:latin typeface="Roboto"/>
              </a:rPr>
              <a:t>APPLICATIONS CONCERNÉ</a:t>
            </a:r>
          </a:p>
        </p:txBody>
      </p:sp>
      <p:sp>
        <p:nvSpPr>
          <p:cNvPr name="TextBox 19" id="19"/>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20" id="20"/>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21" id="21"/>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grpSp>
        <p:nvGrpSpPr>
          <p:cNvPr name="Group 22" id="22"/>
          <p:cNvGrpSpPr/>
          <p:nvPr/>
        </p:nvGrpSpPr>
        <p:grpSpPr>
          <a:xfrm rot="0">
            <a:off x="924193" y="523364"/>
            <a:ext cx="1123342" cy="202201"/>
            <a:chOff x="0" y="0"/>
            <a:chExt cx="1497789" cy="269602"/>
          </a:xfrm>
        </p:grpSpPr>
        <p:grpSp>
          <p:nvGrpSpPr>
            <p:cNvPr name="Group 23" id="23"/>
            <p:cNvGrpSpPr>
              <a:grpSpLocks noChangeAspect="true"/>
            </p:cNvGrpSpPr>
            <p:nvPr/>
          </p:nvGrpSpPr>
          <p:grpSpPr>
            <a:xfrm rot="0">
              <a:off x="0" y="0"/>
              <a:ext cx="1497789" cy="269602"/>
              <a:chOff x="0" y="0"/>
              <a:chExt cx="1270000" cy="228600"/>
            </a:xfrm>
          </p:grpSpPr>
          <p:sp>
            <p:nvSpPr>
              <p:cNvPr name="Freeform 24" id="2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25" id="2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26" id="26"/>
          <p:cNvGrpSpPr/>
          <p:nvPr/>
        </p:nvGrpSpPr>
        <p:grpSpPr>
          <a:xfrm rot="0">
            <a:off x="3937624" y="523364"/>
            <a:ext cx="1123342" cy="202201"/>
            <a:chOff x="0" y="0"/>
            <a:chExt cx="1497789" cy="269602"/>
          </a:xfrm>
        </p:grpSpPr>
        <p:grpSp>
          <p:nvGrpSpPr>
            <p:cNvPr name="Group 27" id="27"/>
            <p:cNvGrpSpPr>
              <a:grpSpLocks noChangeAspect="true"/>
            </p:cNvGrpSpPr>
            <p:nvPr/>
          </p:nvGrpSpPr>
          <p:grpSpPr>
            <a:xfrm rot="0">
              <a:off x="0" y="0"/>
              <a:ext cx="1497789" cy="269602"/>
              <a:chOff x="0" y="0"/>
              <a:chExt cx="1270000" cy="228600"/>
            </a:xfrm>
          </p:grpSpPr>
          <p:sp>
            <p:nvSpPr>
              <p:cNvPr name="Freeform 28" id="2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29" id="29"/>
              <p:cNvSpPr/>
              <p:nvPr/>
            </p:nvSpPr>
            <p:spPr>
              <a:xfrm>
                <a:off x="-5645" y="-183"/>
                <a:ext cx="316090" cy="228966"/>
              </a:xfrm>
              <a:custGeom>
                <a:avLst/>
                <a:gdLst/>
                <a:ahLst/>
                <a:cxnLst/>
                <a:rect r="r" b="b" t="t" l="l"/>
                <a:pathLst>
                  <a:path h="228966" w="316090">
                    <a:moveTo>
                      <a:pt x="119945" y="183"/>
                    </a:moveTo>
                    <a:lnTo>
                      <a:pt x="196145" y="183"/>
                    </a:lnTo>
                    <a:cubicBezTo>
                      <a:pt x="237102" y="0"/>
                      <a:pt x="275027" y="21745"/>
                      <a:pt x="295559" y="57185"/>
                    </a:cubicBezTo>
                    <a:cubicBezTo>
                      <a:pt x="316090" y="92625"/>
                      <a:pt x="316090" y="136341"/>
                      <a:pt x="295559" y="171781"/>
                    </a:cubicBezTo>
                    <a:cubicBezTo>
                      <a:pt x="275027" y="207221"/>
                      <a:pt x="237102" y="228966"/>
                      <a:pt x="1961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30" id="30"/>
          <p:cNvGrpSpPr/>
          <p:nvPr/>
        </p:nvGrpSpPr>
        <p:grpSpPr>
          <a:xfrm rot="0">
            <a:off x="6951056" y="523364"/>
            <a:ext cx="1123342" cy="202201"/>
            <a:chOff x="0" y="0"/>
            <a:chExt cx="1497789" cy="269602"/>
          </a:xfrm>
        </p:grpSpPr>
        <p:grpSp>
          <p:nvGrpSpPr>
            <p:cNvPr name="Group 31" id="31"/>
            <p:cNvGrpSpPr>
              <a:grpSpLocks noChangeAspect="true"/>
            </p:cNvGrpSpPr>
            <p:nvPr/>
          </p:nvGrpSpPr>
          <p:grpSpPr>
            <a:xfrm rot="0">
              <a:off x="0" y="0"/>
              <a:ext cx="1497789" cy="269602"/>
              <a:chOff x="0" y="0"/>
              <a:chExt cx="1270000" cy="228600"/>
            </a:xfrm>
          </p:grpSpPr>
          <p:sp>
            <p:nvSpPr>
              <p:cNvPr name="Freeform 32" id="3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3" id="33"/>
              <p:cNvSpPr/>
              <p:nvPr/>
            </p:nvSpPr>
            <p:spPr>
              <a:xfrm>
                <a:off x="0" y="0"/>
                <a:ext cx="0" cy="0"/>
              </a:xfrm>
              <a:custGeom>
                <a:avLst/>
                <a:gdLst/>
                <a:ahLst/>
                <a:cxnLst/>
                <a:rect r="r" b="b" t="t" l="l"/>
                <a:pathLst>
                  <a:path h="0" w="0"/>
                </a:pathLst>
              </a:custGeom>
              <a:solidFill>
                <a:srgbClr val="6CE5E8"/>
              </a:solidFill>
            </p:spPr>
          </p:sp>
        </p:grpSp>
      </p:grpSp>
      <p:grpSp>
        <p:nvGrpSpPr>
          <p:cNvPr name="Group 34" id="34"/>
          <p:cNvGrpSpPr/>
          <p:nvPr/>
        </p:nvGrpSpPr>
        <p:grpSpPr>
          <a:xfrm rot="0">
            <a:off x="9971744" y="523364"/>
            <a:ext cx="1123342" cy="202201"/>
            <a:chOff x="0" y="0"/>
            <a:chExt cx="1497789" cy="269602"/>
          </a:xfrm>
        </p:grpSpPr>
        <p:grpSp>
          <p:nvGrpSpPr>
            <p:cNvPr name="Group 35" id="35"/>
            <p:cNvGrpSpPr>
              <a:grpSpLocks noChangeAspect="true"/>
            </p:cNvGrpSpPr>
            <p:nvPr/>
          </p:nvGrpSpPr>
          <p:grpSpPr>
            <a:xfrm rot="0">
              <a:off x="0" y="0"/>
              <a:ext cx="1497789" cy="269602"/>
              <a:chOff x="0" y="0"/>
              <a:chExt cx="1270000" cy="228600"/>
            </a:xfrm>
          </p:grpSpPr>
          <p:sp>
            <p:nvSpPr>
              <p:cNvPr name="Freeform 36" id="3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7" id="37"/>
              <p:cNvSpPr/>
              <p:nvPr/>
            </p:nvSpPr>
            <p:spPr>
              <a:xfrm>
                <a:off x="0" y="0"/>
                <a:ext cx="0" cy="0"/>
              </a:xfrm>
              <a:custGeom>
                <a:avLst/>
                <a:gdLst/>
                <a:ahLst/>
                <a:cxnLst/>
                <a:rect r="r" b="b" t="t" l="l"/>
                <a:pathLst>
                  <a:path h="0" w="0"/>
                </a:pathLst>
              </a:custGeom>
              <a:solidFill>
                <a:srgbClr val="6CE5E8"/>
              </a:solidFill>
            </p:spPr>
          </p:sp>
        </p:grpSp>
      </p:grpSp>
      <p:grpSp>
        <p:nvGrpSpPr>
          <p:cNvPr name="Group 38" id="38"/>
          <p:cNvGrpSpPr/>
          <p:nvPr/>
        </p:nvGrpSpPr>
        <p:grpSpPr>
          <a:xfrm rot="0">
            <a:off x="12977919" y="523364"/>
            <a:ext cx="1123342" cy="202201"/>
            <a:chOff x="0" y="0"/>
            <a:chExt cx="1497789" cy="269602"/>
          </a:xfrm>
        </p:grpSpPr>
        <p:grpSp>
          <p:nvGrpSpPr>
            <p:cNvPr name="Group 39" id="39"/>
            <p:cNvGrpSpPr>
              <a:grpSpLocks noChangeAspect="true"/>
            </p:cNvGrpSpPr>
            <p:nvPr/>
          </p:nvGrpSpPr>
          <p:grpSpPr>
            <a:xfrm rot="0">
              <a:off x="0" y="0"/>
              <a:ext cx="1497789" cy="269602"/>
              <a:chOff x="0" y="0"/>
              <a:chExt cx="1270000" cy="228600"/>
            </a:xfrm>
          </p:grpSpPr>
          <p:sp>
            <p:nvSpPr>
              <p:cNvPr name="Freeform 40" id="4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1" id="41"/>
              <p:cNvSpPr/>
              <p:nvPr/>
            </p:nvSpPr>
            <p:spPr>
              <a:xfrm>
                <a:off x="0" y="0"/>
                <a:ext cx="0" cy="0"/>
              </a:xfrm>
              <a:custGeom>
                <a:avLst/>
                <a:gdLst/>
                <a:ahLst/>
                <a:cxnLst/>
                <a:rect r="r" b="b" t="t" l="l"/>
                <a:pathLst>
                  <a:path h="0" w="0"/>
                </a:pathLst>
              </a:custGeom>
              <a:solidFill>
                <a:srgbClr val="6CE5E8"/>
              </a:solidFill>
            </p:spPr>
          </p:sp>
        </p:grpSp>
      </p:grpSp>
      <p:grpSp>
        <p:nvGrpSpPr>
          <p:cNvPr name="Group 42" id="42"/>
          <p:cNvGrpSpPr/>
          <p:nvPr/>
        </p:nvGrpSpPr>
        <p:grpSpPr>
          <a:xfrm rot="0">
            <a:off x="16105482" y="523364"/>
            <a:ext cx="1123342" cy="202201"/>
            <a:chOff x="0" y="0"/>
            <a:chExt cx="1497789" cy="269602"/>
          </a:xfrm>
        </p:grpSpPr>
        <p:grpSp>
          <p:nvGrpSpPr>
            <p:cNvPr name="Group 43" id="43"/>
            <p:cNvGrpSpPr>
              <a:grpSpLocks noChangeAspect="true"/>
            </p:cNvGrpSpPr>
            <p:nvPr/>
          </p:nvGrpSpPr>
          <p:grpSpPr>
            <a:xfrm rot="0">
              <a:off x="0" y="0"/>
              <a:ext cx="1497789" cy="269602"/>
              <a:chOff x="0" y="0"/>
              <a:chExt cx="1270000" cy="228600"/>
            </a:xfrm>
          </p:grpSpPr>
          <p:sp>
            <p:nvSpPr>
              <p:cNvPr name="Freeform 44" id="4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45" id="45"/>
              <p:cNvSpPr/>
              <p:nvPr/>
            </p:nvSpPr>
            <p:spPr>
              <a:xfrm>
                <a:off x="0" y="0"/>
                <a:ext cx="0" cy="0"/>
              </a:xfrm>
              <a:custGeom>
                <a:avLst/>
                <a:gdLst/>
                <a:ahLst/>
                <a:cxnLst/>
                <a:rect r="r" b="b" t="t" l="l"/>
                <a:pathLst>
                  <a:path h="0" w="0"/>
                </a:pathLst>
              </a:custGeom>
              <a:solidFill>
                <a:srgbClr val="6CE5E8"/>
              </a:solidFill>
            </p:spPr>
          </p:sp>
        </p:grpSp>
      </p:grpSp>
      <p:sp>
        <p:nvSpPr>
          <p:cNvPr name="TextBox 46" id="46"/>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91B27"/>
        </a:solidFill>
      </p:bgPr>
    </p:bg>
    <p:spTree>
      <p:nvGrpSpPr>
        <p:cNvPr id="1" name=""/>
        <p:cNvGrpSpPr/>
        <p:nvPr/>
      </p:nvGrpSpPr>
      <p:grpSpPr>
        <a:xfrm>
          <a:off x="0" y="0"/>
          <a:ext cx="0" cy="0"/>
          <a:chOff x="0" y="0"/>
          <a:chExt cx="0" cy="0"/>
        </a:xfrm>
      </p:grpSpPr>
      <p:grpSp>
        <p:nvGrpSpPr>
          <p:cNvPr name="Group 2" id="2"/>
          <p:cNvGrpSpPr/>
          <p:nvPr/>
        </p:nvGrpSpPr>
        <p:grpSpPr>
          <a:xfrm rot="0">
            <a:off x="-20852" y="-50551"/>
            <a:ext cx="3013432" cy="906079"/>
            <a:chOff x="0" y="0"/>
            <a:chExt cx="1019358" cy="306501"/>
          </a:xfrm>
        </p:grpSpPr>
        <p:sp>
          <p:nvSpPr>
            <p:cNvPr name="Freeform 3" id="3"/>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4" id="4"/>
          <p:cNvGrpSpPr/>
          <p:nvPr/>
        </p:nvGrpSpPr>
        <p:grpSpPr>
          <a:xfrm rot="0">
            <a:off x="2992579" y="-50551"/>
            <a:ext cx="3013432" cy="1079251"/>
            <a:chOff x="0" y="0"/>
            <a:chExt cx="1019358" cy="365080"/>
          </a:xfrm>
        </p:grpSpPr>
        <p:sp>
          <p:nvSpPr>
            <p:cNvPr name="Freeform 5" id="5"/>
            <p:cNvSpPr/>
            <p:nvPr/>
          </p:nvSpPr>
          <p:spPr>
            <a:xfrm>
              <a:off x="0" y="0"/>
              <a:ext cx="1019358" cy="365080"/>
            </a:xfrm>
            <a:custGeom>
              <a:avLst/>
              <a:gdLst/>
              <a:ahLst/>
              <a:cxnLst/>
              <a:rect r="r" b="b" t="t" l="l"/>
              <a:pathLst>
                <a:path h="365080" w="1019358">
                  <a:moveTo>
                    <a:pt x="0" y="0"/>
                  </a:moveTo>
                  <a:lnTo>
                    <a:pt x="1019358" y="0"/>
                  </a:lnTo>
                  <a:lnTo>
                    <a:pt x="1019358" y="365080"/>
                  </a:lnTo>
                  <a:lnTo>
                    <a:pt x="0" y="365080"/>
                  </a:lnTo>
                  <a:close/>
                </a:path>
              </a:pathLst>
            </a:custGeom>
            <a:solidFill>
              <a:srgbClr val="FE641E"/>
            </a:solidFill>
          </p:spPr>
        </p:sp>
      </p:grpSp>
      <p:grpSp>
        <p:nvGrpSpPr>
          <p:cNvPr name="Group 6" id="6"/>
          <p:cNvGrpSpPr/>
          <p:nvPr/>
        </p:nvGrpSpPr>
        <p:grpSpPr>
          <a:xfrm rot="0">
            <a:off x="6006011" y="-50551"/>
            <a:ext cx="3013432" cy="906079"/>
            <a:chOff x="0" y="0"/>
            <a:chExt cx="1019358" cy="306501"/>
          </a:xfrm>
        </p:grpSpPr>
        <p:sp>
          <p:nvSpPr>
            <p:cNvPr name="Freeform 7" id="7"/>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8" id="8"/>
          <p:cNvGrpSpPr/>
          <p:nvPr/>
        </p:nvGrpSpPr>
        <p:grpSpPr>
          <a:xfrm rot="0">
            <a:off x="9019442" y="-50551"/>
            <a:ext cx="3013432" cy="906079"/>
            <a:chOff x="0" y="0"/>
            <a:chExt cx="1019358" cy="306501"/>
          </a:xfrm>
        </p:grpSpPr>
        <p:sp>
          <p:nvSpPr>
            <p:cNvPr name="Freeform 9" id="9"/>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0" id="10"/>
          <p:cNvGrpSpPr/>
          <p:nvPr/>
        </p:nvGrpSpPr>
        <p:grpSpPr>
          <a:xfrm rot="0">
            <a:off x="12032874" y="-50551"/>
            <a:ext cx="3013432" cy="906079"/>
            <a:chOff x="0" y="0"/>
            <a:chExt cx="1019358" cy="306501"/>
          </a:xfrm>
        </p:grpSpPr>
        <p:sp>
          <p:nvSpPr>
            <p:cNvPr name="Freeform 11" id="11"/>
            <p:cNvSpPr/>
            <p:nvPr/>
          </p:nvSpPr>
          <p:spPr>
            <a:xfrm>
              <a:off x="0" y="0"/>
              <a:ext cx="1019358" cy="306501"/>
            </a:xfrm>
            <a:custGeom>
              <a:avLst/>
              <a:gdLst/>
              <a:ahLst/>
              <a:cxnLst/>
              <a:rect r="r" b="b" t="t" l="l"/>
              <a:pathLst>
                <a:path h="306501" w="1019358">
                  <a:moveTo>
                    <a:pt x="0" y="0"/>
                  </a:moveTo>
                  <a:lnTo>
                    <a:pt x="1019358" y="0"/>
                  </a:lnTo>
                  <a:lnTo>
                    <a:pt x="1019358" y="306501"/>
                  </a:lnTo>
                  <a:lnTo>
                    <a:pt x="0" y="306501"/>
                  </a:lnTo>
                  <a:close/>
                </a:path>
              </a:pathLst>
            </a:custGeom>
            <a:solidFill>
              <a:srgbClr val="4C4E57"/>
            </a:solidFill>
          </p:spPr>
        </p:sp>
      </p:grpSp>
      <p:grpSp>
        <p:nvGrpSpPr>
          <p:cNvPr name="Group 12" id="12"/>
          <p:cNvGrpSpPr/>
          <p:nvPr/>
        </p:nvGrpSpPr>
        <p:grpSpPr>
          <a:xfrm rot="0">
            <a:off x="15046305" y="-50551"/>
            <a:ext cx="3241695" cy="906079"/>
            <a:chOff x="0" y="0"/>
            <a:chExt cx="1096573" cy="306501"/>
          </a:xfrm>
        </p:grpSpPr>
        <p:sp>
          <p:nvSpPr>
            <p:cNvPr name="Freeform 13" id="13"/>
            <p:cNvSpPr/>
            <p:nvPr/>
          </p:nvSpPr>
          <p:spPr>
            <a:xfrm>
              <a:off x="0" y="0"/>
              <a:ext cx="1096573" cy="306501"/>
            </a:xfrm>
            <a:custGeom>
              <a:avLst/>
              <a:gdLst/>
              <a:ahLst/>
              <a:cxnLst/>
              <a:rect r="r" b="b" t="t" l="l"/>
              <a:pathLst>
                <a:path h="306501" w="1096573">
                  <a:moveTo>
                    <a:pt x="0" y="0"/>
                  </a:moveTo>
                  <a:lnTo>
                    <a:pt x="1096573" y="0"/>
                  </a:lnTo>
                  <a:lnTo>
                    <a:pt x="1096573" y="306501"/>
                  </a:lnTo>
                  <a:lnTo>
                    <a:pt x="0" y="306501"/>
                  </a:lnTo>
                  <a:close/>
                </a:path>
              </a:pathLst>
            </a:custGeom>
            <a:solidFill>
              <a:srgbClr val="4C4E57"/>
            </a:solidFill>
          </p:spPr>
        </p:sp>
      </p:grpSp>
      <p:grpSp>
        <p:nvGrpSpPr>
          <p:cNvPr name="Group 14" id="14"/>
          <p:cNvGrpSpPr/>
          <p:nvPr/>
        </p:nvGrpSpPr>
        <p:grpSpPr>
          <a:xfrm rot="0">
            <a:off x="924193" y="523364"/>
            <a:ext cx="1123342" cy="202201"/>
            <a:chOff x="0" y="0"/>
            <a:chExt cx="1497789" cy="269602"/>
          </a:xfrm>
        </p:grpSpPr>
        <p:grpSp>
          <p:nvGrpSpPr>
            <p:cNvPr name="Group 15" id="15"/>
            <p:cNvGrpSpPr>
              <a:grpSpLocks noChangeAspect="true"/>
            </p:cNvGrpSpPr>
            <p:nvPr/>
          </p:nvGrpSpPr>
          <p:grpSpPr>
            <a:xfrm rot="0">
              <a:off x="0" y="0"/>
              <a:ext cx="1497789" cy="269602"/>
              <a:chOff x="0" y="0"/>
              <a:chExt cx="1270000" cy="228600"/>
            </a:xfrm>
          </p:grpSpPr>
          <p:sp>
            <p:nvSpPr>
              <p:cNvPr name="Freeform 16" id="1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17" id="1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18" id="18"/>
          <p:cNvGrpSpPr/>
          <p:nvPr/>
        </p:nvGrpSpPr>
        <p:grpSpPr>
          <a:xfrm rot="0">
            <a:off x="3937624" y="523364"/>
            <a:ext cx="1123342" cy="202201"/>
            <a:chOff x="0" y="0"/>
            <a:chExt cx="1497789" cy="269602"/>
          </a:xfrm>
        </p:grpSpPr>
        <p:grpSp>
          <p:nvGrpSpPr>
            <p:cNvPr name="Group 19" id="19"/>
            <p:cNvGrpSpPr>
              <a:grpSpLocks noChangeAspect="true"/>
            </p:cNvGrpSpPr>
            <p:nvPr/>
          </p:nvGrpSpPr>
          <p:grpSpPr>
            <a:xfrm rot="0">
              <a:off x="0" y="0"/>
              <a:ext cx="1497789" cy="269602"/>
              <a:chOff x="0" y="0"/>
              <a:chExt cx="1270000" cy="228600"/>
            </a:xfrm>
          </p:grpSpPr>
          <p:sp>
            <p:nvSpPr>
              <p:cNvPr name="Freeform 20" id="20"/>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21" id="21"/>
              <p:cNvSpPr/>
              <p:nvPr/>
            </p:nvSpPr>
            <p:spPr>
              <a:xfrm>
                <a:off x="-5645" y="-183"/>
                <a:ext cx="468490" cy="228966"/>
              </a:xfrm>
              <a:custGeom>
                <a:avLst/>
                <a:gdLst/>
                <a:ahLst/>
                <a:cxnLst/>
                <a:rect r="r" b="b" t="t" l="l"/>
                <a:pathLst>
                  <a:path h="228966" w="468490">
                    <a:moveTo>
                      <a:pt x="119945" y="183"/>
                    </a:moveTo>
                    <a:lnTo>
                      <a:pt x="348545" y="183"/>
                    </a:lnTo>
                    <a:cubicBezTo>
                      <a:pt x="389502" y="0"/>
                      <a:pt x="427427" y="21745"/>
                      <a:pt x="447959" y="57185"/>
                    </a:cubicBezTo>
                    <a:cubicBezTo>
                      <a:pt x="468490" y="92625"/>
                      <a:pt x="468490" y="136341"/>
                      <a:pt x="447959" y="171781"/>
                    </a:cubicBezTo>
                    <a:cubicBezTo>
                      <a:pt x="427427" y="207221"/>
                      <a:pt x="389502" y="228966"/>
                      <a:pt x="3485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004AAD"/>
              </a:solidFill>
            </p:spPr>
          </p:sp>
        </p:grpSp>
      </p:grpSp>
      <p:grpSp>
        <p:nvGrpSpPr>
          <p:cNvPr name="Group 22" id="22"/>
          <p:cNvGrpSpPr/>
          <p:nvPr/>
        </p:nvGrpSpPr>
        <p:grpSpPr>
          <a:xfrm rot="0">
            <a:off x="6951056" y="523364"/>
            <a:ext cx="1123342" cy="202201"/>
            <a:chOff x="0" y="0"/>
            <a:chExt cx="1497789" cy="269602"/>
          </a:xfrm>
        </p:grpSpPr>
        <p:grpSp>
          <p:nvGrpSpPr>
            <p:cNvPr name="Group 23" id="23"/>
            <p:cNvGrpSpPr>
              <a:grpSpLocks noChangeAspect="true"/>
            </p:cNvGrpSpPr>
            <p:nvPr/>
          </p:nvGrpSpPr>
          <p:grpSpPr>
            <a:xfrm rot="0">
              <a:off x="0" y="0"/>
              <a:ext cx="1497789" cy="269602"/>
              <a:chOff x="0" y="0"/>
              <a:chExt cx="1270000" cy="228600"/>
            </a:xfrm>
          </p:grpSpPr>
          <p:sp>
            <p:nvSpPr>
              <p:cNvPr name="Freeform 24" id="24"/>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25" id="25"/>
              <p:cNvSpPr/>
              <p:nvPr/>
            </p:nvSpPr>
            <p:spPr>
              <a:xfrm>
                <a:off x="0" y="0"/>
                <a:ext cx="0" cy="0"/>
              </a:xfrm>
              <a:custGeom>
                <a:avLst/>
                <a:gdLst/>
                <a:ahLst/>
                <a:cxnLst/>
                <a:rect r="r" b="b" t="t" l="l"/>
                <a:pathLst>
                  <a:path h="0" w="0"/>
                </a:pathLst>
              </a:custGeom>
              <a:solidFill>
                <a:srgbClr val="6CE5E8"/>
              </a:solidFill>
            </p:spPr>
          </p:sp>
        </p:grpSp>
      </p:grpSp>
      <p:grpSp>
        <p:nvGrpSpPr>
          <p:cNvPr name="Group 26" id="26"/>
          <p:cNvGrpSpPr/>
          <p:nvPr/>
        </p:nvGrpSpPr>
        <p:grpSpPr>
          <a:xfrm rot="0">
            <a:off x="9971744" y="523364"/>
            <a:ext cx="1123342" cy="202201"/>
            <a:chOff x="0" y="0"/>
            <a:chExt cx="1497789" cy="269602"/>
          </a:xfrm>
        </p:grpSpPr>
        <p:grpSp>
          <p:nvGrpSpPr>
            <p:cNvPr name="Group 27" id="27"/>
            <p:cNvGrpSpPr>
              <a:grpSpLocks noChangeAspect="true"/>
            </p:cNvGrpSpPr>
            <p:nvPr/>
          </p:nvGrpSpPr>
          <p:grpSpPr>
            <a:xfrm rot="0">
              <a:off x="0" y="0"/>
              <a:ext cx="1497789" cy="269602"/>
              <a:chOff x="0" y="0"/>
              <a:chExt cx="1270000" cy="228600"/>
            </a:xfrm>
          </p:grpSpPr>
          <p:sp>
            <p:nvSpPr>
              <p:cNvPr name="Freeform 28" id="28"/>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29" id="29"/>
              <p:cNvSpPr/>
              <p:nvPr/>
            </p:nvSpPr>
            <p:spPr>
              <a:xfrm>
                <a:off x="0" y="0"/>
                <a:ext cx="0" cy="0"/>
              </a:xfrm>
              <a:custGeom>
                <a:avLst/>
                <a:gdLst/>
                <a:ahLst/>
                <a:cxnLst/>
                <a:rect r="r" b="b" t="t" l="l"/>
                <a:pathLst>
                  <a:path h="0" w="0"/>
                </a:pathLst>
              </a:custGeom>
              <a:solidFill>
                <a:srgbClr val="6CE5E8"/>
              </a:solidFill>
            </p:spPr>
          </p:sp>
        </p:grpSp>
      </p:grpSp>
      <p:grpSp>
        <p:nvGrpSpPr>
          <p:cNvPr name="Group 30" id="30"/>
          <p:cNvGrpSpPr/>
          <p:nvPr/>
        </p:nvGrpSpPr>
        <p:grpSpPr>
          <a:xfrm rot="0">
            <a:off x="12977919" y="523364"/>
            <a:ext cx="1123342" cy="202201"/>
            <a:chOff x="0" y="0"/>
            <a:chExt cx="1497789" cy="269602"/>
          </a:xfrm>
        </p:grpSpPr>
        <p:grpSp>
          <p:nvGrpSpPr>
            <p:cNvPr name="Group 31" id="31"/>
            <p:cNvGrpSpPr>
              <a:grpSpLocks noChangeAspect="true"/>
            </p:cNvGrpSpPr>
            <p:nvPr/>
          </p:nvGrpSpPr>
          <p:grpSpPr>
            <a:xfrm rot="0">
              <a:off x="0" y="0"/>
              <a:ext cx="1497789" cy="269602"/>
              <a:chOff x="0" y="0"/>
              <a:chExt cx="1270000" cy="228600"/>
            </a:xfrm>
          </p:grpSpPr>
          <p:sp>
            <p:nvSpPr>
              <p:cNvPr name="Freeform 32" id="32"/>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3" id="33"/>
              <p:cNvSpPr/>
              <p:nvPr/>
            </p:nvSpPr>
            <p:spPr>
              <a:xfrm>
                <a:off x="0" y="0"/>
                <a:ext cx="0" cy="0"/>
              </a:xfrm>
              <a:custGeom>
                <a:avLst/>
                <a:gdLst/>
                <a:ahLst/>
                <a:cxnLst/>
                <a:rect r="r" b="b" t="t" l="l"/>
                <a:pathLst>
                  <a:path h="0" w="0"/>
                </a:pathLst>
              </a:custGeom>
              <a:solidFill>
                <a:srgbClr val="6CE5E8"/>
              </a:solidFill>
            </p:spPr>
          </p:sp>
        </p:grpSp>
      </p:grpSp>
      <p:grpSp>
        <p:nvGrpSpPr>
          <p:cNvPr name="Group 34" id="34"/>
          <p:cNvGrpSpPr/>
          <p:nvPr/>
        </p:nvGrpSpPr>
        <p:grpSpPr>
          <a:xfrm rot="0">
            <a:off x="16105482" y="523364"/>
            <a:ext cx="1123342" cy="202201"/>
            <a:chOff x="0" y="0"/>
            <a:chExt cx="1497789" cy="269602"/>
          </a:xfrm>
        </p:grpSpPr>
        <p:grpSp>
          <p:nvGrpSpPr>
            <p:cNvPr name="Group 35" id="35"/>
            <p:cNvGrpSpPr>
              <a:grpSpLocks noChangeAspect="true"/>
            </p:cNvGrpSpPr>
            <p:nvPr/>
          </p:nvGrpSpPr>
          <p:grpSpPr>
            <a:xfrm rot="0">
              <a:off x="0" y="0"/>
              <a:ext cx="1497789" cy="269602"/>
              <a:chOff x="0" y="0"/>
              <a:chExt cx="1270000" cy="228600"/>
            </a:xfrm>
          </p:grpSpPr>
          <p:sp>
            <p:nvSpPr>
              <p:cNvPr name="Freeform 36" id="3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191B27"/>
              </a:solidFill>
            </p:spPr>
          </p:sp>
          <p:sp>
            <p:nvSpPr>
              <p:cNvPr name="Freeform 37" id="37"/>
              <p:cNvSpPr/>
              <p:nvPr/>
            </p:nvSpPr>
            <p:spPr>
              <a:xfrm>
                <a:off x="0" y="0"/>
                <a:ext cx="0" cy="0"/>
              </a:xfrm>
              <a:custGeom>
                <a:avLst/>
                <a:gdLst/>
                <a:ahLst/>
                <a:cxnLst/>
                <a:rect r="r" b="b" t="t" l="l"/>
                <a:pathLst>
                  <a:path h="0" w="0"/>
                </a:pathLst>
              </a:custGeom>
              <a:solidFill>
                <a:srgbClr val="6CE5E8"/>
              </a:solidFill>
            </p:spPr>
          </p:sp>
        </p:grpSp>
      </p:grpSp>
      <p:pic>
        <p:nvPicPr>
          <p:cNvPr name="Picture 38" id="38"/>
          <p:cNvPicPr>
            <a:picLocks noChangeAspect="true"/>
          </p:cNvPicPr>
          <p:nvPr/>
        </p:nvPicPr>
        <p:blipFill>
          <a:blip r:embed="rId2"/>
          <a:srcRect l="0" t="0" r="0" b="0"/>
          <a:stretch>
            <a:fillRect/>
          </a:stretch>
        </p:blipFill>
        <p:spPr>
          <a:xfrm flipH="false" flipV="false" rot="0">
            <a:off x="3170396" y="2310169"/>
            <a:ext cx="11153697" cy="6183349"/>
          </a:xfrm>
          <a:prstGeom prst="rect">
            <a:avLst/>
          </a:prstGeom>
        </p:spPr>
      </p:pic>
      <p:sp>
        <p:nvSpPr>
          <p:cNvPr name="TextBox 39" id="39"/>
          <p:cNvSpPr txBox="true"/>
          <p:nvPr/>
        </p:nvSpPr>
        <p:spPr>
          <a:xfrm rot="0">
            <a:off x="752156" y="285240"/>
            <a:ext cx="1493687" cy="105415"/>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UNE VEILLE TECHNOLOGIQUE, C'EST QUOI?</a:t>
            </a:r>
          </a:p>
        </p:txBody>
      </p:sp>
      <p:sp>
        <p:nvSpPr>
          <p:cNvPr name="TextBox 40" id="40"/>
          <p:cNvSpPr txBox="true"/>
          <p:nvPr/>
        </p:nvSpPr>
        <p:spPr>
          <a:xfrm rot="0">
            <a:off x="3730695" y="293495"/>
            <a:ext cx="1682610" cy="105411"/>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PRÉSENTATION DE MA VEILLE TECHNOLOGIQUE</a:t>
            </a:r>
          </a:p>
        </p:txBody>
      </p:sp>
      <p:sp>
        <p:nvSpPr>
          <p:cNvPr name="TextBox 41" id="41"/>
          <p:cNvSpPr txBox="true"/>
          <p:nvPr/>
        </p:nvSpPr>
        <p:spPr>
          <a:xfrm rot="0">
            <a:off x="6951056" y="340256"/>
            <a:ext cx="4846150" cy="105415"/>
          </a:xfrm>
          <a:prstGeom prst="rect">
            <a:avLst/>
          </a:prstGeom>
        </p:spPr>
        <p:txBody>
          <a:bodyPr anchor="t" rtlCol="false" tIns="0" lIns="0" bIns="0" rIns="0">
            <a:spAutoFit/>
          </a:bodyPr>
          <a:lstStyle/>
          <a:p>
            <a:pPr marL="0" indent="0" lvl="0">
              <a:lnSpc>
                <a:spcPts val="840"/>
              </a:lnSpc>
            </a:pPr>
            <a:r>
              <a:rPr lang="en-US" sz="600">
                <a:solidFill>
                  <a:srgbClr val="FFFFFF"/>
                </a:solidFill>
                <a:latin typeface="Roboto"/>
              </a:rPr>
              <a:t>APPLICATIONS CONCERNÉ</a:t>
            </a:r>
          </a:p>
        </p:txBody>
      </p:sp>
      <p:sp>
        <p:nvSpPr>
          <p:cNvPr name="TextBox 42" id="42"/>
          <p:cNvSpPr txBox="true"/>
          <p:nvPr/>
        </p:nvSpPr>
        <p:spPr>
          <a:xfrm rot="0">
            <a:off x="10193378" y="310414"/>
            <a:ext cx="665561"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FORTS</a:t>
            </a:r>
          </a:p>
        </p:txBody>
      </p:sp>
      <p:sp>
        <p:nvSpPr>
          <p:cNvPr name="TextBox 43" id="43"/>
          <p:cNvSpPr txBox="true"/>
          <p:nvPr/>
        </p:nvSpPr>
        <p:spPr>
          <a:xfrm rot="0">
            <a:off x="13178115" y="310414"/>
            <a:ext cx="722949"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LES POINTS FAIBLES</a:t>
            </a:r>
          </a:p>
        </p:txBody>
      </p:sp>
      <p:sp>
        <p:nvSpPr>
          <p:cNvPr name="TextBox 44" id="44"/>
          <p:cNvSpPr txBox="true"/>
          <p:nvPr/>
        </p:nvSpPr>
        <p:spPr>
          <a:xfrm rot="0">
            <a:off x="16152484" y="358264"/>
            <a:ext cx="1029337" cy="105410"/>
          </a:xfrm>
          <a:prstGeom prst="rect">
            <a:avLst/>
          </a:prstGeom>
        </p:spPr>
        <p:txBody>
          <a:bodyPr anchor="t" rtlCol="false" tIns="0" lIns="0" bIns="0" rIns="0">
            <a:spAutoFit/>
          </a:bodyPr>
          <a:lstStyle/>
          <a:p>
            <a:pPr algn="ctr">
              <a:lnSpc>
                <a:spcPts val="840"/>
              </a:lnSpc>
              <a:spcBef>
                <a:spcPct val="0"/>
              </a:spcBef>
            </a:pPr>
            <a:r>
              <a:rPr lang="en-US" sz="600">
                <a:solidFill>
                  <a:srgbClr val="FFFFFF"/>
                </a:solidFill>
                <a:latin typeface="Roboto"/>
              </a:rPr>
              <a:t>MES OUTILS DE CONCEPTION</a:t>
            </a:r>
          </a:p>
        </p:txBody>
      </p:sp>
      <p:sp>
        <p:nvSpPr>
          <p:cNvPr name="TextBox 45" id="45"/>
          <p:cNvSpPr txBox="true"/>
          <p:nvPr/>
        </p:nvSpPr>
        <p:spPr>
          <a:xfrm rot="0">
            <a:off x="17259300" y="9759415"/>
            <a:ext cx="1028700" cy="527585"/>
          </a:xfrm>
          <a:prstGeom prst="rect">
            <a:avLst/>
          </a:prstGeom>
        </p:spPr>
        <p:txBody>
          <a:bodyPr anchor="t" rtlCol="false" tIns="0" lIns="0" bIns="0" rIns="0">
            <a:spAutoFit/>
          </a:bodyPr>
          <a:lstStyle/>
          <a:p>
            <a:pPr algn="ctr">
              <a:lnSpc>
                <a:spcPts val="4358"/>
              </a:lnSpc>
            </a:pPr>
            <a:r>
              <a:rPr lang="en-US" sz="3113">
                <a:solidFill>
                  <a:srgbClr val="FFFFFF"/>
                </a:solidFill>
                <a:latin typeface="Open Sans Light"/>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DAE3ThyabY4</dc:identifier>
  <dcterms:modified xsi:type="dcterms:W3CDTF">2011-08-01T06:04:30Z</dcterms:modified>
  <cp:revision>1</cp:revision>
  <dc:title>Veille Technologique</dc:title>
</cp:coreProperties>
</file>