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Arial Bold" panose="020B0704020202020204" pitchFamily="34" charset="0"/>
      <p:regular r:id="rId10"/>
      <p:bold r:id="rId11"/>
    </p:embeddedFont>
    <p:embeddedFont>
      <p:font typeface="PT Sans" panose="020B0503020203020204" pitchFamily="34" charset="0"/>
      <p:regular r:id="rId12"/>
    </p:embeddedFont>
    <p:embeddedFont>
      <p:font typeface="PT Sans Bold" panose="020B0703020203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75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DUF2isFWsqVSYhbaACYtbgcLi_YjDqpE3GLQIVgkKQg/edit#gid=69851113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381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4713770" y="7586980"/>
            <a:ext cx="1702081" cy="1114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480"/>
              </a:lnSpc>
              <a:spcBef>
                <a:spcPct val="0"/>
              </a:spcBef>
            </a:pPr>
            <a:r>
              <a:rPr lang="en-US" sz="3200" spc="-4" dirty="0">
                <a:solidFill>
                  <a:srgbClr val="9FDBE7"/>
                </a:solidFill>
                <a:latin typeface="PT Sans"/>
                <a:ea typeface="PT Sans"/>
                <a:cs typeface="PT Sans"/>
                <a:sym typeface="PT Sans"/>
              </a:rPr>
              <a:t>By</a:t>
            </a:r>
          </a:p>
          <a:p>
            <a:pPr marL="0" lvl="0" indent="0" algn="l">
              <a:lnSpc>
                <a:spcPts val="4480"/>
              </a:lnSpc>
              <a:spcBef>
                <a:spcPct val="0"/>
              </a:spcBef>
            </a:pPr>
            <a:r>
              <a:rPr lang="en-US" sz="3200" spc="-4" dirty="0">
                <a:solidFill>
                  <a:srgbClr val="9FDBE7"/>
                </a:solidFill>
                <a:latin typeface="PT Sans"/>
                <a:ea typeface="PT Sans"/>
                <a:cs typeface="PT Sans"/>
                <a:sym typeface="PT Sans"/>
              </a:rPr>
              <a:t>Delhi M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981200" y="2019300"/>
            <a:ext cx="12420600" cy="46256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2000"/>
              </a:lnSpc>
            </a:pPr>
            <a:r>
              <a:rPr lang="en-US" sz="12000" spc="-433" dirty="0">
                <a:solidFill>
                  <a:srgbClr val="969696"/>
                </a:solidFill>
                <a:latin typeface="PT Sans"/>
                <a:ea typeface="PT Sans"/>
                <a:cs typeface="PT Sans"/>
                <a:sym typeface="PT Sans"/>
              </a:rPr>
              <a:t>Bus Ticket Reservation</a:t>
            </a:r>
          </a:p>
          <a:p>
            <a:pPr marL="0" lvl="0" indent="0" algn="ctr">
              <a:lnSpc>
                <a:spcPts val="12000"/>
              </a:lnSpc>
            </a:pPr>
            <a:r>
              <a:rPr lang="en-US" sz="12000" spc="-433" dirty="0">
                <a:solidFill>
                  <a:srgbClr val="969696"/>
                </a:solidFill>
                <a:latin typeface="PT Sans"/>
                <a:ea typeface="PT Sans"/>
                <a:cs typeface="PT Sans"/>
                <a:sym typeface="PT Sans"/>
              </a:rPr>
              <a:t>System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43705" y="1672586"/>
            <a:ext cx="12929436" cy="6866532"/>
            <a:chOff x="0" y="0"/>
            <a:chExt cx="17239248" cy="9155376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17239248" cy="1625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9600"/>
                </a:lnSpc>
              </a:pPr>
              <a:r>
                <a:rPr lang="en-US" sz="8000" spc="-11">
                  <a:solidFill>
                    <a:srgbClr val="BFBFBF"/>
                  </a:solidFill>
                  <a:latin typeface="PT Sans"/>
                  <a:ea typeface="PT Sans"/>
                  <a:cs typeface="PT Sans"/>
                  <a:sym typeface="PT Sans"/>
                </a:rPr>
                <a:t>Agenda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4049765"/>
              <a:ext cx="12208794" cy="51056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61341" lvl="1" indent="-280670" algn="l">
                <a:lnSpc>
                  <a:spcPts val="5200"/>
                </a:lnSpc>
                <a:buFont typeface="Arial"/>
                <a:buChar char="•"/>
              </a:pPr>
              <a:r>
                <a:rPr lang="en-US" sz="2600" spc="-3">
                  <a:solidFill>
                    <a:srgbClr val="BFBFBF"/>
                  </a:solidFill>
                  <a:latin typeface="PT Sans"/>
                  <a:ea typeface="PT Sans"/>
                  <a:cs typeface="PT Sans"/>
                  <a:sym typeface="PT Sans"/>
                </a:rPr>
                <a:t>Introduction</a:t>
              </a:r>
            </a:p>
            <a:p>
              <a:pPr marL="561341" lvl="1" indent="-280670" algn="l">
                <a:lnSpc>
                  <a:spcPts val="5200"/>
                </a:lnSpc>
                <a:buFont typeface="Arial"/>
                <a:buChar char="•"/>
              </a:pPr>
              <a:r>
                <a:rPr lang="en-US" sz="2600" spc="-3">
                  <a:solidFill>
                    <a:srgbClr val="BFBFBF"/>
                  </a:solidFill>
                  <a:latin typeface="PT Sans"/>
                  <a:ea typeface="PT Sans"/>
                  <a:cs typeface="PT Sans"/>
                  <a:sym typeface="PT Sans"/>
                </a:rPr>
                <a:t>Requirements</a:t>
              </a:r>
            </a:p>
            <a:p>
              <a:pPr marL="561341" lvl="1" indent="-280670" algn="l">
                <a:lnSpc>
                  <a:spcPts val="5200"/>
                </a:lnSpc>
                <a:buFont typeface="Arial"/>
                <a:buChar char="•"/>
              </a:pPr>
              <a:r>
                <a:rPr lang="en-US" sz="2600" spc="-3">
                  <a:solidFill>
                    <a:srgbClr val="BFBFBF"/>
                  </a:solidFill>
                  <a:latin typeface="PT Sans"/>
                  <a:ea typeface="PT Sans"/>
                  <a:cs typeface="PT Sans"/>
                  <a:sym typeface="PT Sans"/>
                </a:rPr>
                <a:t>Coding</a:t>
              </a:r>
            </a:p>
            <a:p>
              <a:pPr marL="561341" lvl="1" indent="-280670" algn="l">
                <a:lnSpc>
                  <a:spcPts val="5200"/>
                </a:lnSpc>
                <a:buFont typeface="Arial"/>
                <a:buChar char="•"/>
              </a:pPr>
              <a:r>
                <a:rPr lang="en-US" sz="2600" spc="-3">
                  <a:solidFill>
                    <a:srgbClr val="BFBFBF"/>
                  </a:solidFill>
                  <a:latin typeface="PT Sans"/>
                  <a:ea typeface="PT Sans"/>
                  <a:cs typeface="PT Sans"/>
                  <a:sym typeface="PT Sans"/>
                </a:rPr>
                <a:t>Phases</a:t>
              </a:r>
            </a:p>
            <a:p>
              <a:pPr marL="561341" lvl="1" indent="-280670" algn="l">
                <a:lnSpc>
                  <a:spcPts val="5200"/>
                </a:lnSpc>
                <a:buFont typeface="Arial"/>
                <a:buChar char="•"/>
              </a:pPr>
              <a:r>
                <a:rPr lang="en-US" sz="2600" spc="-3">
                  <a:solidFill>
                    <a:srgbClr val="BFBFBF"/>
                  </a:solidFill>
                  <a:latin typeface="PT Sans"/>
                  <a:ea typeface="PT Sans"/>
                  <a:cs typeface="PT Sans"/>
                  <a:sym typeface="PT Sans"/>
                </a:rPr>
                <a:t>Implementation Requires</a:t>
              </a:r>
            </a:p>
            <a:p>
              <a:pPr marL="561341" lvl="1" indent="-280670" algn="l">
                <a:lnSpc>
                  <a:spcPts val="5200"/>
                </a:lnSpc>
                <a:buFont typeface="Arial"/>
                <a:buChar char="•"/>
              </a:pPr>
              <a:r>
                <a:rPr lang="en-US" sz="2600" spc="-3">
                  <a:solidFill>
                    <a:srgbClr val="BFBFBF"/>
                  </a:solidFill>
                  <a:latin typeface="PT Sans"/>
                  <a:ea typeface="PT Sans"/>
                  <a:cs typeface="PT Sans"/>
                  <a:sym typeface="PT Sans"/>
                </a:rPr>
                <a:t>Conclusion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2119574" y="3266052"/>
            <a:ext cx="7188914" cy="8764322"/>
            <a:chOff x="0" y="0"/>
            <a:chExt cx="9585219" cy="11685763"/>
          </a:xfrm>
        </p:grpSpPr>
        <p:grpSp>
          <p:nvGrpSpPr>
            <p:cNvPr id="7" name="Group 7"/>
            <p:cNvGrpSpPr/>
            <p:nvPr/>
          </p:nvGrpSpPr>
          <p:grpSpPr>
            <a:xfrm rot="-2700000">
              <a:off x="-562750" y="7790982"/>
              <a:ext cx="7429400" cy="1485661"/>
              <a:chOff x="0" y="0"/>
              <a:chExt cx="31900754" cy="637921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31900754" cy="6379210"/>
              </a:xfrm>
              <a:custGeom>
                <a:avLst/>
                <a:gdLst/>
                <a:ahLst/>
                <a:cxnLst/>
                <a:rect l="l" t="t" r="r" b="b"/>
                <a:pathLst>
                  <a:path w="31900754" h="6379210">
                    <a:moveTo>
                      <a:pt x="25204906" y="0"/>
                    </a:moveTo>
                    <a:lnTo>
                      <a:pt x="8024961" y="0"/>
                    </a:lnTo>
                    <a:lnTo>
                      <a:pt x="6736517" y="7620"/>
                    </a:lnTo>
                    <a:lnTo>
                      <a:pt x="0" y="6379210"/>
                    </a:lnTo>
                    <a:lnTo>
                      <a:pt x="25254845" y="6379210"/>
                    </a:lnTo>
                    <a:lnTo>
                      <a:pt x="31900754" y="0"/>
                    </a:lnTo>
                    <a:close/>
                  </a:path>
                </a:pathLst>
              </a:custGeom>
              <a:solidFill>
                <a:srgbClr val="10445B"/>
              </a:solidFill>
            </p:spPr>
          </p:sp>
        </p:grpSp>
        <p:grpSp>
          <p:nvGrpSpPr>
            <p:cNvPr id="9" name="Group 9"/>
            <p:cNvGrpSpPr/>
            <p:nvPr/>
          </p:nvGrpSpPr>
          <p:grpSpPr>
            <a:xfrm rot="-2700000">
              <a:off x="3734095" y="6248668"/>
              <a:ext cx="6125442" cy="1485661"/>
              <a:chOff x="0" y="0"/>
              <a:chExt cx="26301750" cy="637921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6301750" cy="6379210"/>
              </a:xfrm>
              <a:custGeom>
                <a:avLst/>
                <a:gdLst/>
                <a:ahLst/>
                <a:cxnLst/>
                <a:rect l="l" t="t" r="r" b="b"/>
                <a:pathLst>
                  <a:path w="26301750" h="6379210">
                    <a:moveTo>
                      <a:pt x="19619477" y="0"/>
                    </a:moveTo>
                    <a:lnTo>
                      <a:pt x="7607643" y="0"/>
                    </a:lnTo>
                    <a:lnTo>
                      <a:pt x="6706792" y="7620"/>
                    </a:lnTo>
                    <a:lnTo>
                      <a:pt x="0" y="6379210"/>
                    </a:lnTo>
                    <a:lnTo>
                      <a:pt x="19655841" y="6379210"/>
                    </a:lnTo>
                    <a:lnTo>
                      <a:pt x="2630175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 rot="-2700000">
              <a:off x="3831566" y="1948101"/>
              <a:ext cx="6125442" cy="1485661"/>
              <a:chOff x="0" y="0"/>
              <a:chExt cx="26301750" cy="637921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26301750" cy="6379210"/>
              </a:xfrm>
              <a:custGeom>
                <a:avLst/>
                <a:gdLst/>
                <a:ahLst/>
                <a:cxnLst/>
                <a:rect l="l" t="t" r="r" b="b"/>
                <a:pathLst>
                  <a:path w="26301750" h="6379210">
                    <a:moveTo>
                      <a:pt x="19619477" y="0"/>
                    </a:moveTo>
                    <a:lnTo>
                      <a:pt x="7607643" y="0"/>
                    </a:lnTo>
                    <a:lnTo>
                      <a:pt x="6706792" y="7620"/>
                    </a:lnTo>
                    <a:lnTo>
                      <a:pt x="0" y="6379210"/>
                    </a:lnTo>
                    <a:lnTo>
                      <a:pt x="19655841" y="6379210"/>
                    </a:lnTo>
                    <a:lnTo>
                      <a:pt x="2630175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210699" y="2202209"/>
            <a:ext cx="8022194" cy="11715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25"/>
              </a:lnSpc>
            </a:pPr>
            <a:r>
              <a:rPr lang="en-US" sz="8500" spc="-11">
                <a:solidFill>
                  <a:srgbClr val="BFBFBF"/>
                </a:solidFill>
                <a:latin typeface="PT Sans"/>
                <a:ea typeface="PT Sans"/>
                <a:cs typeface="PT Sans"/>
                <a:sym typeface="PT Sans"/>
              </a:rPr>
              <a:t>Introduction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210699" y="4719291"/>
            <a:ext cx="13866603" cy="1298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99"/>
              </a:lnSpc>
            </a:pPr>
            <a:r>
              <a:rPr lang="en-US" sz="2499" spc="-3">
                <a:solidFill>
                  <a:srgbClr val="BFBFBF"/>
                </a:solidFill>
                <a:latin typeface="PT Sans"/>
                <a:ea typeface="PT Sans"/>
                <a:cs typeface="PT Sans"/>
                <a:sym typeface="PT Sans"/>
              </a:rPr>
              <a:t>The Ticket Reservation System is a GUI-based application. It is designed to simplify the ticket booking process by allowing users to book, cancel, and view their reservations efficiently based on the Seat Number.</a:t>
            </a:r>
          </a:p>
        </p:txBody>
      </p:sp>
      <p:sp>
        <p:nvSpPr>
          <p:cNvPr id="5" name="AutoShape 5"/>
          <p:cNvSpPr/>
          <p:nvPr/>
        </p:nvSpPr>
        <p:spPr>
          <a:xfrm>
            <a:off x="2210699" y="4069111"/>
            <a:ext cx="13844095" cy="0"/>
          </a:xfrm>
          <a:prstGeom prst="line">
            <a:avLst/>
          </a:prstGeom>
          <a:ln w="38100" cap="flat">
            <a:solidFill>
              <a:srgbClr val="2D5C74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7531100" y="5022621"/>
            <a:ext cx="9220200" cy="1162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 algn="l">
              <a:lnSpc>
                <a:spcPts val="29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 b="1" u="none" strike="noStrike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Python – Core programming language.</a:t>
            </a:r>
          </a:p>
          <a:p>
            <a:pPr marL="539749" lvl="1" indent="-269875" algn="l">
              <a:lnSpc>
                <a:spcPts val="29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 b="1" u="none" strike="noStrike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Tkinter – For creating the graphical user interface (GUI).</a:t>
            </a:r>
          </a:p>
          <a:p>
            <a:pPr marL="539749" lvl="1" indent="-269875" algn="l">
              <a:lnSpc>
                <a:spcPts val="29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 b="1" u="none" strike="noStrike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SQLite – For storing booking details in a database.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84300" y="1686016"/>
            <a:ext cx="4762500" cy="7610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602"/>
              </a:lnSpc>
              <a:spcBef>
                <a:spcPct val="0"/>
              </a:spcBef>
            </a:pPr>
            <a:r>
              <a:rPr lang="en-US" sz="6225" u="none" strike="noStrike" spc="-8">
                <a:solidFill>
                  <a:srgbClr val="BFBFBF"/>
                </a:solidFill>
                <a:latin typeface="PT Sans"/>
                <a:ea typeface="PT Sans"/>
                <a:cs typeface="PT Sans"/>
                <a:sym typeface="PT Sans"/>
              </a:rPr>
              <a:t>Requirements</a:t>
            </a:r>
          </a:p>
        </p:txBody>
      </p:sp>
      <p:sp>
        <p:nvSpPr>
          <p:cNvPr id="5" name="AutoShape 5"/>
          <p:cNvSpPr/>
          <p:nvPr/>
        </p:nvSpPr>
        <p:spPr>
          <a:xfrm>
            <a:off x="0" y="704643"/>
            <a:ext cx="18288049" cy="9525"/>
          </a:xfrm>
          <a:prstGeom prst="line">
            <a:avLst/>
          </a:prstGeom>
          <a:ln w="19050" cap="flat">
            <a:solidFill>
              <a:srgbClr val="2D5C7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 flipV="1">
            <a:off x="6908964" y="0"/>
            <a:ext cx="0" cy="10395005"/>
          </a:xfrm>
          <a:prstGeom prst="line">
            <a:avLst/>
          </a:prstGeom>
          <a:ln w="19050" cap="flat">
            <a:solidFill>
              <a:srgbClr val="2D5C74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257300" y="547688"/>
            <a:ext cx="15773400" cy="1988345"/>
            <a:chOff x="0" y="0"/>
            <a:chExt cx="21031200" cy="265112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1031200" cy="2651126"/>
            </a:xfrm>
            <a:custGeom>
              <a:avLst/>
              <a:gdLst/>
              <a:ahLst/>
              <a:cxnLst/>
              <a:rect l="l" t="t" r="r" b="b"/>
              <a:pathLst>
                <a:path w="21031200" h="2651126">
                  <a:moveTo>
                    <a:pt x="0" y="0"/>
                  </a:moveTo>
                  <a:lnTo>
                    <a:pt x="21031200" y="0"/>
                  </a:lnTo>
                  <a:lnTo>
                    <a:pt x="21031200" y="2651126"/>
                  </a:lnTo>
                  <a:lnTo>
                    <a:pt x="0" y="265112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95250"/>
              <a:ext cx="21031200" cy="2555876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l">
                <a:lnSpc>
                  <a:spcPts val="8748"/>
                </a:lnSpc>
              </a:pPr>
              <a:r>
                <a:rPr lang="en-US" sz="8100" spc="-11">
                  <a:solidFill>
                    <a:srgbClr val="BFBFBF"/>
                  </a:solidFill>
                  <a:latin typeface="PT Sans"/>
                  <a:ea typeface="PT Sans"/>
                  <a:cs typeface="PT Sans"/>
                  <a:sym typeface="PT Sans"/>
                </a:rPr>
                <a:t>Coding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680000" y="2738438"/>
            <a:ext cx="15350700" cy="6527007"/>
            <a:chOff x="0" y="0"/>
            <a:chExt cx="20467600" cy="870267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467600" cy="8702676"/>
            </a:xfrm>
            <a:custGeom>
              <a:avLst/>
              <a:gdLst/>
              <a:ahLst/>
              <a:cxnLst/>
              <a:rect l="l" t="t" r="r" b="b"/>
              <a:pathLst>
                <a:path w="20467600" h="8702676">
                  <a:moveTo>
                    <a:pt x="0" y="0"/>
                  </a:moveTo>
                  <a:lnTo>
                    <a:pt x="20467600" y="0"/>
                  </a:lnTo>
                  <a:lnTo>
                    <a:pt x="20467600" y="8702676"/>
                  </a:lnTo>
                  <a:lnTo>
                    <a:pt x="0" y="87026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47625"/>
              <a:ext cx="20467600" cy="8655051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760095" lvl="1" indent="-380048" algn="l">
                <a:lnSpc>
                  <a:spcPts val="4536"/>
                </a:lnSpc>
                <a:buFont typeface="Arial"/>
                <a:buChar char="•"/>
              </a:pPr>
              <a:r>
                <a:rPr lang="en-US" sz="4200" spc="-5">
                  <a:solidFill>
                    <a:srgbClr val="BFBFBF"/>
                  </a:solidFill>
                  <a:latin typeface="PT Sans"/>
                  <a:ea typeface="PT Sans"/>
                  <a:cs typeface="PT Sans"/>
                  <a:sym typeface="PT Sans"/>
                </a:rPr>
                <a:t>Libraries</a:t>
              </a:r>
            </a:p>
            <a:p>
              <a:pPr marL="760095" lvl="1" indent="-380048" algn="l">
                <a:lnSpc>
                  <a:spcPts val="4536"/>
                </a:lnSpc>
              </a:pPr>
              <a:r>
                <a:rPr lang="en-US" sz="4200" spc="-5">
                  <a:solidFill>
                    <a:srgbClr val="BFBFBF"/>
                  </a:solidFill>
                  <a:latin typeface="PT Sans"/>
                  <a:ea typeface="PT Sans"/>
                  <a:cs typeface="PT Sans"/>
                  <a:sym typeface="PT Sans"/>
                </a:rPr>
                <a:t>	 sqlite3 &amp; tkinter</a:t>
              </a:r>
            </a:p>
            <a:p>
              <a:pPr marL="760095" lvl="1" indent="-380048" algn="l">
                <a:lnSpc>
                  <a:spcPts val="4536"/>
                </a:lnSpc>
                <a:buFont typeface="Arial"/>
                <a:buChar char="•"/>
              </a:pPr>
              <a:r>
                <a:rPr lang="en-US" sz="4200" spc="-5">
                  <a:solidFill>
                    <a:srgbClr val="BFBFBF"/>
                  </a:solidFill>
                  <a:latin typeface="PT Sans"/>
                  <a:ea typeface="PT Sans"/>
                  <a:cs typeface="PT Sans"/>
                  <a:sym typeface="PT Sans"/>
                </a:rPr>
                <a:t>Functions</a:t>
              </a:r>
            </a:p>
            <a:p>
              <a:pPr marL="1337310" lvl="2" indent="-445770" algn="l">
                <a:lnSpc>
                  <a:spcPts val="3888"/>
                </a:lnSpc>
                <a:buAutoNum type="arabicPeriod"/>
              </a:pPr>
              <a:r>
                <a:rPr lang="en-US" sz="3600" spc="-5">
                  <a:solidFill>
                    <a:srgbClr val="BFBFBF"/>
                  </a:solidFill>
                  <a:latin typeface="PT Sans"/>
                  <a:ea typeface="PT Sans"/>
                  <a:cs typeface="PT Sans"/>
                  <a:sym typeface="PT Sans"/>
                </a:rPr>
                <a:t>setup_db</a:t>
              </a:r>
            </a:p>
            <a:p>
              <a:pPr marL="1337310" lvl="2" indent="-445770" algn="l">
                <a:lnSpc>
                  <a:spcPts val="3888"/>
                </a:lnSpc>
                <a:buAutoNum type="arabicPeriod"/>
              </a:pPr>
              <a:r>
                <a:rPr lang="en-US" sz="3600" spc="-5">
                  <a:solidFill>
                    <a:srgbClr val="BFBFBF"/>
                  </a:solidFill>
                  <a:latin typeface="PT Sans"/>
                  <a:ea typeface="PT Sans"/>
                  <a:cs typeface="PT Sans"/>
                  <a:sym typeface="PT Sans"/>
                </a:rPr>
                <a:t>book_ticket</a:t>
              </a:r>
            </a:p>
            <a:p>
              <a:pPr marL="1337310" lvl="2" indent="-445770" algn="l">
                <a:lnSpc>
                  <a:spcPts val="3888"/>
                </a:lnSpc>
                <a:buAutoNum type="arabicPeriod"/>
              </a:pPr>
              <a:r>
                <a:rPr lang="en-US" sz="3600" spc="-5">
                  <a:solidFill>
                    <a:srgbClr val="BFBFBF"/>
                  </a:solidFill>
                  <a:latin typeface="PT Sans"/>
                  <a:ea typeface="PT Sans"/>
                  <a:cs typeface="PT Sans"/>
                  <a:sym typeface="PT Sans"/>
                </a:rPr>
                <a:t>cancel_ticket</a:t>
              </a:r>
            </a:p>
            <a:p>
              <a:pPr marL="1337310" lvl="2" indent="-445770" algn="l">
                <a:lnSpc>
                  <a:spcPts val="3888"/>
                </a:lnSpc>
                <a:buAutoNum type="arabicPeriod"/>
              </a:pPr>
              <a:r>
                <a:rPr lang="en-US" sz="3600" spc="-5">
                  <a:solidFill>
                    <a:srgbClr val="BFBFBF"/>
                  </a:solidFill>
                  <a:latin typeface="PT Sans"/>
                  <a:ea typeface="PT Sans"/>
                  <a:cs typeface="PT Sans"/>
                  <a:sym typeface="PT Sans"/>
                </a:rPr>
                <a:t>view_tickets</a:t>
              </a:r>
            </a:p>
            <a:p>
              <a:pPr marL="1337310" lvl="2" indent="-445770" algn="l">
                <a:lnSpc>
                  <a:spcPts val="3888"/>
                </a:lnSpc>
                <a:buAutoNum type="arabicPeriod"/>
              </a:pPr>
              <a:r>
                <a:rPr lang="en-US" sz="3600" spc="-5">
                  <a:solidFill>
                    <a:srgbClr val="BFBFBF"/>
                  </a:solidFill>
                  <a:latin typeface="PT Sans"/>
                  <a:ea typeface="PT Sans"/>
                  <a:cs typeface="PT Sans"/>
                  <a:sym typeface="PT Sans"/>
                </a:rPr>
                <a:t>clear_entries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12700" y="3182167"/>
            <a:ext cx="18300700" cy="7104833"/>
            <a:chOff x="0" y="0"/>
            <a:chExt cx="4819937" cy="187123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9938" cy="1871232"/>
            </a:xfrm>
            <a:custGeom>
              <a:avLst/>
              <a:gdLst/>
              <a:ahLst/>
              <a:cxnLst/>
              <a:rect l="l" t="t" r="r" b="b"/>
              <a:pathLst>
                <a:path w="4819938" h="1871232">
                  <a:moveTo>
                    <a:pt x="0" y="0"/>
                  </a:moveTo>
                  <a:lnTo>
                    <a:pt x="4819938" y="0"/>
                  </a:lnTo>
                  <a:lnTo>
                    <a:pt x="4819938" y="1871232"/>
                  </a:lnTo>
                  <a:lnTo>
                    <a:pt x="0" y="1871232"/>
                  </a:lnTo>
                  <a:close/>
                </a:path>
              </a:pathLst>
            </a:custGeom>
            <a:solidFill>
              <a:srgbClr val="2D5C74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4819937" cy="19283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28700" y="1152525"/>
            <a:ext cx="13844095" cy="11715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25"/>
              </a:lnSpc>
            </a:pPr>
            <a:r>
              <a:rPr lang="en-US" sz="8500" spc="-11">
                <a:solidFill>
                  <a:srgbClr val="BFBFBF"/>
                </a:solidFill>
                <a:latin typeface="PT Sans"/>
                <a:ea typeface="PT Sans"/>
                <a:cs typeface="PT Sans"/>
                <a:sym typeface="PT Sans"/>
              </a:rPr>
              <a:t>Phases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028700" y="6474608"/>
            <a:ext cx="3047261" cy="924775"/>
            <a:chOff x="0" y="0"/>
            <a:chExt cx="4063014" cy="1233033"/>
          </a:xfrm>
        </p:grpSpPr>
        <p:sp>
          <p:nvSpPr>
            <p:cNvPr id="8" name="TextBox 8"/>
            <p:cNvSpPr txBox="1"/>
            <p:nvPr/>
          </p:nvSpPr>
          <p:spPr>
            <a:xfrm>
              <a:off x="0" y="-9525"/>
              <a:ext cx="4063014" cy="5132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099"/>
                </a:lnSpc>
              </a:pPr>
              <a:r>
                <a:rPr lang="en-US" sz="2499" spc="-3">
                  <a:solidFill>
                    <a:srgbClr val="BFBFBF"/>
                  </a:solidFill>
                  <a:latin typeface="PT Sans"/>
                  <a:ea typeface="PT Sans"/>
                  <a:cs typeface="PT Sans"/>
                  <a:sym typeface="PT Sans"/>
                </a:rPr>
                <a:t>Current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792766"/>
              <a:ext cx="4063014" cy="440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800"/>
                </a:lnSpc>
              </a:pPr>
              <a:r>
                <a:rPr lang="en-US" sz="2000" spc="-2">
                  <a:solidFill>
                    <a:srgbClr val="BFBFBF"/>
                  </a:solidFill>
                  <a:latin typeface="PT Sans"/>
                  <a:ea typeface="PT Sans"/>
                  <a:cs typeface="PT Sans"/>
                  <a:sym typeface="PT Sans"/>
                </a:rPr>
                <a:t>Phase 1: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5317258" y="6474608"/>
            <a:ext cx="3047261" cy="1315300"/>
            <a:chOff x="0" y="0"/>
            <a:chExt cx="4063014" cy="1753733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9525"/>
              <a:ext cx="4063014" cy="10339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099"/>
                </a:lnSpc>
              </a:pPr>
              <a:r>
                <a:rPr lang="en-US" sz="2499" spc="-3">
                  <a:solidFill>
                    <a:srgbClr val="BFBFBF"/>
                  </a:solidFill>
                  <a:latin typeface="PT Sans"/>
                  <a:ea typeface="PT Sans"/>
                  <a:cs typeface="PT Sans"/>
                  <a:sym typeface="PT Sans"/>
                </a:rPr>
                <a:t>Railway(which includes coach)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313466"/>
              <a:ext cx="4063014" cy="440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800"/>
                </a:lnSpc>
              </a:pPr>
              <a:r>
                <a:rPr lang="en-US" sz="2000" spc="-2">
                  <a:solidFill>
                    <a:srgbClr val="BFBFBF"/>
                  </a:solidFill>
                  <a:latin typeface="PT Sans"/>
                  <a:ea typeface="PT Sans"/>
                  <a:cs typeface="PT Sans"/>
                  <a:sym typeface="PT Sans"/>
                </a:rPr>
                <a:t>Phase 2: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9605817" y="6474608"/>
            <a:ext cx="3047261" cy="1315300"/>
            <a:chOff x="0" y="0"/>
            <a:chExt cx="4063014" cy="1753733"/>
          </a:xfrm>
        </p:grpSpPr>
        <p:sp>
          <p:nvSpPr>
            <p:cNvPr id="14" name="TextBox 14"/>
            <p:cNvSpPr txBox="1"/>
            <p:nvPr/>
          </p:nvSpPr>
          <p:spPr>
            <a:xfrm>
              <a:off x="0" y="-9525"/>
              <a:ext cx="4063014" cy="10339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099"/>
                </a:lnSpc>
              </a:pPr>
              <a:r>
                <a:rPr lang="en-US" sz="2499" spc="-3" dirty="0">
                  <a:solidFill>
                    <a:srgbClr val="BFBFBF"/>
                  </a:solidFill>
                  <a:latin typeface="PT Sans"/>
                  <a:ea typeface="PT Sans"/>
                  <a:cs typeface="PT Sans"/>
                  <a:sym typeface="PT Sans"/>
                </a:rPr>
                <a:t>Combine Bus + Railway Reservation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1313466"/>
              <a:ext cx="4063014" cy="440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800"/>
                </a:lnSpc>
              </a:pPr>
              <a:r>
                <a:rPr lang="en-US" sz="2000" spc="-2">
                  <a:solidFill>
                    <a:srgbClr val="BFBFBF"/>
                  </a:solidFill>
                  <a:latin typeface="PT Sans"/>
                  <a:ea typeface="PT Sans"/>
                  <a:cs typeface="PT Sans"/>
                  <a:sym typeface="PT Sans"/>
                </a:rPr>
                <a:t>Phase 3: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3894375" y="6474608"/>
            <a:ext cx="3047261" cy="1705825"/>
            <a:chOff x="0" y="0"/>
            <a:chExt cx="4063014" cy="2274433"/>
          </a:xfrm>
        </p:grpSpPr>
        <p:sp>
          <p:nvSpPr>
            <p:cNvPr id="17" name="TextBox 17"/>
            <p:cNvSpPr txBox="1"/>
            <p:nvPr/>
          </p:nvSpPr>
          <p:spPr>
            <a:xfrm>
              <a:off x="0" y="-9525"/>
              <a:ext cx="4063014" cy="15546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099"/>
                </a:lnSpc>
              </a:pPr>
              <a:r>
                <a:rPr lang="en-US" sz="2499" spc="-3">
                  <a:solidFill>
                    <a:srgbClr val="BFBFBF"/>
                  </a:solidFill>
                  <a:latin typeface="PT Sans"/>
                  <a:ea typeface="PT Sans"/>
                  <a:cs typeface="PT Sans"/>
                  <a:sym typeface="PT Sans"/>
                </a:rPr>
                <a:t>Includes Lower and Upper Beath Allocation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1834166"/>
              <a:ext cx="4063014" cy="440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800"/>
                </a:lnSpc>
              </a:pPr>
              <a:r>
                <a:rPr lang="en-US" sz="2000" spc="-2">
                  <a:solidFill>
                    <a:srgbClr val="BFBFBF"/>
                  </a:solidFill>
                  <a:latin typeface="PT Sans"/>
                  <a:ea typeface="PT Sans"/>
                  <a:cs typeface="PT Sans"/>
                  <a:sym typeface="PT Sans"/>
                </a:rPr>
                <a:t>Phase 4:</a:t>
              </a:r>
            </a:p>
          </p:txBody>
        </p:sp>
      </p:grpSp>
      <p:sp>
        <p:nvSpPr>
          <p:cNvPr id="19" name="AutoShape 19"/>
          <p:cNvSpPr/>
          <p:nvPr/>
        </p:nvSpPr>
        <p:spPr>
          <a:xfrm>
            <a:off x="1190625" y="5133975"/>
            <a:ext cx="16068675" cy="0"/>
          </a:xfrm>
          <a:prstGeom prst="line">
            <a:avLst/>
          </a:prstGeom>
          <a:ln w="1905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0" name="Group 20"/>
          <p:cNvGrpSpPr/>
          <p:nvPr/>
        </p:nvGrpSpPr>
        <p:grpSpPr>
          <a:xfrm>
            <a:off x="1028700" y="4981575"/>
            <a:ext cx="323850" cy="323850"/>
            <a:chOff x="0" y="0"/>
            <a:chExt cx="6350000" cy="63500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5317258" y="4972050"/>
            <a:ext cx="323850" cy="323850"/>
            <a:chOff x="0" y="0"/>
            <a:chExt cx="6350000" cy="63500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24" name="Group 24"/>
          <p:cNvGrpSpPr/>
          <p:nvPr/>
        </p:nvGrpSpPr>
        <p:grpSpPr>
          <a:xfrm>
            <a:off x="9605817" y="4972050"/>
            <a:ext cx="323850" cy="323850"/>
            <a:chOff x="0" y="0"/>
            <a:chExt cx="6350000" cy="63500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26" name="Group 26"/>
          <p:cNvGrpSpPr/>
          <p:nvPr/>
        </p:nvGrpSpPr>
        <p:grpSpPr>
          <a:xfrm>
            <a:off x="13894375" y="4972050"/>
            <a:ext cx="323850" cy="323850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4105275"/>
            <a:ext cx="6985638" cy="2066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100"/>
              </a:lnSpc>
            </a:pPr>
            <a:r>
              <a:rPr lang="en-US" sz="6750" spc="-9">
                <a:solidFill>
                  <a:srgbClr val="BFBFBF"/>
                </a:solidFill>
                <a:latin typeface="PT Sans"/>
                <a:ea typeface="PT Sans"/>
                <a:cs typeface="PT Sans"/>
                <a:sym typeface="PT Sans"/>
              </a:rPr>
              <a:t>Implementation Requires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830956" y="4815865"/>
            <a:ext cx="8428344" cy="1356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3600"/>
              </a:lnSpc>
              <a:buFont typeface="Arial"/>
              <a:buChar char="•"/>
            </a:pPr>
            <a:r>
              <a:rPr lang="en-US" sz="2499" spc="-3" dirty="0">
                <a:solidFill>
                  <a:srgbClr val="BFBFBF"/>
                </a:solidFill>
                <a:latin typeface="PT Sans"/>
                <a:sym typeface="PT Sans"/>
              </a:rPr>
              <a:t>Implementation includes the Reservation in Train.</a:t>
            </a:r>
            <a:endParaRPr lang="en-US" sz="2499" spc="-3" dirty="0">
              <a:solidFill>
                <a:srgbClr val="BFBFBF"/>
              </a:solidFill>
              <a:latin typeface="PT Sans"/>
              <a:sym typeface="PT Sans"/>
              <a:hlinkClick r:id="rId3" tooltip="https://docs.google.com/spreadsheets/d/1DUF2isFWsqVSYhbaACYtbgcLi_YjDqpE3GLQIVgkKQg/edit#gid=6985111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518160" lvl="1" indent="-259080" algn="l">
              <a:lnSpc>
                <a:spcPts val="3600"/>
              </a:lnSpc>
              <a:buFont typeface="Arial"/>
              <a:buChar char="•"/>
            </a:pPr>
            <a:r>
              <a:rPr lang="en-US" sz="2499" spc="-3" dirty="0">
                <a:solidFill>
                  <a:srgbClr val="BFBFBF"/>
                </a:solidFill>
                <a:latin typeface="PT Sans"/>
                <a:sym typeface="PT Sans"/>
              </a:rPr>
              <a:t>Few correction in the UI for Gender selection and additional inputs</a:t>
            </a:r>
            <a:endParaRPr lang="en-US" sz="2499" spc="-3" dirty="0">
              <a:solidFill>
                <a:srgbClr val="BFBFBF"/>
              </a:solidFill>
              <a:latin typeface="PT Sans"/>
              <a:sym typeface="PT Sans"/>
              <a:hlinkClick r:id="rId3" tooltip="https://docs.google.com/spreadsheets/d/1DUF2isFWsqVSYhbaACYtbgcLi_YjDqpE3GLQIVgkKQg/edit#gid=6985111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5" name="AutoShape 5"/>
          <p:cNvSpPr/>
          <p:nvPr/>
        </p:nvSpPr>
        <p:spPr>
          <a:xfrm>
            <a:off x="1028700" y="7574380"/>
            <a:ext cx="16230600" cy="0"/>
          </a:xfrm>
          <a:prstGeom prst="line">
            <a:avLst/>
          </a:prstGeom>
          <a:ln w="28575" cap="rnd">
            <a:solidFill>
              <a:srgbClr val="2D5C7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1028700" y="2684045"/>
            <a:ext cx="16230600" cy="0"/>
          </a:xfrm>
          <a:prstGeom prst="line">
            <a:avLst/>
          </a:prstGeom>
          <a:ln w="28575" cap="rnd">
            <a:solidFill>
              <a:srgbClr val="2D5C74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210699" y="2202209"/>
            <a:ext cx="8022194" cy="11715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25"/>
              </a:lnSpc>
            </a:pPr>
            <a:r>
              <a:rPr lang="en-US" sz="8500" spc="-11">
                <a:solidFill>
                  <a:srgbClr val="BFBFBF"/>
                </a:solidFill>
                <a:latin typeface="PT Sans"/>
                <a:ea typeface="PT Sans"/>
                <a:cs typeface="PT Sans"/>
                <a:sym typeface="PT Sans"/>
              </a:rPr>
              <a:t>Conclusion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210699" y="4719291"/>
            <a:ext cx="13866603" cy="860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99"/>
              </a:lnSpc>
            </a:pPr>
            <a:r>
              <a:rPr lang="en-US" sz="2499" b="1" spc="-3">
                <a:solidFill>
                  <a:srgbClr val="BFBFBF"/>
                </a:solidFill>
                <a:latin typeface="PT Sans Bold"/>
                <a:ea typeface="PT Sans Bold"/>
                <a:cs typeface="PT Sans Bold"/>
                <a:sym typeface="PT Sans Bold"/>
              </a:rPr>
              <a:t>Ticket Reservation System provides a simple and efficient way to manage bookings using a GUI and SQLite database, ensuring seamless ticketing and seat management.</a:t>
            </a:r>
          </a:p>
        </p:txBody>
      </p:sp>
      <p:sp>
        <p:nvSpPr>
          <p:cNvPr id="5" name="AutoShape 5"/>
          <p:cNvSpPr/>
          <p:nvPr/>
        </p:nvSpPr>
        <p:spPr>
          <a:xfrm>
            <a:off x="2210699" y="4069111"/>
            <a:ext cx="13844095" cy="0"/>
          </a:xfrm>
          <a:prstGeom prst="line">
            <a:avLst/>
          </a:prstGeom>
          <a:ln w="38100" cap="flat">
            <a:solidFill>
              <a:srgbClr val="47758E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182</Words>
  <Application>Microsoft Office PowerPoint</Application>
  <PresentationFormat>Custom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PT Sans Bold</vt:lpstr>
      <vt:lpstr>PT Sans</vt:lpstr>
      <vt:lpstr>Arial Bold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ReservationSystem - Copy.pptx</dc:title>
  <cp:lastModifiedBy>Delhi Murali</cp:lastModifiedBy>
  <cp:revision>7</cp:revision>
  <dcterms:created xsi:type="dcterms:W3CDTF">2006-08-16T00:00:00Z</dcterms:created>
  <dcterms:modified xsi:type="dcterms:W3CDTF">2025-05-16T08:50:03Z</dcterms:modified>
  <dc:identifier>DAGfmLiVHkQ</dc:identifier>
</cp:coreProperties>
</file>