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8" r:id="rId10"/>
    <p:sldId id="264" r:id="rId11"/>
    <p:sldId id="27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0" d="100"/>
          <a:sy n="60" d="100"/>
        </p:scale>
        <p:origin x="8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9" Type="http://schemas.openxmlformats.org/officeDocument/2006/relationships/hyperlink" Target="https://www.ijert.org/research/email-based-spam-detection-IJERTV9IS060087.pdf" TargetMode="External"/><Relationship Id="rId8" Type="http://schemas.openxmlformats.org/officeDocument/2006/relationships/hyperlink" Target="https://www.mdpi.com/2079-9292/13/11/2034" TargetMode="External"/><Relationship Id="rId7" Type="http://schemas.openxmlformats.org/officeDocument/2006/relationships/hyperlink" Target="https://www.mdpi.com/2073-431X/12/10/196" TargetMode="External"/><Relationship Id="rId6" Type="http://schemas.openxmlformats.org/officeDocument/2006/relationships/hyperlink" Target="https://link.springer.com/article/10.1007/s10462-022-10195-4" TargetMode="External"/><Relationship Id="rId5" Type="http://schemas.openxmlformats.org/officeDocument/2006/relationships/hyperlink" Target="https://link.springer.com/article/10.1007/s10462-022-10195-4#auth-Enrique-Alegre-Aff1-Aff2" TargetMode="External"/><Relationship Id="rId4" Type="http://schemas.openxmlformats.org/officeDocument/2006/relationships/hyperlink" Target="https://link.springer.com/article/10.1007/s10462-022-10195-4#auth-Eduardo-Fidalgo-Aff1-Aff2" TargetMode="External"/><Relationship Id="rId3" Type="http://schemas.openxmlformats.org/officeDocument/2006/relationships/hyperlink" Target="https://link.springer.com/article/10.1007/s10462-022-10195-4#auth-V_ctor-Gonz_lez_Castro-Aff1-Aff2" TargetMode="External"/><Relationship Id="rId2" Type="http://schemas.openxmlformats.org/officeDocument/2006/relationships/hyperlink" Target="https://link.springer.com/article/10.1007/s10462-022-10195-4#auth-Roc_o-Alaiz_Rodr_guez-Aff1-Aff2" TargetMode="External"/><Relationship Id="rId11" Type="http://schemas.openxmlformats.org/officeDocument/2006/relationships/slideLayout" Target="../slideLayouts/slideLayout2.xml"/><Relationship Id="rId10" Type="http://schemas.openxmlformats.org/officeDocument/2006/relationships/image" Target="../media/image5.jpeg"/><Relationship Id="rId1" Type="http://schemas.openxmlformats.org/officeDocument/2006/relationships/hyperlink" Target="https://link.springer.com/article/10.1007/s10462-022-10195-4#auth-Francisco-J__ez_Martino-Aff1-Aff2"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IN" altLang="en-GB" dirty="0"/>
              <a:t>Spam Detection</a:t>
            </a:r>
            <a:endParaRPr lang="en-IN" alt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Number:CSE-</a:t>
            </a:r>
            <a:r>
              <a:rPr lang="en-IN" altLang="en-GB" dirty="0"/>
              <a:t>200</a:t>
            </a:r>
            <a:endParaRPr lang="en-GB" dirty="0"/>
          </a:p>
          <a:p>
            <a:pPr algn="l"/>
            <a:endParaRPr lang="en-GB" dirty="0"/>
          </a:p>
          <a:p>
            <a:pPr algn="l"/>
            <a:endParaRPr lang="en-GB" dirty="0"/>
          </a:p>
        </p:txBody>
      </p:sp>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endParaRPr lang="en-GB" dirty="0"/>
          </a:p>
          <a:p>
            <a:endParaRPr lang="en-GB" dirty="0"/>
          </a:p>
          <a:p>
            <a:pPr algn="l"/>
            <a:r>
              <a:rPr lang="en-GB" sz="1700" dirty="0" err="1"/>
              <a:t>Dr.</a:t>
            </a:r>
            <a:r>
              <a:rPr lang="en-GB" sz="1700" dirty="0"/>
              <a:t> </a:t>
            </a:r>
            <a:r>
              <a:rPr lang="en-IN" altLang="en-GB" sz="1700" dirty="0"/>
              <a:t>Chandra Sekhar M</a:t>
            </a:r>
            <a:endParaRPr lang="en-IN" altLang="en-GB" sz="1700" dirty="0"/>
          </a:p>
          <a:p>
            <a:pPr algn="l"/>
            <a:r>
              <a:rPr lang="en-GB" sz="1700" dirty="0"/>
              <a:t>Professor,</a:t>
            </a:r>
            <a:endParaRPr lang="en-GB" sz="1700" dirty="0"/>
          </a:p>
          <a:p>
            <a:pPr algn="l"/>
            <a:r>
              <a:rPr lang="en-GB" sz="1700" dirty="0"/>
              <a:t>School of Computer Science &amp; Engineering</a:t>
            </a:r>
            <a:endParaRPr lang="en-GB" sz="1700" dirty="0"/>
          </a:p>
          <a:p>
            <a:pPr algn="l"/>
            <a:r>
              <a:rPr lang="en-GB" sz="1700" dirty="0"/>
              <a:t>Presidency University</a:t>
            </a:r>
            <a:endParaRPr lang="en-GB" sz="1700" dirty="0"/>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50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a:t>
            </a:r>
            <a:r>
              <a:rPr lang="en-IN" altLang="en-GB" dirty="0"/>
              <a:t>2001</a:t>
            </a:r>
            <a:r>
              <a:rPr lang="en-GB" dirty="0"/>
              <a:t> </a:t>
            </a:r>
            <a:r>
              <a:rPr lang="en-IN" altLang="en-GB" dirty="0"/>
              <a:t>Capstone Project</a:t>
            </a:r>
            <a:endParaRPr lang="en-GB" dirty="0"/>
          </a:p>
          <a:p>
            <a:r>
              <a:rPr lang="en-GB" dirty="0"/>
              <a:t>Review-1</a:t>
            </a:r>
            <a:endParaRPr lang="en-GB" dirty="0"/>
          </a:p>
        </p:txBody>
      </p:sp>
      <p:graphicFrame>
        <p:nvGraphicFramePr>
          <p:cNvPr id="7" name="Table 6"/>
          <p:cNvGraphicFramePr>
            <a:graphicFrameLocks noGrp="1"/>
          </p:cNvGraphicFramePr>
          <p:nvPr/>
        </p:nvGraphicFramePr>
        <p:xfrm>
          <a:off x="364066" y="3594336"/>
          <a:ext cx="5198534" cy="1754915"/>
        </p:xfrm>
        <a:graphic>
          <a:graphicData uri="http://schemas.openxmlformats.org/drawingml/2006/table">
            <a:tbl>
              <a:tblPr firstRow="1" bandRow="1">
                <a:tableStyleId>{5C22544A-7EE6-4342-B048-85BDC9FD1C3A}</a:tableStyleId>
              </a:tblPr>
              <a:tblGrid>
                <a:gridCol w="2599267"/>
                <a:gridCol w="2599267"/>
              </a:tblGrid>
              <a:tr h="3509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400" b="1" dirty="0">
                          <a:solidFill>
                            <a:schemeClr val="tx2">
                              <a:lumMod val="75000"/>
                            </a:schemeClr>
                          </a:solidFill>
                        </a:rPr>
                        <a:t>Roll Number</a:t>
                      </a:r>
                      <a:endParaRPr lang="en-GB" sz="1400" b="1" dirty="0">
                        <a:solidFill>
                          <a:schemeClr val="tx2">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400" b="1" dirty="0">
                          <a:solidFill>
                            <a:schemeClr val="tx2">
                              <a:lumMod val="75000"/>
                            </a:schemeClr>
                          </a:solidFill>
                        </a:rPr>
                        <a:t>Student Name</a:t>
                      </a:r>
                      <a:endParaRPr lang="en-GB" sz="1400" b="1" dirty="0">
                        <a:solidFill>
                          <a:schemeClr val="tx2">
                            <a:lumMod val="75000"/>
                          </a:schemeClr>
                        </a:solidFill>
                      </a:endParaRPr>
                    </a:p>
                  </a:txBody>
                  <a:tcPr/>
                </a:tc>
              </a:tr>
              <a:tr h="350983">
                <a:tc>
                  <a:txBody>
                    <a:bodyPr/>
                    <a:lstStyle/>
                    <a:p>
                      <a:pPr algn="l"/>
                      <a:r>
                        <a:rPr lang="en-GB" sz="1400" dirty="0"/>
                        <a:t>20211CSE0</a:t>
                      </a:r>
                      <a:r>
                        <a:rPr lang="en-IN" altLang="en-GB" sz="1400" dirty="0"/>
                        <a:t>196</a:t>
                      </a:r>
                      <a:endParaRPr lang="en-IN" alt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GB" sz="1400"/>
                        <a:t>Eshaan Khurana</a:t>
                      </a:r>
                      <a:endParaRPr lang="en-IN" altLang="en-GB" sz="1400" dirty="0"/>
                    </a:p>
                  </a:txBody>
                  <a:tcPr/>
                </a:tc>
              </a:tr>
              <a:tr h="3509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400"/>
                        <a:t>20211CSE02</a:t>
                      </a:r>
                      <a:r>
                        <a:rPr lang="en-IN" altLang="en-GB" sz="1400"/>
                        <a:t>30</a:t>
                      </a:r>
                      <a:endParaRPr lang="en-IN" alt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GB" sz="1400" dirty="0"/>
                        <a:t>Charan Kumar S</a:t>
                      </a:r>
                      <a:endParaRPr lang="en-IN" altLang="en-GB" sz="1400" dirty="0"/>
                    </a:p>
                  </a:txBody>
                  <a:tcPr/>
                </a:tc>
              </a:tr>
              <a:tr h="3509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400"/>
                        <a:t>20211CSE0</a:t>
                      </a:r>
                      <a:r>
                        <a:rPr lang="en-IN" altLang="en-GB" sz="1400"/>
                        <a:t>550</a:t>
                      </a:r>
                      <a:endParaRPr lang="en-IN" alt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400"/>
                        <a:t>G</a:t>
                      </a:r>
                      <a:r>
                        <a:rPr lang="en-IN" altLang="en-GB" sz="1400"/>
                        <a:t>agana Sindu B M</a:t>
                      </a:r>
                      <a:endParaRPr lang="en-IN" altLang="en-GB" sz="1400" dirty="0"/>
                    </a:p>
                  </a:txBody>
                  <a:tcPr/>
                </a:tc>
              </a:tr>
              <a:tr h="3509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400"/>
                        <a:t>20211CSE0</a:t>
                      </a:r>
                      <a:r>
                        <a:rPr lang="en-IN" altLang="en-GB" sz="1400"/>
                        <a:t>140</a:t>
                      </a:r>
                      <a:endParaRPr lang="en-IN" altLang="en-GB" sz="1400" dirty="0"/>
                    </a:p>
                  </a:txBody>
                  <a:tcPr/>
                </a:tc>
                <a:tc>
                  <a:txBody>
                    <a:bodyPr/>
                    <a:lstStyle/>
                    <a:p>
                      <a:r>
                        <a:rPr lang="en-IN" sz="1400" dirty="0"/>
                        <a:t>Hisham</a:t>
                      </a:r>
                      <a:endParaRPr lang="en-IN" sz="1400" dirty="0"/>
                    </a:p>
                  </a:txBody>
                  <a:tcPr/>
                </a:tc>
              </a:tr>
            </a:tbl>
          </a:graphicData>
        </a:graphic>
      </p:graphicFrame>
      <p:sp>
        <p:nvSpPr>
          <p:cNvPr id="4" name="Text Box 3"/>
          <p:cNvSpPr txBox="1"/>
          <p:nvPr/>
        </p:nvSpPr>
        <p:spPr>
          <a:xfrm>
            <a:off x="9606280" y="809625"/>
            <a:ext cx="4064000" cy="368300"/>
          </a:xfrm>
          <a:prstGeom prst="rect">
            <a:avLst/>
          </a:prstGeom>
          <a:noFill/>
        </p:spPr>
        <p:txBody>
          <a:bodyPr wrap="square" rtlCol="0">
            <a:spAutoFit/>
          </a:bodyPr>
          <a:lstStyle/>
          <a:p>
            <a:endParaRPr lang="en-US"/>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6888" y="316023"/>
            <a:ext cx="1177290" cy="1140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GITHUB LINK</a:t>
            </a:r>
            <a:endParaRPr lang="en-IN" altLang="en-US"/>
          </a:p>
        </p:txBody>
      </p:sp>
      <p:sp>
        <p:nvSpPr>
          <p:cNvPr id="3" name="Content Placeholder 2"/>
          <p:cNvSpPr>
            <a:spLocks noGrp="1"/>
          </p:cNvSpPr>
          <p:nvPr>
            <p:ph idx="1"/>
          </p:nvPr>
        </p:nvSpPr>
        <p:spPr/>
        <p:txBody>
          <a:bodyPr/>
          <a:p>
            <a:pPr marL="0" indent="0">
              <a:buNone/>
            </a:pPr>
            <a:r>
              <a:rPr lang="en-US"/>
              <a:t>https://github.com/Delhiwala/Capstone-Project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69600" y="171452"/>
            <a:ext cx="1219200" cy="1181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a:xfrm>
            <a:off x="812165" y="1087755"/>
            <a:ext cx="10389235" cy="5185410"/>
          </a:xfrm>
        </p:spPr>
        <p:txBody>
          <a:bodyPr/>
          <a:lstStyle/>
          <a:p>
            <a:pPr marL="0" indent="0">
              <a:buNone/>
            </a:pPr>
            <a:r>
              <a:rPr lang="en-IN" altLang="en-GB" b="1" dirty="0"/>
              <a:t>Spam Detection:</a:t>
            </a:r>
            <a:endParaRPr lang="en-IN" altLang="en-GB" b="1" dirty="0"/>
          </a:p>
          <a:p>
            <a:pPr marL="0" indent="457200" algn="just">
              <a:buNone/>
            </a:pPr>
            <a:r>
              <a:rPr lang="en-IN" altLang="en-GB" dirty="0"/>
              <a:t>A critical component in modern communication systems.To protect the user from various cybercrimes, i.e. Phishing or Malware.It plays a vital role in maintaining the efficiency, security, and overall integrity of communication systems, particularly in email, social media, and messaging platforms. </a:t>
            </a:r>
            <a:endParaRPr lang="en-IN" altLang="en-GB"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57824" y="158492"/>
            <a:ext cx="1245952" cy="12070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normAutofit/>
          </a:bodyPr>
          <a:lstStyle/>
          <a:p>
            <a:pPr marL="0" indent="0">
              <a:buNone/>
            </a:pPr>
            <a:r>
              <a:rPr lang="en-US" b="1" dirty="0"/>
              <a:t>Current Status:</a:t>
            </a:r>
            <a:r>
              <a:rPr lang="en-US" dirty="0"/>
              <a:t> Literature review is in progress.</a:t>
            </a:r>
            <a:endParaRPr lang="en-US" dirty="0"/>
          </a:p>
          <a:p>
            <a:pPr marL="0" indent="0">
              <a:buNone/>
            </a:pPr>
            <a:endParaRPr lang="en-US" dirty="0"/>
          </a:p>
          <a:p>
            <a:pPr marL="0" indent="0">
              <a:buNone/>
            </a:pPr>
            <a:r>
              <a:rPr lang="en-US" b="1" dirty="0"/>
              <a:t>Objective:</a:t>
            </a:r>
            <a:r>
              <a:rPr lang="en-US" dirty="0"/>
              <a:t> To gather insights and best practices for integrating AI into </a:t>
            </a:r>
            <a:r>
              <a:rPr lang="en-IN" altLang="en-US" dirty="0"/>
              <a:t>spam detection</a:t>
            </a:r>
            <a:r>
              <a:rPr lang="en-US" dirty="0"/>
              <a:t>.</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71200" y="87630"/>
            <a:ext cx="1219200" cy="1181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4" name="Rectangle 1"/>
          <p:cNvSpPr>
            <a:spLocks noGrp="1" noChangeArrowheads="1"/>
          </p:cNvSpPr>
          <p:nvPr>
            <p:ph idx="1"/>
          </p:nvPr>
        </p:nvSpPr>
        <p:spPr bwMode="auto">
          <a:xfrm>
            <a:off x="440055" y="830580"/>
            <a:ext cx="10262870" cy="397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indent="0">
              <a:buNone/>
            </a:pPr>
            <a:endParaRPr lang="en-IN" sz="1600" b="1" dirty="0"/>
          </a:p>
          <a:p>
            <a:pPr>
              <a:buFont typeface="+mj-lt"/>
              <a:buAutoNum type="arabicPeriod"/>
            </a:pPr>
            <a:r>
              <a:rPr lang="en-IN" sz="1600" b="1" dirty="0"/>
              <a:t>Graph-Based Spam Detection for Sender Behavior Analysis:</a:t>
            </a:r>
            <a:endParaRPr lang="en-IN" sz="1600" b="1" dirty="0"/>
          </a:p>
          <a:p>
            <a:pPr marL="457200" lvl="1" algn="just">
              <a:buClrTx/>
              <a:buSzTx/>
              <a:buFont typeface="+mj-lt"/>
              <a:buNone/>
            </a:pPr>
            <a:r>
              <a:rPr lang="en-IN" sz="1600" dirty="0"/>
              <a:t>Use graph-based models to analyze communication patterns between senders and 	recipients.</a:t>
            </a:r>
            <a:endParaRPr lang="en-IN" sz="1600" dirty="0"/>
          </a:p>
          <a:p>
            <a:pPr marL="0" indent="0">
              <a:buFont typeface="+mj-lt"/>
              <a:buNone/>
            </a:pPr>
            <a:r>
              <a:rPr lang="en-IN" sz="1600" b="1" dirty="0"/>
              <a:t>2.  Context-Aware Spam Detection Using NLP and Sentiment Analysis</a:t>
            </a:r>
            <a:r>
              <a:rPr lang="en-IN" sz="1600" dirty="0"/>
              <a:t>:</a:t>
            </a:r>
            <a:endParaRPr lang="en-IN" sz="1600" dirty="0"/>
          </a:p>
          <a:p>
            <a:pPr marL="457200" lvl="1" indent="0" algn="just">
              <a:buFont typeface="+mj-lt"/>
              <a:buNone/>
            </a:pPr>
            <a:r>
              <a:rPr lang="en-IN" sz="1600" dirty="0"/>
              <a:t>Implement context-aware spam detection by integrating natural language processing (NLP)</a:t>
            </a:r>
            <a:endParaRPr lang="en-IN" sz="1600" dirty="0"/>
          </a:p>
          <a:p>
            <a:pPr marL="457200" lvl="1" indent="0" algn="just">
              <a:buFont typeface="+mj-lt"/>
              <a:buNone/>
            </a:pPr>
            <a:r>
              <a:rPr lang="en-IN" sz="1600" dirty="0"/>
              <a:t>techniques such as sentiment analysis, topic modeling, and contextual embeddings (e.g., BERT, GPT) to better understand the intent behind a message.</a:t>
            </a:r>
            <a:endParaRPr lang="en-IN" sz="1600" dirty="0"/>
          </a:p>
          <a:p>
            <a:pPr marL="0" indent="0">
              <a:buFont typeface="+mj-lt"/>
              <a:buNone/>
            </a:pPr>
            <a:r>
              <a:rPr lang="en-IN" sz="1600" b="1" dirty="0"/>
              <a:t>3.  Multimodal Spam Detection:</a:t>
            </a:r>
            <a:endParaRPr lang="en-IN" sz="1600" b="1" dirty="0"/>
          </a:p>
          <a:p>
            <a:pPr marL="457200" lvl="1" algn="just">
              <a:buClrTx/>
              <a:buSzTx/>
              <a:buFont typeface="+mj-lt"/>
              <a:buNone/>
            </a:pPr>
            <a:r>
              <a:rPr lang="en-IN" sz="1600" dirty="0"/>
              <a:t>   Develop a multimodal spam detection system that combines different data modalities (e.g.,                                              text, images, attachments, and links). This method integrates image recognition for 	  detecting malicious images, URL analysis for suspicious links, and text analysis for 	 detecting spam content.</a:t>
            </a:r>
            <a:endParaRPr kumimoji="0" lang="en-IN" sz="1600" b="0" i="0" u="none" strike="noStrike" cap="none" normalizeH="0" baseline="0" dirty="0">
              <a:solidFill>
                <a:schemeClr val="tx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71200" y="80010"/>
            <a:ext cx="1219200" cy="1181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000" b="1" dirty="0"/>
              <a:t>Improve Detection Accuracy and Reduce False Positives/Negatives</a:t>
            </a:r>
            <a:endParaRPr lang="en-US" sz="2000" b="1" dirty="0"/>
          </a:p>
          <a:p>
            <a:pPr>
              <a:buFont typeface="Arial" panose="020B0604020202020204" pitchFamily="34" charset="0"/>
              <a:buChar char="•"/>
            </a:pPr>
            <a:r>
              <a:rPr sz="2000" b="1" dirty="0">
                <a:sym typeface="+mn-ea"/>
              </a:rPr>
              <a:t>Adapt to Evolving Spam Techniques</a:t>
            </a:r>
            <a:endParaRPr sz="2000" b="1" dirty="0">
              <a:sym typeface="+mn-ea"/>
            </a:endParaRPr>
          </a:p>
          <a:p>
            <a:r>
              <a:rPr lang="en-GB" sz="2000" b="1" dirty="0"/>
              <a:t>Leverage Multimodal Data for Comprehensive Detection</a:t>
            </a:r>
            <a:endParaRPr lang="en-GB" sz="2000" b="1" dirty="0"/>
          </a:p>
          <a:p>
            <a:r>
              <a:rPr lang="en-GB" sz="2000" b="1" dirty="0"/>
              <a:t>Continuous Monitoring and Feedback Integration</a:t>
            </a:r>
            <a:endParaRPr lang="en-GB" sz="2000" b="1" dirty="0"/>
          </a:p>
          <a:p>
            <a:endParaRPr lang="en-IN" altLang="en-GB" sz="2000"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8516" y="0"/>
            <a:ext cx="1061884" cy="1028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pic>
        <p:nvPicPr>
          <p:cNvPr id="4" name="Content Placeholder 3"/>
          <p:cNvPicPr>
            <a:picLocks noGrp="1" noChangeAspect="1"/>
          </p:cNvPicPr>
          <p:nvPr>
            <p:ph idx="1"/>
          </p:nvPr>
        </p:nvPicPr>
        <p:blipFill>
          <a:blip r:embed="rId1"/>
          <a:stretch>
            <a:fillRect/>
          </a:stretch>
        </p:blipFill>
        <p:spPr>
          <a:xfrm>
            <a:off x="3144260" y="1619076"/>
            <a:ext cx="6005080" cy="40008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800" b="1" dirty="0"/>
              <a:t>Increased Detection Accuracy and Precision</a:t>
            </a:r>
            <a:endParaRPr lang="en-US" sz="1800" b="1" dirty="0"/>
          </a:p>
          <a:p>
            <a:pPr>
              <a:buFont typeface="Arial" panose="020B0604020202020204" pitchFamily="34" charset="0"/>
              <a:buChar char="•"/>
            </a:pPr>
            <a:endParaRPr lang="en-US" sz="1800" b="1" dirty="0"/>
          </a:p>
          <a:p>
            <a:pPr>
              <a:buFont typeface="Arial" panose="020B0604020202020204" pitchFamily="34" charset="0"/>
              <a:buChar char="•"/>
            </a:pPr>
            <a:r>
              <a:rPr lang="en-US" sz="1800" b="1" dirty="0"/>
              <a:t>Enhanced Adaptability to Evolving Spam Tactics</a:t>
            </a:r>
            <a:endParaRPr lang="en-US" sz="1800" b="1" dirty="0"/>
          </a:p>
          <a:p>
            <a:pPr>
              <a:buFont typeface="Arial" panose="020B0604020202020204" pitchFamily="34" charset="0"/>
              <a:buChar char="•"/>
            </a:pPr>
            <a:endParaRPr lang="en-US" sz="1800" b="1" dirty="0"/>
          </a:p>
          <a:p>
            <a:pPr>
              <a:buFont typeface="Arial" panose="020B0604020202020204" pitchFamily="34" charset="0"/>
              <a:buChar char="•"/>
            </a:pPr>
            <a:r>
              <a:rPr lang="en-US" sz="1800" b="1" dirty="0"/>
              <a:t>Improved Detection of Multimodal Spam</a:t>
            </a:r>
            <a:endParaRPr lang="en-US" sz="1800" b="1" dirty="0"/>
          </a:p>
          <a:p>
            <a:pPr>
              <a:buFont typeface="Arial" panose="020B0604020202020204" pitchFamily="34" charset="0"/>
              <a:buChar char="•"/>
            </a:pPr>
            <a:endParaRPr lang="en-US" sz="1800" b="1" dirty="0"/>
          </a:p>
          <a:p>
            <a:pPr>
              <a:buFont typeface="Arial" panose="020B0604020202020204" pitchFamily="34" charset="0"/>
              <a:buChar char="•"/>
            </a:pPr>
            <a:r>
              <a:rPr lang="en-US" sz="1800" b="1" dirty="0"/>
              <a:t>Continual Learning and Reduced Need for Manual Updates</a:t>
            </a:r>
            <a:endParaRPr lang="en-US" sz="1800"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71200" y="171450"/>
            <a:ext cx="1219200" cy="1181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br>
              <a:rPr lang="en-IN" dirty="0"/>
            </a:br>
            <a:endParaRPr lang="en-IN" dirty="0"/>
          </a:p>
        </p:txBody>
      </p:sp>
      <p:sp>
        <p:nvSpPr>
          <p:cNvPr id="3" name="Content Placeholder 2"/>
          <p:cNvSpPr>
            <a:spLocks noGrp="1"/>
          </p:cNvSpPr>
          <p:nvPr>
            <p:ph idx="1"/>
          </p:nvPr>
        </p:nvSpPr>
        <p:spPr/>
        <p:txBody>
          <a:bodyPr/>
          <a:lstStyle/>
          <a:p>
            <a:r>
              <a:rPr lang="en-US" sz="1800" u="none" strike="noStrike" dirty="0">
                <a:solidFill>
                  <a:srgbClr val="000000"/>
                </a:solidFill>
                <a:effectLst/>
                <a:latin typeface="Times New Roman" panose="02020603050405020304" pitchFamily="18" charset="0"/>
                <a:ea typeface="Helvetica" panose="020B0604020202020204" pitchFamily="34" charset="0"/>
                <a:hlinkClick r:id="rId1"/>
              </a:rPr>
              <a:t>Francisco </a:t>
            </a:r>
            <a:r>
              <a:rPr lang="en-US" sz="1800" u="none" strike="noStrike" dirty="0" err="1">
                <a:solidFill>
                  <a:srgbClr val="000000"/>
                </a:solidFill>
                <a:effectLst/>
                <a:latin typeface="Times New Roman" panose="02020603050405020304" pitchFamily="18" charset="0"/>
                <a:ea typeface="Helvetica" panose="020B0604020202020204" pitchFamily="34" charset="0"/>
                <a:hlinkClick r:id="rId1"/>
              </a:rPr>
              <a:t>Jáñez</a:t>
            </a:r>
            <a:r>
              <a:rPr lang="en-US" sz="1800" u="none" strike="noStrike" dirty="0">
                <a:solidFill>
                  <a:srgbClr val="000000"/>
                </a:solidFill>
                <a:effectLst/>
                <a:latin typeface="Times New Roman" panose="02020603050405020304" pitchFamily="18" charset="0"/>
                <a:ea typeface="Helvetica" panose="020B0604020202020204" pitchFamily="34" charset="0"/>
                <a:hlinkClick r:id="rId1"/>
              </a:rPr>
              <a:t>-Martino</a:t>
            </a:r>
            <a:r>
              <a:rPr lang="en-US" sz="1800" dirty="0">
                <a:solidFill>
                  <a:srgbClr val="222222"/>
                </a:solidFill>
                <a:effectLst/>
                <a:latin typeface="Times New Roman" panose="02020603050405020304" pitchFamily="18" charset="0"/>
                <a:ea typeface="Helvetica" panose="020B0604020202020204" pitchFamily="34" charset="0"/>
              </a:rPr>
              <a:t>,</a:t>
            </a:r>
            <a:r>
              <a:rPr lang="en-US" sz="1800" dirty="0">
                <a:solidFill>
                  <a:srgbClr val="000000"/>
                </a:solidFill>
                <a:effectLst/>
                <a:latin typeface="Times New Roman" panose="02020603050405020304" pitchFamily="18" charset="0"/>
                <a:ea typeface="SimSun" panose="02010600030101010101" pitchFamily="2" charset="-122"/>
              </a:rPr>
              <a:t> </a:t>
            </a:r>
            <a:r>
              <a:rPr lang="en-US" sz="1800" u="none" strike="noStrike" dirty="0" err="1">
                <a:solidFill>
                  <a:srgbClr val="000000"/>
                </a:solidFill>
                <a:effectLst/>
                <a:latin typeface="Times New Roman" panose="02020603050405020304" pitchFamily="18" charset="0"/>
                <a:ea typeface="Helvetica" panose="020B0604020202020204" pitchFamily="34" charset="0"/>
                <a:hlinkClick r:id="rId2"/>
              </a:rPr>
              <a:t>Rocío</a:t>
            </a:r>
            <a:r>
              <a:rPr lang="en-US" sz="1800" u="none" strike="noStrike" dirty="0">
                <a:solidFill>
                  <a:srgbClr val="000000"/>
                </a:solidFill>
                <a:effectLst/>
                <a:latin typeface="Times New Roman" panose="02020603050405020304" pitchFamily="18" charset="0"/>
                <a:ea typeface="Helvetica" panose="020B0604020202020204" pitchFamily="34" charset="0"/>
                <a:hlinkClick r:id="rId2"/>
              </a:rPr>
              <a:t> </a:t>
            </a:r>
            <a:r>
              <a:rPr lang="en-US" sz="1800" u="none" strike="noStrike" dirty="0" err="1">
                <a:solidFill>
                  <a:srgbClr val="000000"/>
                </a:solidFill>
                <a:effectLst/>
                <a:latin typeface="Times New Roman" panose="02020603050405020304" pitchFamily="18" charset="0"/>
                <a:ea typeface="Helvetica" panose="020B0604020202020204" pitchFamily="34" charset="0"/>
                <a:hlinkClick r:id="rId2"/>
              </a:rPr>
              <a:t>Alaiz</a:t>
            </a:r>
            <a:r>
              <a:rPr lang="en-US" sz="1800" u="none" strike="noStrike" dirty="0">
                <a:solidFill>
                  <a:srgbClr val="000000"/>
                </a:solidFill>
                <a:effectLst/>
                <a:latin typeface="Times New Roman" panose="02020603050405020304" pitchFamily="18" charset="0"/>
                <a:ea typeface="Helvetica" panose="020B0604020202020204" pitchFamily="34" charset="0"/>
                <a:hlinkClick r:id="rId2"/>
              </a:rPr>
              <a:t>-Rodríguez</a:t>
            </a:r>
            <a:r>
              <a:rPr lang="en-US" sz="1800" dirty="0">
                <a:solidFill>
                  <a:srgbClr val="222222"/>
                </a:solidFill>
                <a:effectLst/>
                <a:latin typeface="Times New Roman" panose="02020603050405020304" pitchFamily="18" charset="0"/>
                <a:ea typeface="Helvetica" panose="020B0604020202020204" pitchFamily="34" charset="0"/>
              </a:rPr>
              <a:t>, </a:t>
            </a:r>
            <a:r>
              <a:rPr lang="en-US" sz="1800" u="none" strike="noStrike" dirty="0">
                <a:solidFill>
                  <a:srgbClr val="000000"/>
                </a:solidFill>
                <a:effectLst/>
                <a:latin typeface="Times New Roman" panose="02020603050405020304" pitchFamily="18" charset="0"/>
                <a:ea typeface="Helvetica" panose="020B0604020202020204" pitchFamily="34" charset="0"/>
                <a:hlinkClick r:id="rId3"/>
              </a:rPr>
              <a:t>Víctor González-Castro</a:t>
            </a:r>
            <a:r>
              <a:rPr lang="en-US" sz="1800" dirty="0">
                <a:solidFill>
                  <a:srgbClr val="222222"/>
                </a:solidFill>
                <a:effectLst/>
                <a:latin typeface="Times New Roman" panose="02020603050405020304" pitchFamily="18" charset="0"/>
                <a:ea typeface="Helvetica" panose="020B0604020202020204" pitchFamily="34" charset="0"/>
              </a:rPr>
              <a:t>, </a:t>
            </a:r>
            <a:r>
              <a:rPr lang="en-US" sz="1800" u="none" strike="noStrike" dirty="0">
                <a:solidFill>
                  <a:srgbClr val="000000"/>
                </a:solidFill>
                <a:effectLst/>
                <a:latin typeface="Times New Roman" panose="02020603050405020304" pitchFamily="18" charset="0"/>
                <a:ea typeface="Helvetica" panose="020B0604020202020204" pitchFamily="34" charset="0"/>
                <a:hlinkClick r:id="rId4"/>
              </a:rPr>
              <a:t>Eduardo </a:t>
            </a:r>
            <a:r>
              <a:rPr lang="en-US" sz="1800" u="none" strike="noStrike" dirty="0" err="1">
                <a:solidFill>
                  <a:srgbClr val="000000"/>
                </a:solidFill>
                <a:effectLst/>
                <a:latin typeface="Times New Roman" panose="02020603050405020304" pitchFamily="18" charset="0"/>
                <a:ea typeface="Helvetica" panose="020B0604020202020204" pitchFamily="34" charset="0"/>
                <a:hlinkClick r:id="rId4"/>
              </a:rPr>
              <a:t>Fidalgo</a:t>
            </a:r>
            <a:r>
              <a:rPr lang="en-US" sz="1800" dirty="0">
                <a:solidFill>
                  <a:srgbClr val="222222"/>
                </a:solidFill>
                <a:effectLst/>
                <a:latin typeface="Times New Roman" panose="02020603050405020304" pitchFamily="18" charset="0"/>
                <a:ea typeface="Helvetica" panose="020B0604020202020204" pitchFamily="34" charset="0"/>
              </a:rPr>
              <a:t> &amp;</a:t>
            </a:r>
            <a:r>
              <a:rPr lang="en-US" sz="1800" dirty="0">
                <a:solidFill>
                  <a:srgbClr val="000000"/>
                </a:solidFill>
                <a:effectLst/>
                <a:latin typeface="Times New Roman" panose="02020603050405020304" pitchFamily="18" charset="0"/>
                <a:ea typeface="SimSun" panose="02010600030101010101" pitchFamily="2" charset="-122"/>
              </a:rPr>
              <a:t> </a:t>
            </a:r>
            <a:r>
              <a:rPr lang="en-US" sz="1800" u="none" strike="noStrike" dirty="0">
                <a:solidFill>
                  <a:srgbClr val="000000"/>
                </a:solidFill>
                <a:effectLst/>
                <a:latin typeface="Times New Roman" panose="02020603050405020304" pitchFamily="18" charset="0"/>
                <a:ea typeface="Helvetica" panose="020B0604020202020204" pitchFamily="34" charset="0"/>
                <a:hlinkClick r:id="rId5"/>
              </a:rPr>
              <a:t>Enrique Alegre</a:t>
            </a:r>
            <a:r>
              <a:rPr lang="en-US" sz="1800" dirty="0">
                <a:solidFill>
                  <a:srgbClr val="222222"/>
                </a:solidFill>
                <a:effectLst/>
                <a:latin typeface="Times New Roman" panose="02020603050405020304" pitchFamily="18" charset="0"/>
                <a:ea typeface="Helvetica" panose="020B0604020202020204" pitchFamily="34" charset="0"/>
              </a:rPr>
              <a:t>  </a:t>
            </a:r>
            <a:r>
              <a:rPr lang="en-IN" sz="1800" dirty="0">
                <a:solidFill>
                  <a:srgbClr val="222222"/>
                </a:solidFill>
                <a:effectLst/>
                <a:latin typeface="Times New Roman" panose="02020603050405020304" pitchFamily="18" charset="0"/>
                <a:ea typeface="Helvetica" panose="020B0604020202020204" pitchFamily="34" charset="0"/>
              </a:rPr>
              <a:t>(2022). </a:t>
            </a:r>
            <a:r>
              <a:rPr lang="en-US" sz="1800" u="sng" dirty="0">
                <a:solidFill>
                  <a:srgbClr val="000000"/>
                </a:solidFill>
                <a:effectLst/>
                <a:latin typeface="Times New Roman" panose="02020603050405020304" pitchFamily="18" charset="0"/>
                <a:ea typeface="Times New Roman" panose="02020603050405020304" pitchFamily="18" charset="0"/>
                <a:hlinkClick r:id="rId6"/>
              </a:rPr>
              <a:t>Handling Concept Drift in Spam Detection</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solidFill>
                  <a:srgbClr val="222222"/>
                </a:solidFill>
                <a:effectLst/>
                <a:latin typeface="Arial" panose="020B0604020202020204" pitchFamily="34" charset="0"/>
                <a:ea typeface="SimSun" panose="02010600030101010101" pitchFamily="2" charset="-122"/>
              </a:rPr>
              <a:t> </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4F5671"/>
                </a:solidFill>
                <a:effectLst/>
                <a:latin typeface="Times New Roman" panose="02020603050405020304" pitchFamily="18" charset="0"/>
                <a:ea typeface="SimSun" panose="02010600030101010101" pitchFamily="2" charset="-122"/>
              </a:rPr>
              <a:t>Mohammad </a:t>
            </a:r>
            <a:r>
              <a:rPr lang="en-US" sz="1800" dirty="0" err="1">
                <a:solidFill>
                  <a:srgbClr val="4F5671"/>
                </a:solidFill>
                <a:effectLst/>
                <a:latin typeface="Times New Roman" panose="02020603050405020304" pitchFamily="18" charset="0"/>
                <a:ea typeface="SimSun" panose="02010600030101010101" pitchFamily="2" charset="-122"/>
              </a:rPr>
              <a:t>Tubishat</a:t>
            </a:r>
            <a:r>
              <a:rPr lang="en-US" sz="1800" dirty="0">
                <a:solidFill>
                  <a:srgbClr val="4F5671"/>
                </a:solidFill>
                <a:effectLst/>
                <a:latin typeface="Times New Roman" panose="02020603050405020304" pitchFamily="18" charset="0"/>
                <a:ea typeface="SimSun" panose="02010600030101010101" pitchFamily="2" charset="-122"/>
              </a:rPr>
              <a:t> </a:t>
            </a:r>
            <a:r>
              <a:rPr lang="en-US" sz="1800" dirty="0" err="1">
                <a:solidFill>
                  <a:srgbClr val="4F5671"/>
                </a:solidFill>
                <a:effectLst/>
                <a:latin typeface="Times New Roman" panose="02020603050405020304" pitchFamily="18" charset="0"/>
                <a:ea typeface="SimSun" panose="02010600030101010101" pitchFamily="2" charset="-122"/>
              </a:rPr>
              <a:t>Feras</a:t>
            </a:r>
            <a:r>
              <a:rPr lang="en-US" sz="1800" dirty="0">
                <a:solidFill>
                  <a:srgbClr val="4F5671"/>
                </a:solidFill>
                <a:effectLst/>
                <a:latin typeface="Times New Roman" panose="02020603050405020304" pitchFamily="18" charset="0"/>
                <a:ea typeface="SimSun" panose="02010600030101010101" pitchFamily="2" charset="-122"/>
              </a:rPr>
              <a:t> Al-</a:t>
            </a:r>
            <a:r>
              <a:rPr lang="en-US" sz="1800" dirty="0" err="1">
                <a:solidFill>
                  <a:srgbClr val="4F5671"/>
                </a:solidFill>
                <a:effectLst/>
                <a:latin typeface="Times New Roman" panose="02020603050405020304" pitchFamily="18" charset="0"/>
                <a:ea typeface="SimSun" panose="02010600030101010101" pitchFamily="2" charset="-122"/>
              </a:rPr>
              <a:t>Obeidat</a:t>
            </a:r>
            <a:r>
              <a:rPr lang="en-IN" sz="1800" dirty="0">
                <a:solidFill>
                  <a:srgbClr val="4F5671"/>
                </a:solidFill>
                <a:effectLst/>
                <a:latin typeface="Times New Roman" panose="02020603050405020304" pitchFamily="18" charset="0"/>
                <a:ea typeface="SimSun" panose="02010600030101010101" pitchFamily="2" charset="-122"/>
              </a:rPr>
              <a:t>   </a:t>
            </a:r>
            <a:r>
              <a:rPr lang="en-US" sz="1800" dirty="0">
                <a:solidFill>
                  <a:srgbClr val="4F5671"/>
                </a:solidFill>
                <a:effectLst/>
                <a:latin typeface="Times New Roman" panose="02020603050405020304" pitchFamily="18" charset="0"/>
                <a:ea typeface="SimSun" panose="02010600030101010101" pitchFamily="2" charset="-122"/>
              </a:rPr>
              <a:t>Ali </a:t>
            </a:r>
            <a:r>
              <a:rPr lang="en-US" sz="1800" dirty="0" err="1">
                <a:solidFill>
                  <a:srgbClr val="4F5671"/>
                </a:solidFill>
                <a:effectLst/>
                <a:latin typeface="Times New Roman" panose="02020603050405020304" pitchFamily="18" charset="0"/>
                <a:ea typeface="SimSun" panose="02010600030101010101" pitchFamily="2" charset="-122"/>
              </a:rPr>
              <a:t>Safaa</a:t>
            </a:r>
            <a:r>
              <a:rPr lang="en-US" sz="1800" dirty="0">
                <a:solidFill>
                  <a:srgbClr val="4F5671"/>
                </a:solidFill>
                <a:effectLst/>
                <a:latin typeface="Times New Roman" panose="02020603050405020304" pitchFamily="18" charset="0"/>
                <a:ea typeface="SimSun" panose="02010600030101010101" pitchFamily="2" charset="-122"/>
              </a:rPr>
              <a:t> Sadiq</a:t>
            </a:r>
            <a:r>
              <a:rPr lang="en-IN" sz="1800" dirty="0">
                <a:solidFill>
                  <a:srgbClr val="4F5671"/>
                </a:solidFill>
                <a:effectLst/>
                <a:latin typeface="Times New Roman" panose="02020603050405020304" pitchFamily="18" charset="0"/>
                <a:ea typeface="SimSun" panose="02010600030101010101" pitchFamily="2" charset="-122"/>
              </a:rPr>
              <a:t>   </a:t>
            </a:r>
            <a:r>
              <a:rPr lang="en-US" sz="1800" dirty="0" err="1">
                <a:solidFill>
                  <a:srgbClr val="4F5671"/>
                </a:solidFill>
                <a:effectLst/>
                <a:latin typeface="Times New Roman" panose="02020603050405020304" pitchFamily="18" charset="0"/>
                <a:ea typeface="SimSun" panose="02010600030101010101" pitchFamily="2" charset="-122"/>
              </a:rPr>
              <a:t>Seyedali</a:t>
            </a:r>
            <a:r>
              <a:rPr lang="en-US" sz="1800" dirty="0">
                <a:solidFill>
                  <a:srgbClr val="4F5671"/>
                </a:solidFill>
                <a:effectLst/>
                <a:latin typeface="Times New Roman" panose="02020603050405020304" pitchFamily="18" charset="0"/>
                <a:ea typeface="SimSun" panose="02010600030101010101" pitchFamily="2" charset="-122"/>
              </a:rPr>
              <a:t> </a:t>
            </a:r>
            <a:r>
              <a:rPr lang="en-US" sz="1800" dirty="0" err="1">
                <a:solidFill>
                  <a:srgbClr val="4F5671"/>
                </a:solidFill>
                <a:effectLst/>
                <a:latin typeface="Times New Roman" panose="02020603050405020304" pitchFamily="18" charset="0"/>
                <a:ea typeface="SimSun" panose="02010600030101010101" pitchFamily="2" charset="-122"/>
              </a:rPr>
              <a:t>Mirjalili</a:t>
            </a:r>
            <a:r>
              <a:rPr lang="en-IN" sz="1800" dirty="0">
                <a:solidFill>
                  <a:srgbClr val="4F5671"/>
                </a:solidFill>
                <a:effectLst/>
                <a:latin typeface="Times New Roman" panose="02020603050405020304" pitchFamily="18" charset="0"/>
                <a:ea typeface="SimSun" panose="02010600030101010101" pitchFamily="2" charset="-122"/>
              </a:rPr>
              <a:t> (2023) . </a:t>
            </a:r>
            <a:r>
              <a:rPr lang="en-US" sz="1800" u="sng" dirty="0">
                <a:solidFill>
                  <a:srgbClr val="000000"/>
                </a:solidFill>
                <a:effectLst/>
                <a:latin typeface="Times New Roman" panose="02020603050405020304" pitchFamily="18" charset="0"/>
                <a:ea typeface="Times New Roman" panose="02020603050405020304" pitchFamily="18" charset="0"/>
                <a:hlinkClick r:id="rId7"/>
              </a:rPr>
              <a:t>Improved Dandelion Optimizer Algorithm for Spam Detection: Next-Generation Email Filtering System.</a:t>
            </a:r>
            <a:r>
              <a:rPr lang="en-US" sz="1800" u="sng" dirty="0">
                <a:solidFill>
                  <a:srgbClr val="000000"/>
                </a:solidFill>
                <a:effectLst/>
                <a:latin typeface="Arial" panose="020B0604020202020204" pitchFamily="34" charset="0"/>
                <a:ea typeface="Times New Roman" panose="02020603050405020304" pitchFamily="18" charset="0"/>
                <a:hlinkClick r:id="rId7"/>
              </a:rPr>
              <a:t>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4F5671"/>
                </a:solidFill>
                <a:effectLst/>
                <a:latin typeface="Times New Roman" panose="02020603050405020304" pitchFamily="18" charset="0"/>
                <a:ea typeface="SimSun" panose="02010600030101010101" pitchFamily="2" charset="-122"/>
              </a:rPr>
              <a:t>Konstantinos I. </a:t>
            </a:r>
            <a:r>
              <a:rPr lang="en-US" sz="1800" dirty="0" err="1">
                <a:solidFill>
                  <a:srgbClr val="4F5671"/>
                </a:solidFill>
                <a:effectLst/>
                <a:latin typeface="Times New Roman" panose="02020603050405020304" pitchFamily="18" charset="0"/>
                <a:ea typeface="SimSun" panose="02010600030101010101" pitchFamily="2" charset="-122"/>
              </a:rPr>
              <a:t>Roumeliotis</a:t>
            </a:r>
            <a:r>
              <a:rPr lang="en-IN" sz="1800" dirty="0">
                <a:solidFill>
                  <a:srgbClr val="4F5671"/>
                </a:solidFill>
                <a:effectLst/>
                <a:latin typeface="Times New Roman" panose="02020603050405020304" pitchFamily="18" charset="0"/>
                <a:ea typeface="SimSun" panose="02010600030101010101" pitchFamily="2" charset="-122"/>
              </a:rPr>
              <a:t>   </a:t>
            </a:r>
            <a:r>
              <a:rPr lang="en-US" sz="1800" dirty="0">
                <a:solidFill>
                  <a:srgbClr val="4F5671"/>
                </a:solidFill>
                <a:effectLst/>
                <a:latin typeface="Times New Roman" panose="02020603050405020304" pitchFamily="18" charset="0"/>
                <a:ea typeface="SimSun" panose="02010600030101010101" pitchFamily="2" charset="-122"/>
              </a:rPr>
              <a:t>Nikolaos D. Tselikas</a:t>
            </a:r>
            <a:r>
              <a:rPr lang="en-IN" sz="1800" dirty="0">
                <a:solidFill>
                  <a:srgbClr val="4F5671"/>
                </a:solidFill>
                <a:effectLst/>
                <a:latin typeface="Times New Roman" panose="02020603050405020304" pitchFamily="18" charset="0"/>
                <a:ea typeface="SimSun" panose="02010600030101010101" pitchFamily="2" charset="-122"/>
              </a:rPr>
              <a:t>  </a:t>
            </a:r>
            <a:r>
              <a:rPr lang="en-US" sz="1800" dirty="0">
                <a:solidFill>
                  <a:srgbClr val="222222"/>
                </a:solidFill>
                <a:effectLst/>
                <a:latin typeface="Times New Roman" panose="02020603050405020304" pitchFamily="18" charset="0"/>
                <a:ea typeface="SimSun" panose="02010600030101010101" pitchFamily="2" charset="-122"/>
              </a:rPr>
              <a:t>and </a:t>
            </a:r>
            <a:r>
              <a:rPr lang="en-US" sz="1800" dirty="0">
                <a:solidFill>
                  <a:srgbClr val="4F5671"/>
                </a:solidFill>
                <a:effectLst/>
                <a:latin typeface="Times New Roman" panose="02020603050405020304" pitchFamily="18" charset="0"/>
                <a:ea typeface="SimSun" panose="02010600030101010101" pitchFamily="2" charset="-122"/>
              </a:rPr>
              <a:t>Dimitrios K. </a:t>
            </a:r>
            <a:r>
              <a:rPr lang="en-US" sz="1800" dirty="0" err="1">
                <a:solidFill>
                  <a:srgbClr val="4F5671"/>
                </a:solidFill>
                <a:effectLst/>
                <a:latin typeface="Times New Roman" panose="02020603050405020304" pitchFamily="18" charset="0"/>
                <a:ea typeface="SimSun" panose="02010600030101010101" pitchFamily="2" charset="-122"/>
              </a:rPr>
              <a:t>Nasiopoulos</a:t>
            </a:r>
            <a:r>
              <a:rPr lang="en-IN" sz="1800" dirty="0">
                <a:solidFill>
                  <a:srgbClr val="4F5671"/>
                </a:solidFill>
                <a:effectLst/>
                <a:latin typeface="Times New Roman" panose="02020603050405020304" pitchFamily="18" charset="0"/>
                <a:ea typeface="SimSun" panose="02010600030101010101" pitchFamily="2" charset="-122"/>
              </a:rPr>
              <a:t> (</a:t>
            </a:r>
            <a:r>
              <a:rPr lang="en-US" sz="1800" dirty="0">
                <a:solidFill>
                  <a:srgbClr val="222222"/>
                </a:solidFill>
                <a:effectLst/>
                <a:latin typeface="Times New Roman" panose="02020603050405020304" pitchFamily="18" charset="0"/>
                <a:ea typeface="SimSun" panose="02010600030101010101" pitchFamily="2" charset="-122"/>
              </a:rPr>
              <a:t>2024</a:t>
            </a:r>
            <a:r>
              <a:rPr lang="en-IN" sz="1800" dirty="0">
                <a:solidFill>
                  <a:srgbClr val="4F5671"/>
                </a:solidFill>
                <a:effectLst/>
                <a:latin typeface="Times New Roman" panose="02020603050405020304" pitchFamily="18" charset="0"/>
                <a:ea typeface="SimSun" panose="02010600030101010101" pitchFamily="2" charset="-122"/>
              </a:rPr>
              <a:t>). </a:t>
            </a:r>
            <a:r>
              <a:rPr lang="en-US" sz="1800" u="sng" dirty="0">
                <a:solidFill>
                  <a:srgbClr val="000000"/>
                </a:solidFill>
                <a:effectLst/>
                <a:latin typeface="Times New Roman" panose="02020603050405020304" pitchFamily="18" charset="0"/>
                <a:ea typeface="Times New Roman" panose="02020603050405020304" pitchFamily="18" charset="0"/>
                <a:hlinkClick r:id="rId8"/>
              </a:rPr>
              <a:t>Fine-Tuning Large Language Models (LLMs) for Spam Filtering</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SimSun" panose="02010600030101010101" pitchFamily="2" charset="-122"/>
              </a:rPr>
              <a:t>Thashina</a:t>
            </a:r>
            <a:r>
              <a:rPr lang="en-US" sz="1800" dirty="0">
                <a:effectLst/>
                <a:latin typeface="Times New Roman" panose="02020603050405020304" pitchFamily="18" charset="0"/>
                <a:ea typeface="SimSun" panose="02010600030101010101" pitchFamily="2" charset="-122"/>
              </a:rPr>
              <a:t> Sultana, K A </a:t>
            </a:r>
            <a:r>
              <a:rPr lang="en-US" sz="1800" dirty="0" err="1">
                <a:effectLst/>
                <a:latin typeface="Times New Roman" panose="02020603050405020304" pitchFamily="18" charset="0"/>
                <a:ea typeface="SimSun" panose="02010600030101010101" pitchFamily="2" charset="-122"/>
              </a:rPr>
              <a:t>Sapnaz</a:t>
            </a:r>
            <a:r>
              <a:rPr lang="en-US" sz="1800" dirty="0">
                <a:effectLst/>
                <a:latin typeface="Times New Roman" panose="02020603050405020304" pitchFamily="18" charset="0"/>
                <a:ea typeface="SimSun" panose="02010600030101010101" pitchFamily="2" charset="-122"/>
              </a:rPr>
              <a:t>, Fathima Sana, Mrs. </a:t>
            </a:r>
            <a:r>
              <a:rPr lang="en-US" sz="1800" dirty="0" err="1">
                <a:effectLst/>
                <a:latin typeface="Times New Roman" panose="02020603050405020304" pitchFamily="18" charset="0"/>
                <a:ea typeface="SimSun" panose="02010600030101010101" pitchFamily="2" charset="-122"/>
              </a:rPr>
              <a:t>Jamedar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Najath</a:t>
            </a:r>
            <a:r>
              <a:rPr lang="en-IN"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2020</a:t>
            </a:r>
            <a:r>
              <a:rPr lang="en-IN" sz="1800" dirty="0">
                <a:effectLst/>
                <a:latin typeface="Times New Roman" panose="02020603050405020304" pitchFamily="18" charset="0"/>
                <a:ea typeface="SimSun" panose="02010600030101010101" pitchFamily="2" charset="-122"/>
              </a:rPr>
              <a:t>). </a:t>
            </a:r>
            <a:r>
              <a:rPr lang="en-US" sz="1800" u="sng" dirty="0">
                <a:solidFill>
                  <a:srgbClr val="000000"/>
                </a:solidFill>
                <a:effectLst/>
                <a:latin typeface="Times New Roman" panose="02020603050405020304" pitchFamily="18" charset="0"/>
                <a:ea typeface="SimSun" panose="02010600030101010101" pitchFamily="2" charset="-122"/>
                <a:hlinkClick r:id="rId9"/>
              </a:rPr>
              <a:t>Email based Spam Detection</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51821" y="104600"/>
            <a:ext cx="1049867" cy="10170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a:bodyPr>
          <a:lstStyle/>
          <a:p>
            <a:pPr marL="0" indent="0" algn="just">
              <a:buNone/>
            </a:pPr>
            <a:r>
              <a:rPr lang="en-IN" altLang="en-GB" dirty="0"/>
              <a:t>An improved and efficient version of spam detection presented infront of the world.Using various AI and ML methods to make an updated and better version of the spam detection software which is currently present on the internet.</a:t>
            </a:r>
            <a:endParaRPr lang="en-IN" altLang="en-GB"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74730" y="25579"/>
            <a:ext cx="1017270" cy="985480"/>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2924</Words>
  <Application>WPS Presentation</Application>
  <PresentationFormat>Widescreen</PresentationFormat>
  <Paragraphs>100</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Verdana</vt:lpstr>
      <vt:lpstr>Times New Roman</vt:lpstr>
      <vt:lpstr>Helvetica</vt:lpstr>
      <vt:lpstr>Bookman Old Style</vt:lpstr>
      <vt:lpstr>Microsoft YaHei</vt:lpstr>
      <vt:lpstr>Arial Unicode MS</vt:lpstr>
      <vt:lpstr>Calibri</vt:lpstr>
      <vt:lpstr>Bioinformatics</vt:lpstr>
      <vt:lpstr>Spam Detection</vt:lpstr>
      <vt:lpstr>Introduction</vt:lpstr>
      <vt:lpstr>Literature Review</vt:lpstr>
      <vt:lpstr>Proposed Method</vt:lpstr>
      <vt:lpstr>Objectives</vt:lpstr>
      <vt:lpstr>Timeline of Project</vt:lpstr>
      <vt:lpstr>Expected Outcomes</vt:lpstr>
      <vt:lpstr>Reference </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Eshaan Khurana</cp:lastModifiedBy>
  <cp:revision>23</cp:revision>
  <dcterms:created xsi:type="dcterms:W3CDTF">2023-03-16T03:26:00Z</dcterms:created>
  <dcterms:modified xsi:type="dcterms:W3CDTF">2024-10-23T16:43:01Z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36EC988FDEFB4E219A0CD20F315625D4_12</vt:lpwstr>
  </property>
  <property fmtid="{D5CDD505-2E9C-101B-9397-08002B2CF9AE}" pid="3" name="KSOProductBuildVer">
    <vt:lpwstr>1033-12.2.0.18607</vt:lpwstr>
  </property>
</Properties>
</file>