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9" r:id="rId6"/>
    <p:sldId id="268" r:id="rId7"/>
    <p:sldId id="272" r:id="rId8"/>
    <p:sldId id="271" r:id="rId9"/>
    <p:sldId id="270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690726-49DA-4552-BDEB-330DD8EA8BD9}" styleName="Table_0">
    <a:wholeTbl>
      <a:tcTxStyle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135034722222222"/>
          <c:y val="0.0339506172839506"/>
          <c:w val="0.842395833333333"/>
          <c:h val="0.82706790123456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"Review-0"</c:f>
              <c:strCache>
                <c:ptCount val="1"/>
                <c:pt idx="0">
                  <c:v>Review-0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90000">
                  <a:schemeClr val="accent1"/>
                </a:gs>
              </a:gsLst>
              <a:lin ang="108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10800000" scaled="0"/>
              </a:gradFill>
            </a:ln>
            <a:effectLst>
              <a:outerShdw blurRad="76200" dist="25400" dir="2700000" algn="tl" rotWithShape="0">
                <a:schemeClr val="accent1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Sheet1!$A$1:$A$2</c:f>
              <c:strCache>
                <c:ptCount val="2"/>
                <c:pt idx="0">
                  <c:v> </c:v>
                </c:pt>
                <c:pt idx="1">
                  <c:v>Project Timeline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val>
        </c:ser>
        <c:ser>
          <c:idx val="1"/>
          <c:order val="1"/>
          <c:tx>
            <c:strRef>
              <c:f>"Review-1"</c:f>
              <c:strCache>
                <c:ptCount val="1"/>
                <c:pt idx="0">
                  <c:v>Review-1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90000">
                  <a:schemeClr val="accent2"/>
                </a:gs>
              </a:gsLst>
              <a:lin ang="10800000" scaled="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</a:ln>
            <a:effectLst>
              <a:outerShdw blurRad="76200" dist="25400" dir="2700000" algn="tl" rotWithShape="0">
                <a:schemeClr val="accent2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Sheet1!$A$1:$A$2</c:f>
              <c:strCache>
                <c:ptCount val="2"/>
                <c:pt idx="0">
                  <c:v> </c:v>
                </c:pt>
                <c:pt idx="1">
                  <c:v>Project Timeline</c:v>
                </c:pt>
              </c:strCache>
            </c:strRef>
          </c:cat>
          <c:val>
            <c:numRef>
              <c:f>Sheet1!$C$1:$C$2</c:f>
              <c:numCache>
                <c:formatCode>General</c:formatCode>
                <c:ptCount val="2"/>
                <c:pt idx="0">
                  <c:v>0</c:v>
                </c:pt>
                <c:pt idx="1">
                  <c:v>10</c:v>
                </c:pt>
              </c:numCache>
            </c:numRef>
          </c:val>
        </c:ser>
        <c:ser>
          <c:idx val="2"/>
          <c:order val="2"/>
          <c:tx>
            <c:strRef>
              <c:f>"Review-2"</c:f>
              <c:strCache>
                <c:ptCount val="1"/>
                <c:pt idx="0">
                  <c:v>Review-2</c:v>
                </c:pt>
              </c:strCache>
            </c:strRef>
          </c:tx>
          <c:spPr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90000">
                  <a:schemeClr val="accent3"/>
                </a:gs>
              </a:gsLst>
              <a:lin ang="10800000" scaled="0"/>
            </a:gradFill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10800000" scaled="0"/>
              </a:gradFill>
            </a:ln>
            <a:effectLst>
              <a:outerShdw blurRad="76200" dist="25400" dir="2700000" algn="tl" rotWithShape="0">
                <a:schemeClr val="accent3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Sheet1!$A$1:$A$2</c:f>
              <c:strCache>
                <c:ptCount val="2"/>
                <c:pt idx="0">
                  <c:v> </c:v>
                </c:pt>
                <c:pt idx="1">
                  <c:v>Project Timeline</c:v>
                </c:pt>
              </c:strCache>
            </c:strRef>
          </c:cat>
          <c:val>
            <c:numRef>
              <c:f>Sheet1!$D$1:$D$2</c:f>
              <c:numCache>
                <c:formatCode>General</c:formatCode>
                <c:ptCount val="2"/>
                <c:pt idx="0">
                  <c:v>0</c:v>
                </c:pt>
                <c:pt idx="1">
                  <c:v>15</c:v>
                </c:pt>
              </c:numCache>
            </c:numRef>
          </c:val>
        </c:ser>
        <c:ser>
          <c:idx val="3"/>
          <c:order val="3"/>
          <c:tx>
            <c:strRef>
              <c:f>"Review-3"</c:f>
              <c:strCache>
                <c:ptCount val="1"/>
                <c:pt idx="0">
                  <c:v>Review-3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90000">
                  <a:schemeClr val="accent4"/>
                </a:gs>
              </a:gsLst>
              <a:lin ang="10800000" scaled="0"/>
            </a:gradFill>
            <a:ln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10800000" scaled="0"/>
              </a:gradFill>
            </a:ln>
            <a:effectLst>
              <a:outerShdw blurRad="76200" dist="25400" dir="2700000" algn="tl" rotWithShape="0">
                <a:schemeClr val="accent4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Sheet1!$A$1:$A$2</c:f>
              <c:strCache>
                <c:ptCount val="2"/>
                <c:pt idx="0">
                  <c:v> </c:v>
                </c:pt>
                <c:pt idx="1">
                  <c:v>Project Timeline</c:v>
                </c:pt>
              </c:strCache>
            </c:strRef>
          </c:cat>
          <c:val>
            <c:numRef>
              <c:f>Sheet1!$E$1:$E$2</c:f>
              <c:numCache>
                <c:formatCode>General</c:formatCode>
                <c:ptCount val="2"/>
                <c:pt idx="0">
                  <c:v>0</c:v>
                </c:pt>
                <c:pt idx="1">
                  <c:v>20</c:v>
                </c:pt>
              </c:numCache>
            </c:numRef>
          </c:val>
        </c:ser>
        <c:ser>
          <c:idx val="4"/>
          <c:order val="4"/>
          <c:tx>
            <c:strRef>
              <c:f>"Final Review"</c:f>
              <c:strCache>
                <c:ptCount val="1"/>
                <c:pt idx="0">
                  <c:v>Final Review</c:v>
                </c:pt>
              </c:strCache>
            </c:strRef>
          </c:tx>
          <c:spPr>
            <a:gradFill>
              <a:gsLst>
                <a:gs pos="0">
                  <a:schemeClr val="accent5">
                    <a:lumMod val="40000"/>
                    <a:lumOff val="60000"/>
                  </a:schemeClr>
                </a:gs>
                <a:gs pos="90000">
                  <a:schemeClr val="accent5"/>
                </a:gs>
              </a:gsLst>
              <a:lin ang="10800000" scaled="0"/>
            </a:gradFill>
            <a:ln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75000"/>
                    </a:schemeClr>
                  </a:gs>
                </a:gsLst>
                <a:lin ang="10800000" scaled="0"/>
              </a:gradFill>
            </a:ln>
            <a:effectLst>
              <a:outerShdw blurRad="76200" dist="25400" dir="2700000" algn="tl" rotWithShape="0">
                <a:schemeClr val="accent5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Sheet1!$A$1:$A$2</c:f>
              <c:strCache>
                <c:ptCount val="2"/>
                <c:pt idx="0">
                  <c:v> </c:v>
                </c:pt>
                <c:pt idx="1">
                  <c:v>Project Timeline</c:v>
                </c:pt>
              </c:strCache>
            </c:strRef>
          </c:cat>
          <c:val>
            <c:numRef>
              <c:f>Sheet1!$F$1:$F$2</c:f>
              <c:numCache>
                <c:formatCode>General</c:formatCode>
                <c:ptCount val="2"/>
                <c:pt idx="0">
                  <c:v>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100"/>
        <c:axId val="532138766"/>
        <c:axId val="894185229"/>
      </c:barChart>
      <c:catAx>
        <c:axId val="53213876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94185229"/>
        <c:crosses val="autoZero"/>
        <c:auto val="1"/>
        <c:lblAlgn val="ctr"/>
        <c:lblOffset val="100"/>
        <c:noMultiLvlLbl val="0"/>
      </c:catAx>
      <c:valAx>
        <c:axId val="89418522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213876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anchor="ctr" anchorCtr="0"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108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10800000" scaled="0"/>
        </a:gradFill>
      </a:ln>
      <a:effectLst>
        <a:outerShdw blurRad="76200" dist="25400" dir="2700000" algn="tl" rotWithShape="0">
          <a:schemeClr val="phClr">
            <a:lumMod val="50000"/>
            <a:alpha val="30000"/>
          </a:schemeClr>
        </a:outerShdw>
      </a:effectLst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ieeexplore.ieee.org/document/9334020" TargetMode="External"/><Relationship Id="rId2" Type="http://schemas.openxmlformats.org/officeDocument/2006/relationships/hyperlink" Target="https://ieeexplore.ieee.org/document/10009149" TargetMode="External"/><Relationship Id="rId1" Type="http://schemas.openxmlformats.org/officeDocument/2006/relationships/hyperlink" Target="https://ieeexplore.ieee.org/document/9850588/authors#author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SPAM DETECTION</a:t>
            </a:r>
            <a:endParaRPr lang="en-I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IN" altLang="en-GB" dirty="0">
                <a:latin typeface="Cambria" panose="02040503050406030204" pitchFamily="18" charset="0"/>
                <a:ea typeface="Cambria" panose="02040503050406030204" pitchFamily="18" charset="0"/>
              </a:rPr>
              <a:t> CSE 200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/>
                <a:gridCol w="3333675"/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dirty="0">
                          <a:sym typeface="+mn-ea"/>
                        </a:rPr>
                        <a:t>20211CSE0196</a:t>
                      </a:r>
                      <a:endParaRPr lang="en-IN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dirty="0">
                          <a:sym typeface="+mn-ea"/>
                        </a:rPr>
                        <a:t>20211CSE0230</a:t>
                      </a:r>
                      <a:endParaRPr lang="en-IN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dirty="0">
                          <a:sym typeface="+mn-ea"/>
                        </a:rPr>
                        <a:t>20211CSE0550</a:t>
                      </a:r>
                      <a:endParaRPr lang="en-IN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dirty="0">
                          <a:sym typeface="+mn-ea"/>
                        </a:rPr>
                        <a:t>20211CSE0140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ym typeface="+mn-ea"/>
                        </a:rPr>
                        <a:t>ESHAAN KHURANA</a:t>
                      </a:r>
                      <a:endParaRPr lang="en-IN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ym typeface="+mn-ea"/>
                        </a:rPr>
                        <a:t>CHARAN KUMAR S</a:t>
                      </a:r>
                      <a:endParaRPr lang="en-IN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ym typeface="+mn-ea"/>
                        </a:rPr>
                        <a:t>GAGANA SINDHU B N</a:t>
                      </a:r>
                      <a:endParaRPr lang="en-IN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ym typeface="+mn-ea"/>
                        </a:rPr>
                        <a:t>HISHAM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</a:t>
            </a:r>
            <a:r>
              <a:rPr lang="en-IN" alt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Chandra Sekhar M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and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IN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B.TECH(CSE)</a:t>
            </a:r>
            <a:endParaRPr lang="en-US" sz="2000" b="1" i="0" u="none" strike="noStrike" cap="none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Dr.Asif Mohammed</a:t>
            </a:r>
            <a:endParaRPr lang="en-US" sz="2000" b="1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Mr.Amarnath J L</a:t>
            </a:r>
            <a:r>
              <a:rPr lang="en-IN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, Dr. Jayanthi </a:t>
            </a: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Kamalasekaran</a:t>
            </a:r>
            <a:endParaRPr lang="en-US" sz="2000" b="1" i="0" u="none" strike="noStrike" cap="none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Project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Coordinators: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NIL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(Hardware / Software / Both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Software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Description:</a:t>
            </a:r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Develop a spam detection system that can accurately identify and filter spam messages across </a:t>
            </a:r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email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communicatio</a:t>
            </a:r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n channels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in real time.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Level: </a:t>
            </a:r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Medium</a:t>
            </a:r>
            <a:endParaRPr lang="en-IN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268095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Programming Languages: Python (with libraries like TensorFlow, Keras, PyTorch, scikit-learn), R, Java, C++.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Cloud Platforms: AWS, Azure, GCP (for scalable infrastructure and managed services).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Databases: PostgreSQL, MySQL, MongoDB (for storing and managing data).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Message Queues: Kafka, RabbitMQ (for handling high-volume data streams).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Programming Language: Python</a:t>
            </a:r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	</a:t>
            </a:r>
            <a:endParaRPr lang="en-IN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Machine Learning Libraries:</a:t>
            </a:r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TensorFlow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Natural Language Processing Libraries:</a:t>
            </a:r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NLTK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Deployment Tools: Kubernetes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By using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deep learning methodologies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we can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innovate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the way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spam detection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services work in the market and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revolutionize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the way detection methods operate in the current market.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Picture Placeholder 5"/>
          <p:cNvGraphicFramePr/>
          <p:nvPr>
            <p:ph type="pic" idx="2"/>
          </p:nvPr>
        </p:nvGraphicFramePr>
        <p:xfrm>
          <a:off x="2389717" y="116459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hlinkClick r:id="rId1" tooltip="" action="ppaction://hlinkfile"/>
              </a:rPr>
              <a:t>Kingshuk Debnath; Nirmalya Kar</a:t>
            </a:r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  <a:hlinkClick r:id="rId1" tooltip="" action="ppaction://hlinkfile"/>
              </a:rPr>
              <a:t>,”Email Spam Detection using Deep Learning Approach”, August 2022</a:t>
            </a:r>
            <a:endParaRPr lang="en-IN" altLang="en-US" dirty="0" smtClean="0">
              <a:latin typeface="Cambria" panose="02040503050406030204" pitchFamily="18" charset="0"/>
              <a:ea typeface="Cambria" panose="02040503050406030204" pitchFamily="18" charset="0"/>
              <a:hlinkClick r:id="rId1" tooltip="" action="ppaction://hlinkfile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hlinkClick r:id="rId2" tooltip="" action="ppaction://hlinkfile"/>
              </a:rPr>
              <a:t>Prazwal Thakur; Kartik Joshi; Prateek Thakral; Shruti Jain</a:t>
            </a:r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  <a:hlinkClick r:id="rId2" tooltip="" action="ppaction://hlinkfile"/>
              </a:rPr>
              <a:t>,”Detection of Email Spam using Machine Learning Algorithms: A Comparative Study”,January 2023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hlinkClick r:id="rId2" tooltip="" action="ppaction://hlinkfile"/>
              </a:rPr>
              <a:t>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  <a:hlinkClick r:id="rId2" tooltip="" action="ppaction://hlinkfile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hlinkClick r:id="rId3" tooltip="" action="ppaction://hlinkfile"/>
              </a:rPr>
              <a:t>Mansoor RAZA; Nathali Dilshani Jayasinghe; Muhana Magboul Ali Muslam,”A Comprehensive Review on Email Spam Classification using Machine Learning Algorithms”,February 2021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2220</Words>
  <Application>WPS Presentation</Application>
  <PresentationFormat>Widescreen</PresentationFormat>
  <Paragraphs>82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Arial</vt:lpstr>
      <vt:lpstr>Verdana</vt:lpstr>
      <vt:lpstr>Bookman Old Style</vt:lpstr>
      <vt:lpstr>Cambria</vt:lpstr>
      <vt:lpstr>Microsoft YaHei</vt:lpstr>
      <vt:lpstr>Arial Unicode MS</vt:lpstr>
      <vt:lpstr>Bioinformatics</vt:lpstr>
      <vt:lpstr>PROJECT TITLE</vt:lpstr>
      <vt:lpstr>Content</vt:lpstr>
      <vt:lpstr>Problem Statement Number: 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Eshaan Khurana</cp:lastModifiedBy>
  <cp:revision>34</cp:revision>
  <dcterms:created xsi:type="dcterms:W3CDTF">2024-09-18T08:23:01Z</dcterms:created>
  <dcterms:modified xsi:type="dcterms:W3CDTF">2024-09-18T08:49:11Z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275FA32E6C9740CEBA6584FEDB759534_12</vt:lpwstr>
  </property>
  <property fmtid="{D5CDD505-2E9C-101B-9397-08002B2CF9AE}" pid="3" name="KSOProductBuildVer">
    <vt:lpwstr>1033-12.2.0.18165</vt:lpwstr>
  </property>
</Properties>
</file>