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6" r:id="rId7"/>
    <p:sldId id="259" r:id="rId8"/>
    <p:sldId id="260" r:id="rId9"/>
    <p:sldId id="261" r:id="rId10"/>
    <p:sldId id="277" r:id="rId11"/>
    <p:sldId id="262" r:id="rId12"/>
    <p:sldId id="263" r:id="rId13"/>
    <p:sldId id="264" r:id="rId14"/>
    <p:sldId id="268" r:id="rId15"/>
    <p:sldId id="265" r:id="rId16"/>
    <p:sldId id="274" r:id="rId17"/>
    <p:sldId id="26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6" d="100"/>
          <a:sy n="86" d="100"/>
        </p:scale>
        <p:origin x="53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IN" dirty="0">
                <a:solidFill>
                  <a:schemeClr val="tx1"/>
                </a:solidFill>
                <a:latin typeface="Cambria" panose="02040503050406030204" pitchFamily="18" charset="0"/>
                <a:ea typeface="Cambria" panose="02040503050406030204" pitchFamily="18" charset="0"/>
              </a:rPr>
              <a:t>DOMESTIC WASTE MANAGEMENT</a:t>
            </a:r>
            <a:endParaRPr lang="en-IN"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altLang="en-GB" dirty="0">
                <a:latin typeface="Cambria" panose="02040503050406030204" pitchFamily="18" charset="0"/>
                <a:ea typeface="Cambria" panose="02040503050406030204" pitchFamily="18" charset="0"/>
              </a:rPr>
              <a:t> CSE-200</a:t>
            </a: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13977" y="2215110"/>
          <a:ext cx="5418675" cy="3840480"/>
        </p:xfrm>
        <a:graphic>
          <a:graphicData uri="http://schemas.openxmlformats.org/drawingml/2006/table">
            <a:tbl>
              <a:tblPr firstRow="1" bandRow="1">
                <a:noFill/>
              </a:tblPr>
              <a:tblGrid>
                <a:gridCol w="2085000"/>
                <a:gridCol w="3333675"/>
              </a:tblGrid>
              <a:tr h="134620">
                <a:tc>
                  <a:txBody>
                    <a:bodyPr/>
                    <a:lstStyle/>
                    <a:p>
                      <a:pPr marL="0" marR="0" lvl="1" indent="0" algn="ctr" rtl="0">
                        <a:spcBef>
                          <a:spcPts val="0"/>
                        </a:spcBef>
                        <a:spcAft>
                          <a:spcPts val="0"/>
                        </a:spcAft>
                        <a:buNone/>
                      </a:pPr>
                      <a:endParaRPr lang="en-GB" sz="1800" b="1" u="none" strike="noStrike" cap="none" dirty="0">
                        <a:solidFill>
                          <a:srgbClr val="17365D"/>
                        </a:solidFill>
                      </a:endParaRPr>
                    </a:p>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lang="en-IN" sz="1800" u="none" strike="noStrike" cap="none" dirty="0">
                        <a:latin typeface="Cambria" panose="02040503050406030204" pitchFamily="18" charset="0"/>
                        <a:cs typeface="Cambria" panose="02040503050406030204" pitchFamily="18" charset="0"/>
                      </a:endParaRPr>
                    </a:p>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20211CSE0196</a:t>
                      </a:r>
                      <a:endParaRPr lang="en-IN" sz="1800" u="none" strike="noStrike" cap="none" dirty="0">
                        <a:latin typeface="Cambria" panose="02040503050406030204" pitchFamily="18" charset="0"/>
                        <a:cs typeface="Cambria" panose="02040503050406030204" pitchFamily="18" charset="0"/>
                      </a:endParaRPr>
                    </a:p>
                    <a:p>
                      <a:pPr marL="0" marR="0" lvl="0" indent="0" algn="ctr" rtl="0">
                        <a:spcBef>
                          <a:spcPts val="0"/>
                        </a:spcBef>
                        <a:spcAft>
                          <a:spcPts val="0"/>
                        </a:spcAft>
                        <a:buNone/>
                      </a:pPr>
                      <a:r>
                        <a:rPr lang="en-IN" sz="1800" u="none" strike="noStrike" cap="none" dirty="0">
                          <a:latin typeface="Cambria" panose="02040503050406030204" pitchFamily="18" charset="0"/>
                          <a:cs typeface="Cambria" panose="02040503050406030204" pitchFamily="18" charset="0"/>
                        </a:rPr>
                        <a:t>20211CSE0230</a:t>
                      </a:r>
                      <a:endParaRPr lang="en-IN" sz="1800" u="none" strike="noStrike" cap="none" dirty="0">
                        <a:latin typeface="Cambria" panose="02040503050406030204" pitchFamily="18" charset="0"/>
                        <a:cs typeface="Cambria" panose="02040503050406030204" pitchFamily="18" charset="0"/>
                      </a:endParaRPr>
                    </a:p>
                    <a:p>
                      <a:pPr marL="0" marR="0" lvl="0" indent="0" algn="ctr" rtl="0">
                        <a:spcBef>
                          <a:spcPts val="0"/>
                        </a:spcBef>
                        <a:spcAft>
                          <a:spcPts val="0"/>
                        </a:spcAft>
                        <a:buNone/>
                      </a:pPr>
                      <a:r>
                        <a:rPr lang="en-IN" sz="1800" dirty="0">
                          <a:latin typeface="Cambria" panose="02040503050406030204" pitchFamily="18" charset="0"/>
                          <a:cs typeface="Cambria" panose="02040503050406030204" pitchFamily="18" charset="0"/>
                          <a:sym typeface="+mn-ea"/>
                        </a:rPr>
                        <a:t>20211CSE0550</a:t>
                      </a:r>
                      <a:endParaRPr lang="en-IN" sz="1800" u="none" strike="noStrike" cap="none" dirty="0">
                        <a:latin typeface="Cambria" panose="02040503050406030204" pitchFamily="18" charset="0"/>
                        <a:cs typeface="Cambria" panose="02040503050406030204" pitchFamily="18" charset="0"/>
                      </a:endParaRPr>
                    </a:p>
                    <a:p>
                      <a:pPr marL="0" marR="0" lvl="0" indent="0" algn="ctr" rtl="0">
                        <a:spcBef>
                          <a:spcPts val="0"/>
                        </a:spcBef>
                        <a:spcAft>
                          <a:spcPts val="0"/>
                        </a:spcAft>
                        <a:buNone/>
                      </a:pPr>
                      <a:r>
                        <a:rPr lang="en-IN" sz="1800" dirty="0">
                          <a:latin typeface="Cambria" panose="02040503050406030204" pitchFamily="18" charset="0"/>
                          <a:cs typeface="Cambria" panose="02040503050406030204" pitchFamily="18" charset="0"/>
                          <a:sym typeface="+mn-ea"/>
                        </a:rPr>
                        <a:t>20211CSE0140</a:t>
                      </a:r>
                      <a:endParaRPr lang="en-IN" sz="1800" u="none" strike="noStrike" cap="none" dirty="0">
                        <a:latin typeface="Cambria" panose="02040503050406030204" pitchFamily="18" charset="0"/>
                        <a:cs typeface="Cambria" panose="02040503050406030204" pitchFamily="18" charset="0"/>
                      </a:endParaRPr>
                    </a:p>
                    <a:p>
                      <a:pPr marL="0" marR="0" lvl="0" indent="0" algn="ctr" rtl="0">
                        <a:spcBef>
                          <a:spcPts val="0"/>
                        </a:spcBef>
                        <a:spcAft>
                          <a:spcPts val="0"/>
                        </a:spcAft>
                        <a:buNone/>
                      </a:pPr>
                      <a:endParaRPr lang="en-IN" sz="1800" u="none" strike="noStrike" cap="none" dirty="0">
                        <a:latin typeface="Cambria" panose="02040503050406030204" pitchFamily="18" charset="0"/>
                        <a:cs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Eshaan Khurana</a:t>
                      </a:r>
                      <a:endParaRPr lang="en-IN" sz="1800" u="none" strike="noStrike" cap="none" dirty="0"/>
                    </a:p>
                    <a:p>
                      <a:pPr marL="0" marR="0" lvl="0" indent="0" algn="ctr" rtl="0">
                        <a:spcBef>
                          <a:spcPts val="0"/>
                        </a:spcBef>
                        <a:spcAft>
                          <a:spcPts val="0"/>
                        </a:spcAft>
                        <a:buNone/>
                      </a:pPr>
                      <a:r>
                        <a:rPr lang="en-IN" sz="1800" u="none" strike="noStrike" cap="none" dirty="0"/>
                        <a:t>Charan Kumar S</a:t>
                      </a:r>
                      <a:endParaRPr lang="en-IN" sz="1800" u="none" strike="noStrike" cap="none" dirty="0"/>
                    </a:p>
                    <a:p>
                      <a:pPr marL="0" marR="0" lvl="0" indent="0" algn="ctr" rtl="0">
                        <a:spcBef>
                          <a:spcPts val="0"/>
                        </a:spcBef>
                        <a:spcAft>
                          <a:spcPts val="0"/>
                        </a:spcAft>
                        <a:buNone/>
                      </a:pPr>
                      <a:r>
                        <a:rPr lang="en-IN" sz="1800" u="none" strike="noStrike" cap="none" dirty="0"/>
                        <a:t>Gagana Sindhu B M</a:t>
                      </a:r>
                      <a:endParaRPr lang="en-IN" sz="1800" u="none" strike="noStrike" cap="none" dirty="0"/>
                    </a:p>
                    <a:p>
                      <a:pPr marL="0" marR="0" lvl="0" indent="0" algn="ctr" rtl="0">
                        <a:spcBef>
                          <a:spcPts val="0"/>
                        </a:spcBef>
                        <a:spcAft>
                          <a:spcPts val="0"/>
                        </a:spcAft>
                        <a:buNone/>
                      </a:pPr>
                      <a:r>
                        <a:rPr lang="en-IN" sz="1800" u="none" strike="noStrike" cap="none" dirty="0"/>
                        <a:t>Hisham</a:t>
                      </a:r>
                      <a:endParaRPr lang="en-IN"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Chandra Sekhar M</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alt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Dr. Asif Mohamed H B</a:t>
            </a:r>
            <a:endParaRPr lang="en-US" alt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endParaRPr lang="en-GB" dirty="0"/>
          </a:p>
        </p:txBody>
      </p:sp>
      <p:sp>
        <p:nvSpPr>
          <p:cNvPr id="3" name="Content Placeholder 2"/>
          <p:cNvSpPr>
            <a:spLocks noGrp="1"/>
          </p:cNvSpPr>
          <p:nvPr>
            <p:ph idx="1"/>
          </p:nvPr>
        </p:nvSpPr>
        <p:spPr/>
        <p:txBody>
          <a:bodyPr>
            <a:normAutofit/>
          </a:bodyPr>
          <a:lstStyle/>
          <a:p>
            <a:pPr algn="just"/>
            <a:r>
              <a:rPr lang="en-US" altLang="en-US">
                <a:latin typeface="Cambria" panose="02040503050406030204" pitchFamily="18" charset="0"/>
                <a:cs typeface="Cambria" panose="02040503050406030204" pitchFamily="18" charset="0"/>
              </a:rPr>
              <a:t>Improved waste segregation at the source, leading to higher recycling rates and reduced landfill dependency.</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rPr>
              <a:t>Enhanced efficiency of waste collection through IoT-enabled tracking and optimized routes.</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rPr>
              <a:t>Increased adoption of sustainable waste treatment methods, such as composting and waste-to-energy conversion.</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rPr>
              <a:t>Reduced environmental pollution and greenhouse gas emissions through better landfill management.</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normAutofit/>
          </a:bodyPr>
          <a:lstStyle/>
          <a:p>
            <a:pPr algn="just"/>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rPr>
              <a:t>Effective domestic waste management is essential for environmental sustainability and public health. A multi-faceted approach involving waste reduction, recycling, policy interventions, and community participation is necessary to address existing challenges. Continued research and innovation will play a key role in shaping sustainable waste management practices worldwide.</a:t>
            </a:r>
            <a:endParaRPr lang="en-US" altLang="en-US">
              <a:latin typeface="Cambria" panose="02040503050406030204" pitchFamily="18" charset="0"/>
              <a:cs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altLang="en-US">
                <a:latin typeface="Cambria" panose="02040503050406030204"/>
                <a:cs typeface="Cambria" panose="02040503050406030204"/>
                <a:sym typeface="+mn-ea"/>
              </a:rPr>
              <a:t>https://github.com/Delhiwala/Domestic-Waste-Management</a:t>
            </a:r>
            <a:endParaRPr lang="en-US" altLang="en-US">
              <a:latin typeface="Cambria" panose="02040503050406030204"/>
              <a:cs typeface="Cambria" panose="02040503050406030204"/>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p:txBody>
          <a:bodyPr>
            <a:normAutofit lnSpcReduction="10000"/>
          </a:bodyPr>
          <a:lstStyle/>
          <a:p>
            <a:pPr algn="just"/>
            <a:r>
              <a:rPr lang="en-US" altLang="en-US">
                <a:latin typeface="Cambria" panose="02040503050406030204" pitchFamily="18" charset="0"/>
                <a:cs typeface="Cambria" panose="02040503050406030204" pitchFamily="18" charset="0"/>
                <a:sym typeface="+mn-ea"/>
              </a:rPr>
              <a:t>Brown, T., et al. (2018). "Recycling behavior and its impact on waste management."</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sym typeface="+mn-ea"/>
              </a:rPr>
              <a:t>Chen, L., et al. (2020). "Environmental impacts of landfill waste disposal."</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sym typeface="+mn-ea"/>
              </a:rPr>
              <a:t>Gupta, R., &amp; Mohan, K. (2019). "Household waste composition and its management challenges."</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sym typeface="+mn-ea"/>
              </a:rPr>
              <a:t>Kumar, S., &amp; Sharma, P. (2021). "Technological advancements in waste treatment."</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sym typeface="+mn-ea"/>
              </a:rPr>
              <a:t>Müller, J., &amp; Heinrich, S. (2019). "Waste-to-energy technologies: An overview."</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a:p>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sp>
        <p:nvSpPr>
          <p:cNvPr id="6" name="AutoShape 6" descr="Image preview"/>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pic>
        <p:nvPicPr>
          <p:cNvPr id="8" name="Picture 7"/>
          <p:cNvPicPr>
            <a:picLocks noChangeAspect="1"/>
          </p:cNvPicPr>
          <p:nvPr/>
        </p:nvPicPr>
        <p:blipFill>
          <a:blip r:embed="rId1"/>
          <a:stretch>
            <a:fillRect/>
          </a:stretch>
        </p:blipFill>
        <p:spPr>
          <a:xfrm>
            <a:off x="3461969" y="999786"/>
            <a:ext cx="5877973" cy="542091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a:xfrm>
            <a:off x="812800" y="1026796"/>
            <a:ext cx="10668000" cy="4952997"/>
          </a:xfrm>
        </p:spPr>
        <p:txBody>
          <a:bodyPr>
            <a:noAutofit/>
          </a:bodyPr>
          <a:lstStyle/>
          <a:p>
            <a:pPr algn="just"/>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rPr>
              <a:t>Domestic waste management has emerged as a crucial environmental issue due to the increasing volume of waste generated by households. Effective management strategies are necessary to minimize environmental pollution, promote recycling, and ensure sustainability. This literature review explores various studies on domestic waste management, focusing on waste generation, collection, treatment, and disposal practices.</a:t>
            </a:r>
            <a:endParaRPr lang="en-US" altLang="en-US">
              <a:latin typeface="Cambria" panose="02040503050406030204" pitchFamily="18" charset="0"/>
              <a:cs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normAutofit lnSpcReduction="20000"/>
          </a:bodyPr>
          <a:lstStyle/>
          <a:p>
            <a:pPr marL="0" marR="5080" indent="0">
              <a:lnSpc>
                <a:spcPct val="100000"/>
              </a:lnSpc>
              <a:spcBef>
                <a:spcPts val="100"/>
              </a:spcBef>
              <a:buNone/>
              <a:tabLst>
                <a:tab pos="355600" algn="l"/>
              </a:tabLst>
            </a:pPr>
            <a:r>
              <a:rPr lang="en-US" altLang="en-US">
                <a:latin typeface="Cambria" panose="02040503050406030204"/>
                <a:cs typeface="Cambria" panose="02040503050406030204"/>
                <a:sym typeface="+mn-ea"/>
              </a:rPr>
              <a:t>Recent Studies:</a:t>
            </a:r>
            <a:endParaRPr lang="en-US" altLang="en-US">
              <a:latin typeface="Cambria" panose="02040503050406030204"/>
              <a:cs typeface="Cambria" panose="02040503050406030204"/>
            </a:endParaRPr>
          </a:p>
          <a:p>
            <a:pPr marL="0" marR="5080" indent="457200">
              <a:lnSpc>
                <a:spcPct val="100000"/>
              </a:lnSpc>
              <a:spcBef>
                <a:spcPts val="100"/>
              </a:spcBef>
              <a:buNone/>
              <a:tabLst>
                <a:tab pos="355600" algn="l"/>
              </a:tabLst>
            </a:pPr>
            <a:r>
              <a:rPr lang="en-US" altLang="en-US">
                <a:latin typeface="Cambria" panose="02040503050406030204"/>
                <a:cs typeface="Cambria" panose="02040503050406030204"/>
                <a:sym typeface="+mn-ea"/>
              </a:rPr>
              <a:t>– IoT-based waste tracking: Smart bins &amp; optimized collection (Rodriguez et </a:t>
            </a:r>
            <a:r>
              <a:rPr lang="en-IN" altLang="en-US">
                <a:latin typeface="Cambria" panose="02040503050406030204"/>
                <a:cs typeface="Cambria" panose="02040503050406030204"/>
                <a:sym typeface="+mn-ea"/>
              </a:rPr>
              <a:t>	  </a:t>
            </a:r>
            <a:r>
              <a:rPr lang="en-US" altLang="en-US">
                <a:latin typeface="Cambria" panose="02040503050406030204"/>
                <a:cs typeface="Cambria" panose="02040503050406030204"/>
                <a:sym typeface="+mn-ea"/>
              </a:rPr>
              <a:t>al.</a:t>
            </a:r>
            <a:r>
              <a:rPr lang="en-IN" altLang="en-US">
                <a:latin typeface="Cambria" panose="02040503050406030204"/>
                <a:cs typeface="Cambria" panose="02040503050406030204"/>
                <a:sym typeface="+mn-ea"/>
              </a:rPr>
              <a:t>,</a:t>
            </a:r>
            <a:r>
              <a:rPr lang="en-US" altLang="en-US">
                <a:latin typeface="Cambria" panose="02040503050406030204"/>
                <a:cs typeface="Cambria" panose="02040503050406030204"/>
                <a:sym typeface="+mn-ea"/>
              </a:rPr>
              <a:t>2024).</a:t>
            </a:r>
            <a:endParaRPr lang="en-US" altLang="en-US">
              <a:latin typeface="Cambria" panose="02040503050406030204"/>
              <a:cs typeface="Cambria" panose="02040503050406030204"/>
            </a:endParaRPr>
          </a:p>
          <a:p>
            <a:pPr marL="0" marR="5080" indent="457200">
              <a:lnSpc>
                <a:spcPct val="100000"/>
              </a:lnSpc>
              <a:spcBef>
                <a:spcPts val="100"/>
              </a:spcBef>
              <a:buNone/>
              <a:tabLst>
                <a:tab pos="355600" algn="l"/>
              </a:tabLst>
            </a:pPr>
            <a:r>
              <a:rPr lang="en-US" altLang="en-US">
                <a:latin typeface="Cambria" panose="02040503050406030204"/>
                <a:cs typeface="Cambria" panose="02040503050406030204"/>
                <a:sym typeface="+mn-ea"/>
              </a:rPr>
              <a:t>– AI-powered waste segregation: Automation in sorting systems (Kumar &amp; </a:t>
            </a:r>
            <a:r>
              <a:rPr lang="en-IN" altLang="en-US">
                <a:latin typeface="Cambria" panose="02040503050406030204"/>
                <a:cs typeface="Cambria" panose="02040503050406030204"/>
                <a:sym typeface="+mn-ea"/>
              </a:rPr>
              <a:t>	</a:t>
            </a:r>
            <a:r>
              <a:rPr lang="en-US" altLang="en-US">
                <a:latin typeface="Cambria" panose="02040503050406030204"/>
                <a:cs typeface="Cambria" panose="02040503050406030204"/>
                <a:sym typeface="+mn-ea"/>
              </a:rPr>
              <a:t>Sharma,2023).</a:t>
            </a:r>
            <a:endParaRPr lang="en-US" altLang="en-US">
              <a:latin typeface="Cambria" panose="02040503050406030204"/>
              <a:cs typeface="Cambria" panose="02040503050406030204"/>
            </a:endParaRPr>
          </a:p>
          <a:p>
            <a:pPr marL="0" marR="5080" indent="457200">
              <a:lnSpc>
                <a:spcPct val="100000"/>
              </a:lnSpc>
              <a:spcBef>
                <a:spcPts val="100"/>
              </a:spcBef>
              <a:buNone/>
              <a:tabLst>
                <a:tab pos="355600" algn="l"/>
              </a:tabLst>
            </a:pPr>
            <a:r>
              <a:rPr lang="en-US" altLang="en-US">
                <a:latin typeface="Cambria" panose="02040503050406030204"/>
                <a:cs typeface="Cambria" panose="02040503050406030204"/>
                <a:sym typeface="+mn-ea"/>
              </a:rPr>
              <a:t>– Impact of public awareness campaigns on waste reduction (Gupta &amp; Mohan,</a:t>
            </a:r>
            <a:endParaRPr lang="en-US" altLang="en-US">
              <a:latin typeface="Cambria" panose="02040503050406030204"/>
              <a:cs typeface="Cambria" panose="02040503050406030204"/>
            </a:endParaRPr>
          </a:p>
          <a:p>
            <a:pPr marL="0" marR="5080" indent="457200">
              <a:lnSpc>
                <a:spcPct val="100000"/>
              </a:lnSpc>
              <a:spcBef>
                <a:spcPts val="100"/>
              </a:spcBef>
              <a:buNone/>
              <a:tabLst>
                <a:tab pos="355600" algn="l"/>
              </a:tabLst>
            </a:pPr>
            <a:r>
              <a:rPr lang="en-US" altLang="en-US">
                <a:latin typeface="Cambria" panose="02040503050406030204"/>
                <a:cs typeface="Cambria" panose="02040503050406030204"/>
                <a:sym typeface="+mn-ea"/>
              </a:rPr>
              <a:t>2024).</a:t>
            </a:r>
            <a:endParaRPr lang="en-US" altLang="en-US">
              <a:latin typeface="Cambria" panose="02040503050406030204"/>
              <a:cs typeface="Cambria" panose="02040503050406030204"/>
            </a:endParaRPr>
          </a:p>
          <a:p>
            <a:pPr marL="0" marR="5080" indent="0">
              <a:lnSpc>
                <a:spcPct val="100000"/>
              </a:lnSpc>
              <a:spcBef>
                <a:spcPts val="100"/>
              </a:spcBef>
              <a:buNone/>
              <a:tabLst>
                <a:tab pos="355600" algn="l"/>
              </a:tabLst>
            </a:pPr>
            <a:r>
              <a:rPr lang="en-US" altLang="en-US">
                <a:latin typeface="Cambria" panose="02040503050406030204"/>
                <a:cs typeface="Cambria" panose="02040503050406030204"/>
                <a:sym typeface="+mn-ea"/>
              </a:rPr>
              <a:t>• Hyderabad Waste Management Project (HWMP):</a:t>
            </a:r>
            <a:endParaRPr lang="en-US" altLang="en-US">
              <a:latin typeface="Cambria" panose="02040503050406030204"/>
              <a:cs typeface="Cambria" panose="02040503050406030204"/>
            </a:endParaRPr>
          </a:p>
          <a:p>
            <a:pPr marL="0" marR="5080" indent="457200">
              <a:lnSpc>
                <a:spcPct val="100000"/>
              </a:lnSpc>
              <a:spcBef>
                <a:spcPts val="100"/>
              </a:spcBef>
              <a:buNone/>
              <a:tabLst>
                <a:tab pos="355600" algn="l"/>
              </a:tabLst>
            </a:pPr>
            <a:r>
              <a:rPr lang="en-US" altLang="en-US">
                <a:latin typeface="Cambria" panose="02040503050406030204"/>
                <a:cs typeface="Cambria" panose="02040503050406030204"/>
                <a:sym typeface="+mn-ea"/>
              </a:rPr>
              <a:t>– Integrated Hazardous Waste Management: HWMP, a subsidiary of Re</a:t>
            </a:r>
            <a:endParaRPr lang="en-US" altLang="en-US">
              <a:latin typeface="Cambria" panose="02040503050406030204"/>
              <a:cs typeface="Cambria" panose="02040503050406030204"/>
            </a:endParaRPr>
          </a:p>
          <a:p>
            <a:pPr marL="0" marR="5080" indent="457200">
              <a:lnSpc>
                <a:spcPct val="100000"/>
              </a:lnSpc>
              <a:spcBef>
                <a:spcPts val="100"/>
              </a:spcBef>
              <a:buNone/>
              <a:tabLst>
                <a:tab pos="355600" algn="l"/>
              </a:tabLst>
            </a:pPr>
            <a:r>
              <a:rPr lang="en-US" altLang="en-US">
                <a:latin typeface="Cambria" panose="02040503050406030204"/>
                <a:cs typeface="Cambria" panose="02040503050406030204"/>
                <a:sym typeface="+mn-ea"/>
              </a:rPr>
              <a:t>Sustainability Limited, operates a Treatment, Storage, and Disposal Facility</a:t>
            </a:r>
            <a:endParaRPr lang="en-US" altLang="en-US">
              <a:latin typeface="Cambria" panose="02040503050406030204"/>
              <a:cs typeface="Cambria" panose="02040503050406030204"/>
            </a:endParaRPr>
          </a:p>
          <a:p>
            <a:pPr marL="0" marR="5080" indent="457200">
              <a:lnSpc>
                <a:spcPct val="100000"/>
              </a:lnSpc>
              <a:spcBef>
                <a:spcPts val="100"/>
              </a:spcBef>
              <a:buNone/>
              <a:tabLst>
                <a:tab pos="355600" algn="l"/>
              </a:tabLst>
            </a:pPr>
            <a:r>
              <a:rPr lang="en-US" altLang="en-US">
                <a:latin typeface="Cambria" panose="02040503050406030204"/>
                <a:cs typeface="Cambria" panose="02040503050406030204"/>
                <a:sym typeface="+mn-ea"/>
              </a:rPr>
              <a:t>(TSDF) established in 2001 in Medchal-Malkajgiri, Telangana</a:t>
            </a:r>
            <a:endParaRPr lang="en-US" altLang="en-US">
              <a:latin typeface="Cambria" panose="02040503050406030204"/>
              <a:cs typeface="Cambria" panose="02040503050406030204"/>
            </a:endParaRPr>
          </a:p>
          <a:p>
            <a:pPr marL="0" marR="5080" indent="457200">
              <a:lnSpc>
                <a:spcPct val="100000"/>
              </a:lnSpc>
              <a:spcBef>
                <a:spcPts val="100"/>
              </a:spcBef>
              <a:buNone/>
              <a:tabLst>
                <a:tab pos="355600" algn="l"/>
              </a:tabLst>
            </a:pPr>
            <a:r>
              <a:rPr lang="en-US" altLang="en-US">
                <a:latin typeface="Cambria" panose="02040503050406030204"/>
                <a:cs typeface="Cambria" panose="02040503050406030204"/>
                <a:sym typeface="+mn-ea"/>
              </a:rPr>
              <a:t>(hwmp.resustainability.com).</a:t>
            </a:r>
            <a:endParaRPr lang="en-US" altLang="en-US">
              <a:latin typeface="Cambria" panose="02040503050406030204" pitchFamily="18" charset="0"/>
              <a:cs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Autofit/>
          </a:bodyPr>
          <a:lstStyle/>
          <a:p>
            <a:pPr algn="just"/>
            <a:r>
              <a:rPr lang="en-US" altLang="en-US">
                <a:latin typeface="Cambria" panose="02040503050406030204" pitchFamily="18" charset="0"/>
                <a:cs typeface="Cambria" panose="02040503050406030204" pitchFamily="18" charset="0"/>
              </a:rPr>
              <a:t>Inefficient Waste Segregation: A lack of public awareness and improper segregation at the source reduces the efficiency of recycling programs (Singh et al., 2021).</a:t>
            </a:r>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rPr>
              <a:t>Inadequate Collection Infrastructure: Many urban and rural areas face inconsistent waste collection services, leading to illegal dumping and environmental pollution (Zhang et al., 2022).</a:t>
            </a:r>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rPr>
              <a:t>Overreliance on Landfills: The excessive use of landfills leads to soil and water contamination, as well as increased methane emissions contributing to climate change (Chen et al., 2020).</a:t>
            </a:r>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rPr>
              <a:t>High Cost of Advanced Technologies: Waste-to-energy and other innovative treatment methods require significant investment, making them less accessible to developing regions (Müller &amp; Heinrich, 2019).</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endParaRPr lang="en-GB" dirty="0"/>
          </a:p>
        </p:txBody>
      </p:sp>
      <p:sp>
        <p:nvSpPr>
          <p:cNvPr id="3" name="Content Placeholder 2"/>
          <p:cNvSpPr>
            <a:spLocks noGrp="1"/>
          </p:cNvSpPr>
          <p:nvPr>
            <p:ph idx="1"/>
          </p:nvPr>
        </p:nvSpPr>
        <p:spPr/>
        <p:txBody>
          <a:bodyPr>
            <a:normAutofit/>
          </a:bodyPr>
          <a:lstStyle/>
          <a:p>
            <a:pPr algn="just">
              <a:buFont typeface="Wingdings" panose="05000000000000000000" charset="0"/>
              <a:buChar char="ü"/>
            </a:pPr>
            <a:r>
              <a:rPr lang="en-US" altLang="en-US">
                <a:latin typeface="Cambria" panose="02040503050406030204" pitchFamily="18" charset="0"/>
                <a:cs typeface="Cambria" panose="02040503050406030204" pitchFamily="18" charset="0"/>
              </a:rPr>
              <a:t>Enhanced Waste Segregation at Source: Implementing community awareness programs</a:t>
            </a:r>
            <a:r>
              <a:rPr lang="en-IN" altLang="en-US">
                <a:latin typeface="Cambria" panose="02040503050406030204" pitchFamily="18" charset="0"/>
                <a:cs typeface="Cambria" panose="02040503050406030204" pitchFamily="18" charset="0"/>
              </a:rPr>
              <a:t>.</a:t>
            </a:r>
            <a:endParaRPr lang="en-US" altLang="en-US">
              <a:latin typeface="Cambria" panose="02040503050406030204" pitchFamily="18" charset="0"/>
              <a:cs typeface="Cambria" panose="02040503050406030204" pitchFamily="18" charset="0"/>
            </a:endParaRPr>
          </a:p>
          <a:p>
            <a:pPr marR="5080">
              <a:lnSpc>
                <a:spcPts val="2400"/>
              </a:lnSpc>
              <a:spcBef>
                <a:spcPts val="355"/>
              </a:spcBef>
              <a:buFont typeface="Wingdings" panose="05000000000000000000" charset="0"/>
              <a:buChar char="ü"/>
              <a:tabLst>
                <a:tab pos="355600" algn="l"/>
              </a:tabLst>
            </a:pPr>
            <a:r>
              <a:rPr lang="en-US" altLang="en-US">
                <a:latin typeface="Cambria" panose="02040503050406030204"/>
                <a:cs typeface="Cambria" panose="02040503050406030204"/>
                <a:sym typeface="+mn-ea"/>
              </a:rPr>
              <a:t>To evaluate domestic waste composition and trends.</a:t>
            </a:r>
            <a:endParaRPr lang="en-US" altLang="en-US">
              <a:latin typeface="Cambria" panose="02040503050406030204"/>
              <a:cs typeface="Cambria" panose="02040503050406030204"/>
            </a:endParaRPr>
          </a:p>
          <a:p>
            <a:pPr marR="5080">
              <a:lnSpc>
                <a:spcPts val="2400"/>
              </a:lnSpc>
              <a:spcBef>
                <a:spcPts val="355"/>
              </a:spcBef>
              <a:buFont typeface="Wingdings" panose="05000000000000000000" charset="0"/>
              <a:buChar char="ü"/>
              <a:tabLst>
                <a:tab pos="355600" algn="l"/>
              </a:tabLst>
            </a:pPr>
            <a:r>
              <a:rPr lang="en-US" altLang="en-US">
                <a:latin typeface="Cambria" panose="02040503050406030204"/>
                <a:cs typeface="Cambria" panose="02040503050406030204"/>
                <a:sym typeface="+mn-ea"/>
              </a:rPr>
              <a:t> To identify inefficiencies in existing waste disposal methods.</a:t>
            </a:r>
            <a:endParaRPr lang="en-US" altLang="en-US">
              <a:latin typeface="Cambria" panose="02040503050406030204"/>
              <a:cs typeface="Cambria" panose="02040503050406030204"/>
            </a:endParaRPr>
          </a:p>
          <a:p>
            <a:pPr marR="5080">
              <a:lnSpc>
                <a:spcPts val="2400"/>
              </a:lnSpc>
              <a:spcBef>
                <a:spcPts val="355"/>
              </a:spcBef>
              <a:buFont typeface="Wingdings" panose="05000000000000000000" charset="0"/>
              <a:buChar char="ü"/>
              <a:tabLst>
                <a:tab pos="355600" algn="l"/>
              </a:tabLst>
            </a:pPr>
            <a:r>
              <a:rPr lang="en-US" altLang="en-US">
                <a:latin typeface="Cambria" panose="02040503050406030204"/>
                <a:cs typeface="Cambria" panose="02040503050406030204"/>
                <a:sym typeface="+mn-ea"/>
              </a:rPr>
              <a:t> To propose a smart, data-driven waste management model.</a:t>
            </a:r>
            <a:endParaRPr lang="en-US" altLang="en-US">
              <a:latin typeface="Cambria" panose="02040503050406030204"/>
              <a:cs typeface="Cambria" panose="02040503050406030204"/>
            </a:endParaRPr>
          </a:p>
          <a:p>
            <a:pPr marR="5080">
              <a:lnSpc>
                <a:spcPts val="2400"/>
              </a:lnSpc>
              <a:spcBef>
                <a:spcPts val="355"/>
              </a:spcBef>
              <a:buFont typeface="Wingdings" panose="05000000000000000000" charset="0"/>
              <a:buChar char="ü"/>
              <a:tabLst>
                <a:tab pos="355600" algn="l"/>
              </a:tabLst>
            </a:pPr>
            <a:r>
              <a:rPr lang="en-US" altLang="en-US">
                <a:latin typeface="Cambria" panose="02040503050406030204"/>
                <a:cs typeface="Cambria" panose="02040503050406030204"/>
                <a:sym typeface="+mn-ea"/>
              </a:rPr>
              <a:t> To promote a healthy and sustainable means of waste disposal by the concept</a:t>
            </a:r>
            <a:endParaRPr lang="en-US" altLang="en-US">
              <a:latin typeface="Cambria" panose="02040503050406030204"/>
              <a:cs typeface="Cambria" panose="02040503050406030204"/>
            </a:endParaRPr>
          </a:p>
          <a:p>
            <a:pPr marL="0" marR="5080" indent="0">
              <a:lnSpc>
                <a:spcPts val="2400"/>
              </a:lnSpc>
              <a:spcBef>
                <a:spcPts val="355"/>
              </a:spcBef>
              <a:buNone/>
              <a:tabLst>
                <a:tab pos="355600" algn="l"/>
              </a:tabLst>
            </a:pPr>
            <a:r>
              <a:rPr lang="en-IN" altLang="en-US">
                <a:latin typeface="Cambria" panose="02040503050406030204"/>
                <a:cs typeface="Cambria" panose="02040503050406030204"/>
                <a:sym typeface="+mn-ea"/>
              </a:rPr>
              <a:t>    </a:t>
            </a:r>
            <a:r>
              <a:rPr lang="en-US" altLang="en-US">
                <a:latin typeface="Cambria" panose="02040503050406030204"/>
                <a:cs typeface="Cambria" panose="02040503050406030204"/>
                <a:sym typeface="+mn-ea"/>
              </a:rPr>
              <a:t>of gamification.</a:t>
            </a:r>
            <a:endParaRPr lang="en-US" altLang="en-US">
              <a:latin typeface="Cambria" panose="02040503050406030204"/>
              <a:cs typeface="Cambria" panose="02040503050406030204"/>
            </a:endParaRPr>
          </a:p>
          <a:p>
            <a:pPr algn="just"/>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p:txBody>
          <a:bodyPr>
            <a:normAutofit lnSpcReduction="20000"/>
          </a:bodyPr>
          <a:lstStyle/>
          <a:p>
            <a:pPr algn="just"/>
            <a:r>
              <a:rPr lang="en-US" altLang="en-US">
                <a:latin typeface="Cambria" panose="02040503050406030204" pitchFamily="18" charset="0"/>
                <a:cs typeface="Cambria" panose="02040503050406030204" pitchFamily="18" charset="0"/>
              </a:rPr>
              <a:t>To analyze the composition and volume of domestic waste generated in various regions.</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rPr>
              <a:t>To propose a sustainable and efficient methodology for improving domestic waste management.</a:t>
            </a:r>
            <a:endParaRPr lang="en-US" altLang="en-US">
              <a:latin typeface="Cambria" panose="02040503050406030204" pitchFamily="18" charset="0"/>
              <a:cs typeface="Cambria" panose="02040503050406030204" pitchFamily="18" charset="0"/>
            </a:endParaRPr>
          </a:p>
          <a:p>
            <a:pPr algn="just"/>
            <a:endParaRPr lang="en-US" altLang="en-US">
              <a:latin typeface="Cambria" panose="02040503050406030204" pitchFamily="18" charset="0"/>
              <a:cs typeface="Cambria" panose="02040503050406030204" pitchFamily="18" charset="0"/>
            </a:endParaRPr>
          </a:p>
          <a:p>
            <a:pPr algn="just"/>
            <a:r>
              <a:rPr lang="en-US" altLang="en-US">
                <a:latin typeface="Cambria" panose="02040503050406030204" pitchFamily="18" charset="0"/>
                <a:cs typeface="Cambria" panose="02040503050406030204" pitchFamily="18" charset="0"/>
              </a:rPr>
              <a:t>To explore policy frameworks and regulatory measures that can enhance waste management practices.</a:t>
            </a:r>
            <a:endParaRPr lang="en-US" altLang="en-US">
              <a:latin typeface="Cambria" panose="02040503050406030204" pitchFamily="18" charset="0"/>
              <a:cs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endParaRPr lang="en-GB" dirty="0"/>
          </a:p>
        </p:txBody>
      </p:sp>
      <p:sp>
        <p:nvSpPr>
          <p:cNvPr id="3" name="Content Placeholder 2"/>
          <p:cNvSpPr>
            <a:spLocks noGrp="1"/>
          </p:cNvSpPr>
          <p:nvPr>
            <p:ph idx="1"/>
          </p:nvPr>
        </p:nvSpPr>
        <p:spPr/>
        <p:txBody>
          <a:bodyPr>
            <a:noAutofit/>
          </a:bodyPr>
          <a:lstStyle/>
          <a:p>
            <a:pPr marL="353060" marR="10795" indent="-340995" algn="just">
              <a:lnSpc>
                <a:spcPct val="100000"/>
              </a:lnSpc>
              <a:spcBef>
                <a:spcPts val="90"/>
              </a:spcBef>
              <a:buFont typeface="Arial MT"/>
              <a:buChar char="•"/>
              <a:tabLst>
                <a:tab pos="355600" algn="l"/>
              </a:tabLst>
            </a:pPr>
            <a:r>
              <a:rPr b="1" dirty="0">
                <a:latin typeface="Cambria" panose="02040503050406030204"/>
                <a:cs typeface="Cambria" panose="02040503050406030204"/>
                <a:sym typeface="+mn-ea"/>
              </a:rPr>
              <a:t>Waste</a:t>
            </a:r>
            <a:r>
              <a:rPr b="1" spc="450" dirty="0">
                <a:latin typeface="Cambria" panose="02040503050406030204"/>
                <a:cs typeface="Cambria" panose="02040503050406030204"/>
                <a:sym typeface="+mn-ea"/>
              </a:rPr>
              <a:t>  </a:t>
            </a:r>
            <a:r>
              <a:rPr b="1" dirty="0">
                <a:latin typeface="Cambria" panose="02040503050406030204"/>
                <a:cs typeface="Cambria" panose="02040503050406030204"/>
                <a:sym typeface="+mn-ea"/>
              </a:rPr>
              <a:t>Segregation</a:t>
            </a:r>
            <a:r>
              <a:rPr b="1" spc="450" dirty="0">
                <a:latin typeface="Cambria" panose="02040503050406030204"/>
                <a:cs typeface="Cambria" panose="02040503050406030204"/>
                <a:sym typeface="+mn-ea"/>
              </a:rPr>
              <a:t>  </a:t>
            </a:r>
            <a:r>
              <a:rPr b="1" dirty="0">
                <a:latin typeface="Cambria" panose="02040503050406030204"/>
                <a:cs typeface="Cambria" panose="02040503050406030204"/>
                <a:sym typeface="+mn-ea"/>
              </a:rPr>
              <a:t>Module</a:t>
            </a:r>
            <a:r>
              <a:rPr dirty="0">
                <a:sym typeface="+mn-ea"/>
              </a:rPr>
              <a:t>:</a:t>
            </a:r>
            <a:r>
              <a:rPr spc="440" dirty="0">
                <a:sym typeface="+mn-ea"/>
              </a:rPr>
              <a:t>  </a:t>
            </a:r>
            <a:r>
              <a:rPr dirty="0">
                <a:sym typeface="+mn-ea"/>
              </a:rPr>
              <a:t>Encourages</a:t>
            </a:r>
            <a:r>
              <a:rPr spc="430" dirty="0">
                <a:sym typeface="+mn-ea"/>
              </a:rPr>
              <a:t>  </a:t>
            </a:r>
            <a:r>
              <a:rPr spc="-20" dirty="0">
                <a:sym typeface="+mn-ea"/>
              </a:rPr>
              <a:t>source-</a:t>
            </a:r>
            <a:r>
              <a:rPr dirty="0">
                <a:sym typeface="+mn-ea"/>
              </a:rPr>
              <a:t>level</a:t>
            </a:r>
            <a:r>
              <a:rPr spc="450" dirty="0">
                <a:sym typeface="+mn-ea"/>
              </a:rPr>
              <a:t>  </a:t>
            </a:r>
            <a:r>
              <a:rPr dirty="0">
                <a:sym typeface="+mn-ea"/>
              </a:rPr>
              <a:t>segregation</a:t>
            </a:r>
            <a:r>
              <a:rPr spc="434" dirty="0">
                <a:sym typeface="+mn-ea"/>
              </a:rPr>
              <a:t>  </a:t>
            </a:r>
            <a:r>
              <a:rPr spc="-25" dirty="0">
                <a:sym typeface="+mn-ea"/>
              </a:rPr>
              <a:t>by 	</a:t>
            </a:r>
            <a:r>
              <a:rPr dirty="0">
                <a:sym typeface="+mn-ea"/>
              </a:rPr>
              <a:t>providing</a:t>
            </a:r>
            <a:r>
              <a:rPr spc="-45" dirty="0">
                <a:sym typeface="+mn-ea"/>
              </a:rPr>
              <a:t> </a:t>
            </a:r>
            <a:r>
              <a:rPr dirty="0">
                <a:sym typeface="+mn-ea"/>
              </a:rPr>
              <a:t>educational</a:t>
            </a:r>
            <a:r>
              <a:rPr spc="-5" dirty="0">
                <a:sym typeface="+mn-ea"/>
              </a:rPr>
              <a:t> </a:t>
            </a:r>
            <a:r>
              <a:rPr dirty="0">
                <a:sym typeface="+mn-ea"/>
              </a:rPr>
              <a:t>programs and</a:t>
            </a:r>
            <a:r>
              <a:rPr spc="-55" dirty="0">
                <a:sym typeface="+mn-ea"/>
              </a:rPr>
              <a:t> </a:t>
            </a:r>
            <a:r>
              <a:rPr dirty="0">
                <a:sym typeface="+mn-ea"/>
              </a:rPr>
              <a:t>necessary</a:t>
            </a:r>
            <a:r>
              <a:rPr spc="-25" dirty="0">
                <a:sym typeface="+mn-ea"/>
              </a:rPr>
              <a:t> </a:t>
            </a:r>
            <a:r>
              <a:rPr dirty="0">
                <a:sym typeface="+mn-ea"/>
              </a:rPr>
              <a:t>infrastructure, such</a:t>
            </a:r>
            <a:r>
              <a:rPr spc="-45" dirty="0">
                <a:sym typeface="+mn-ea"/>
              </a:rPr>
              <a:t> </a:t>
            </a:r>
            <a:r>
              <a:rPr dirty="0">
                <a:sym typeface="+mn-ea"/>
              </a:rPr>
              <a:t>as</a:t>
            </a:r>
            <a:r>
              <a:rPr spc="-45" dirty="0">
                <a:sym typeface="+mn-ea"/>
              </a:rPr>
              <a:t> </a:t>
            </a:r>
            <a:r>
              <a:rPr spc="-10" dirty="0">
                <a:sym typeface="+mn-ea"/>
              </a:rPr>
              <a:t>labeled 	</a:t>
            </a:r>
            <a:r>
              <a:rPr dirty="0">
                <a:sym typeface="+mn-ea"/>
              </a:rPr>
              <a:t>bins</a:t>
            </a:r>
            <a:r>
              <a:rPr spc="-40" dirty="0">
                <a:sym typeface="+mn-ea"/>
              </a:rPr>
              <a:t> </a:t>
            </a:r>
            <a:r>
              <a:rPr dirty="0">
                <a:sym typeface="+mn-ea"/>
              </a:rPr>
              <a:t>for</a:t>
            </a:r>
            <a:r>
              <a:rPr spc="-40" dirty="0">
                <a:sym typeface="+mn-ea"/>
              </a:rPr>
              <a:t> </a:t>
            </a:r>
            <a:r>
              <a:rPr dirty="0">
                <a:sym typeface="+mn-ea"/>
              </a:rPr>
              <a:t>organic,</a:t>
            </a:r>
            <a:r>
              <a:rPr spc="-55" dirty="0">
                <a:sym typeface="+mn-ea"/>
              </a:rPr>
              <a:t> </a:t>
            </a:r>
            <a:r>
              <a:rPr spc="-10" dirty="0">
                <a:sym typeface="+mn-ea"/>
              </a:rPr>
              <a:t>recyclable,</a:t>
            </a:r>
            <a:r>
              <a:rPr spc="-20" dirty="0">
                <a:sym typeface="+mn-ea"/>
              </a:rPr>
              <a:t> </a:t>
            </a:r>
            <a:r>
              <a:rPr dirty="0">
                <a:sym typeface="+mn-ea"/>
              </a:rPr>
              <a:t>and</a:t>
            </a:r>
            <a:r>
              <a:rPr spc="-80" dirty="0">
                <a:sym typeface="+mn-ea"/>
              </a:rPr>
              <a:t> </a:t>
            </a:r>
            <a:r>
              <a:rPr spc="-10" dirty="0">
                <a:sym typeface="+mn-ea"/>
              </a:rPr>
              <a:t>non-recyclable</a:t>
            </a:r>
            <a:r>
              <a:rPr spc="-75" dirty="0">
                <a:sym typeface="+mn-ea"/>
              </a:rPr>
              <a:t> </a:t>
            </a:r>
            <a:r>
              <a:rPr spc="-10" dirty="0">
                <a:sym typeface="+mn-ea"/>
              </a:rPr>
              <a:t>waste.</a:t>
            </a:r>
            <a:endParaRPr lang="en-US" altLang="en-US">
              <a:latin typeface="Cambria" panose="02040503050406030204" pitchFamily="18" charset="0"/>
              <a:cs typeface="Cambria" panose="02040503050406030204" pitchFamily="18" charset="0"/>
            </a:endParaRPr>
          </a:p>
          <a:p>
            <a:pPr marL="353060" marR="5080" indent="-340995" algn="just">
              <a:lnSpc>
                <a:spcPct val="100000"/>
              </a:lnSpc>
              <a:buFont typeface="Arial MT"/>
              <a:buChar char="•"/>
              <a:tabLst>
                <a:tab pos="355600" algn="l"/>
              </a:tabLst>
            </a:pPr>
            <a:r>
              <a:rPr b="1" dirty="0">
                <a:latin typeface="Cambria" panose="02040503050406030204"/>
                <a:cs typeface="Cambria" panose="02040503050406030204"/>
                <a:sym typeface="+mn-ea"/>
              </a:rPr>
              <a:t>Smart</a:t>
            </a:r>
            <a:r>
              <a:rPr b="1" spc="160" dirty="0">
                <a:latin typeface="Cambria" panose="02040503050406030204"/>
                <a:cs typeface="Cambria" panose="02040503050406030204"/>
                <a:sym typeface="+mn-ea"/>
              </a:rPr>
              <a:t>  </a:t>
            </a:r>
            <a:r>
              <a:rPr b="1" dirty="0">
                <a:latin typeface="Cambria" panose="02040503050406030204"/>
                <a:cs typeface="Cambria" panose="02040503050406030204"/>
                <a:sym typeface="+mn-ea"/>
              </a:rPr>
              <a:t>Collection</a:t>
            </a:r>
            <a:r>
              <a:rPr b="1" spc="165" dirty="0">
                <a:latin typeface="Cambria" panose="02040503050406030204"/>
                <a:cs typeface="Cambria" panose="02040503050406030204"/>
                <a:sym typeface="+mn-ea"/>
              </a:rPr>
              <a:t>  </a:t>
            </a:r>
            <a:r>
              <a:rPr b="1" dirty="0">
                <a:latin typeface="Cambria" panose="02040503050406030204"/>
                <a:cs typeface="Cambria" panose="02040503050406030204"/>
                <a:sym typeface="+mn-ea"/>
              </a:rPr>
              <a:t>Module</a:t>
            </a:r>
            <a:r>
              <a:rPr dirty="0">
                <a:sym typeface="+mn-ea"/>
              </a:rPr>
              <a:t>:</a:t>
            </a:r>
            <a:r>
              <a:rPr spc="165" dirty="0">
                <a:sym typeface="+mn-ea"/>
              </a:rPr>
              <a:t>  </a:t>
            </a:r>
            <a:r>
              <a:rPr dirty="0">
                <a:sym typeface="+mn-ea"/>
              </a:rPr>
              <a:t>Integrates</a:t>
            </a:r>
            <a:r>
              <a:rPr spc="165" dirty="0">
                <a:sym typeface="+mn-ea"/>
              </a:rPr>
              <a:t>  </a:t>
            </a:r>
            <a:r>
              <a:rPr spc="-10" dirty="0">
                <a:sym typeface="+mn-ea"/>
              </a:rPr>
              <a:t>IoT-</a:t>
            </a:r>
            <a:r>
              <a:rPr dirty="0">
                <a:sym typeface="+mn-ea"/>
              </a:rPr>
              <a:t>enabled</a:t>
            </a:r>
            <a:r>
              <a:rPr spc="175" dirty="0">
                <a:sym typeface="+mn-ea"/>
              </a:rPr>
              <a:t>  </a:t>
            </a:r>
            <a:r>
              <a:rPr dirty="0">
                <a:sym typeface="+mn-ea"/>
              </a:rPr>
              <a:t>smart</a:t>
            </a:r>
            <a:r>
              <a:rPr spc="175" dirty="0">
                <a:sym typeface="+mn-ea"/>
              </a:rPr>
              <a:t>  </a:t>
            </a:r>
            <a:r>
              <a:rPr dirty="0">
                <a:sym typeface="+mn-ea"/>
              </a:rPr>
              <a:t>bins,</a:t>
            </a:r>
            <a:r>
              <a:rPr spc="170" dirty="0">
                <a:sym typeface="+mn-ea"/>
              </a:rPr>
              <a:t>  </a:t>
            </a:r>
            <a:r>
              <a:rPr spc="-25" dirty="0">
                <a:sym typeface="+mn-ea"/>
              </a:rPr>
              <a:t>real-</a:t>
            </a:r>
            <a:r>
              <a:rPr spc="-20" dirty="0">
                <a:sym typeface="+mn-ea"/>
              </a:rPr>
              <a:t>time 	</a:t>
            </a:r>
            <a:r>
              <a:rPr dirty="0">
                <a:sym typeface="+mn-ea"/>
              </a:rPr>
              <a:t>tracking</a:t>
            </a:r>
            <a:r>
              <a:rPr spc="150" dirty="0">
                <a:sym typeface="+mn-ea"/>
              </a:rPr>
              <a:t> </a:t>
            </a:r>
            <a:r>
              <a:rPr dirty="0">
                <a:sym typeface="+mn-ea"/>
              </a:rPr>
              <a:t>of</a:t>
            </a:r>
            <a:r>
              <a:rPr spc="155" dirty="0">
                <a:sym typeface="+mn-ea"/>
              </a:rPr>
              <a:t> </a:t>
            </a:r>
            <a:r>
              <a:rPr dirty="0">
                <a:sym typeface="+mn-ea"/>
              </a:rPr>
              <a:t>waste</a:t>
            </a:r>
            <a:r>
              <a:rPr spc="175" dirty="0">
                <a:sym typeface="+mn-ea"/>
              </a:rPr>
              <a:t> </a:t>
            </a:r>
            <a:r>
              <a:rPr dirty="0">
                <a:sym typeface="+mn-ea"/>
              </a:rPr>
              <a:t>collection</a:t>
            </a:r>
            <a:r>
              <a:rPr spc="175" dirty="0">
                <a:sym typeface="+mn-ea"/>
              </a:rPr>
              <a:t> </a:t>
            </a:r>
            <a:r>
              <a:rPr dirty="0">
                <a:sym typeface="+mn-ea"/>
              </a:rPr>
              <a:t>vehicles,</a:t>
            </a:r>
            <a:r>
              <a:rPr spc="150" dirty="0">
                <a:sym typeface="+mn-ea"/>
              </a:rPr>
              <a:t> </a:t>
            </a:r>
            <a:r>
              <a:rPr dirty="0">
                <a:sym typeface="+mn-ea"/>
              </a:rPr>
              <a:t>and</a:t>
            </a:r>
            <a:r>
              <a:rPr spc="125" dirty="0">
                <a:sym typeface="+mn-ea"/>
              </a:rPr>
              <a:t> </a:t>
            </a:r>
            <a:r>
              <a:rPr dirty="0">
                <a:sym typeface="+mn-ea"/>
              </a:rPr>
              <a:t>an</a:t>
            </a:r>
            <a:r>
              <a:rPr spc="130" dirty="0">
                <a:sym typeface="+mn-ea"/>
              </a:rPr>
              <a:t> </a:t>
            </a:r>
            <a:r>
              <a:rPr dirty="0">
                <a:sym typeface="+mn-ea"/>
              </a:rPr>
              <a:t>optimized</a:t>
            </a:r>
            <a:r>
              <a:rPr spc="180" dirty="0">
                <a:sym typeface="+mn-ea"/>
              </a:rPr>
              <a:t> </a:t>
            </a:r>
            <a:r>
              <a:rPr dirty="0">
                <a:sym typeface="+mn-ea"/>
              </a:rPr>
              <a:t>scheduling</a:t>
            </a:r>
            <a:r>
              <a:rPr spc="185" dirty="0">
                <a:sym typeface="+mn-ea"/>
              </a:rPr>
              <a:t> </a:t>
            </a:r>
            <a:r>
              <a:rPr dirty="0">
                <a:sym typeface="+mn-ea"/>
              </a:rPr>
              <a:t>system</a:t>
            </a:r>
            <a:r>
              <a:rPr spc="200" dirty="0">
                <a:sym typeface="+mn-ea"/>
              </a:rPr>
              <a:t> </a:t>
            </a:r>
            <a:r>
              <a:rPr spc="-25" dirty="0">
                <a:sym typeface="+mn-ea"/>
              </a:rPr>
              <a:t>to 	</a:t>
            </a:r>
            <a:r>
              <a:rPr dirty="0">
                <a:sym typeface="+mn-ea"/>
              </a:rPr>
              <a:t>ensure</a:t>
            </a:r>
            <a:r>
              <a:rPr spc="-90" dirty="0">
                <a:sym typeface="+mn-ea"/>
              </a:rPr>
              <a:t> </a:t>
            </a:r>
            <a:r>
              <a:rPr dirty="0">
                <a:sym typeface="+mn-ea"/>
              </a:rPr>
              <a:t>timely</a:t>
            </a:r>
            <a:r>
              <a:rPr spc="-85" dirty="0">
                <a:sym typeface="+mn-ea"/>
              </a:rPr>
              <a:t> </a:t>
            </a:r>
            <a:r>
              <a:rPr dirty="0">
                <a:sym typeface="+mn-ea"/>
              </a:rPr>
              <a:t>and</a:t>
            </a:r>
            <a:r>
              <a:rPr spc="-105" dirty="0">
                <a:sym typeface="+mn-ea"/>
              </a:rPr>
              <a:t> </a:t>
            </a:r>
            <a:r>
              <a:rPr dirty="0">
                <a:sym typeface="+mn-ea"/>
              </a:rPr>
              <a:t>efficient</a:t>
            </a:r>
            <a:r>
              <a:rPr spc="-50" dirty="0">
                <a:sym typeface="+mn-ea"/>
              </a:rPr>
              <a:t> </a:t>
            </a:r>
            <a:r>
              <a:rPr dirty="0">
                <a:sym typeface="+mn-ea"/>
              </a:rPr>
              <a:t>waste</a:t>
            </a:r>
            <a:r>
              <a:rPr spc="-60" dirty="0">
                <a:sym typeface="+mn-ea"/>
              </a:rPr>
              <a:t> </a:t>
            </a:r>
            <a:r>
              <a:rPr spc="-10" dirty="0">
                <a:sym typeface="+mn-ea"/>
              </a:rPr>
              <a:t>collection.</a:t>
            </a:r>
            <a:endParaRPr lang="en-US" altLang="en-US">
              <a:latin typeface="Cambria" panose="02040503050406030204" pitchFamily="18" charset="0"/>
              <a:cs typeface="Cambria" panose="02040503050406030204" pitchFamily="18" charset="0"/>
            </a:endParaRPr>
          </a:p>
          <a:p>
            <a:pPr marL="353060" marR="6350" indent="-340995" algn="just">
              <a:lnSpc>
                <a:spcPct val="100000"/>
              </a:lnSpc>
              <a:buFont typeface="Arial MT"/>
              <a:buChar char="•"/>
              <a:tabLst>
                <a:tab pos="355600" algn="l"/>
              </a:tabLst>
            </a:pPr>
            <a:r>
              <a:rPr b="1" dirty="0">
                <a:latin typeface="Cambria" panose="02040503050406030204"/>
                <a:cs typeface="Cambria" panose="02040503050406030204"/>
                <a:sym typeface="+mn-ea"/>
              </a:rPr>
              <a:t>Recycling</a:t>
            </a:r>
            <a:r>
              <a:rPr b="1" spc="495" dirty="0">
                <a:latin typeface="Cambria" panose="02040503050406030204"/>
                <a:cs typeface="Cambria" panose="02040503050406030204"/>
                <a:sym typeface="+mn-ea"/>
              </a:rPr>
              <a:t> </a:t>
            </a:r>
            <a:r>
              <a:rPr b="1" dirty="0">
                <a:latin typeface="Cambria" panose="02040503050406030204"/>
                <a:cs typeface="Cambria" panose="02040503050406030204"/>
                <a:sym typeface="+mn-ea"/>
              </a:rPr>
              <a:t>and</a:t>
            </a:r>
            <a:r>
              <a:rPr b="1" spc="480" dirty="0">
                <a:latin typeface="Cambria" panose="02040503050406030204"/>
                <a:cs typeface="Cambria" panose="02040503050406030204"/>
                <a:sym typeface="+mn-ea"/>
              </a:rPr>
              <a:t> </a:t>
            </a:r>
            <a:r>
              <a:rPr b="1" dirty="0">
                <a:latin typeface="Cambria" panose="02040503050406030204"/>
                <a:cs typeface="Cambria" panose="02040503050406030204"/>
                <a:sym typeface="+mn-ea"/>
              </a:rPr>
              <a:t>Composting</a:t>
            </a:r>
            <a:r>
              <a:rPr b="1" spc="490" dirty="0">
                <a:latin typeface="Cambria" panose="02040503050406030204"/>
                <a:cs typeface="Cambria" panose="02040503050406030204"/>
                <a:sym typeface="+mn-ea"/>
              </a:rPr>
              <a:t> </a:t>
            </a:r>
            <a:r>
              <a:rPr b="1" dirty="0">
                <a:latin typeface="Cambria" panose="02040503050406030204"/>
                <a:cs typeface="Cambria" panose="02040503050406030204"/>
                <a:sym typeface="+mn-ea"/>
              </a:rPr>
              <a:t>Module</a:t>
            </a:r>
            <a:r>
              <a:rPr dirty="0">
                <a:sym typeface="+mn-ea"/>
              </a:rPr>
              <a:t>:</a:t>
            </a:r>
            <a:r>
              <a:rPr spc="515" dirty="0">
                <a:sym typeface="+mn-ea"/>
              </a:rPr>
              <a:t> </a:t>
            </a:r>
            <a:r>
              <a:rPr dirty="0">
                <a:sym typeface="+mn-ea"/>
              </a:rPr>
              <a:t>Implements</a:t>
            </a:r>
            <a:r>
              <a:rPr spc="540" dirty="0">
                <a:sym typeface="+mn-ea"/>
              </a:rPr>
              <a:t> </a:t>
            </a:r>
            <a:r>
              <a:rPr spc="-10" dirty="0">
                <a:sym typeface="+mn-ea"/>
              </a:rPr>
              <a:t>AI-</a:t>
            </a:r>
            <a:r>
              <a:rPr dirty="0">
                <a:sym typeface="+mn-ea"/>
              </a:rPr>
              <a:t>driven</a:t>
            </a:r>
            <a:r>
              <a:rPr spc="535" dirty="0">
                <a:sym typeface="+mn-ea"/>
              </a:rPr>
              <a:t> </a:t>
            </a:r>
            <a:r>
              <a:rPr dirty="0">
                <a:sym typeface="+mn-ea"/>
              </a:rPr>
              <a:t>waste</a:t>
            </a:r>
            <a:r>
              <a:rPr spc="535" dirty="0">
                <a:sym typeface="+mn-ea"/>
              </a:rPr>
              <a:t> </a:t>
            </a:r>
            <a:r>
              <a:rPr spc="-10" dirty="0">
                <a:sym typeface="+mn-ea"/>
              </a:rPr>
              <a:t>sorting 	</a:t>
            </a:r>
            <a:r>
              <a:rPr dirty="0">
                <a:sym typeface="+mn-ea"/>
              </a:rPr>
              <a:t>systems</a:t>
            </a:r>
            <a:r>
              <a:rPr spc="254" dirty="0">
                <a:sym typeface="+mn-ea"/>
              </a:rPr>
              <a:t> </a:t>
            </a:r>
            <a:r>
              <a:rPr dirty="0">
                <a:sym typeface="+mn-ea"/>
              </a:rPr>
              <a:t>and</a:t>
            </a:r>
            <a:r>
              <a:rPr spc="204" dirty="0">
                <a:sym typeface="+mn-ea"/>
              </a:rPr>
              <a:t> </a:t>
            </a:r>
            <a:r>
              <a:rPr dirty="0">
                <a:sym typeface="+mn-ea"/>
              </a:rPr>
              <a:t>decentralized</a:t>
            </a:r>
            <a:r>
              <a:rPr spc="250" dirty="0">
                <a:sym typeface="+mn-ea"/>
              </a:rPr>
              <a:t> </a:t>
            </a:r>
            <a:r>
              <a:rPr dirty="0">
                <a:sym typeface="+mn-ea"/>
              </a:rPr>
              <a:t>composting</a:t>
            </a:r>
            <a:r>
              <a:rPr spc="245" dirty="0">
                <a:sym typeface="+mn-ea"/>
              </a:rPr>
              <a:t> </a:t>
            </a:r>
            <a:r>
              <a:rPr dirty="0">
                <a:sym typeface="+mn-ea"/>
              </a:rPr>
              <a:t>units</a:t>
            </a:r>
            <a:r>
              <a:rPr spc="254" dirty="0">
                <a:sym typeface="+mn-ea"/>
              </a:rPr>
              <a:t> </a:t>
            </a:r>
            <a:r>
              <a:rPr dirty="0">
                <a:sym typeface="+mn-ea"/>
              </a:rPr>
              <a:t>to</a:t>
            </a:r>
            <a:r>
              <a:rPr spc="195" dirty="0">
                <a:sym typeface="+mn-ea"/>
              </a:rPr>
              <a:t> </a:t>
            </a:r>
            <a:r>
              <a:rPr dirty="0">
                <a:sym typeface="+mn-ea"/>
              </a:rPr>
              <a:t>maximize</a:t>
            </a:r>
            <a:r>
              <a:rPr spc="210" dirty="0">
                <a:sym typeface="+mn-ea"/>
              </a:rPr>
              <a:t> </a:t>
            </a:r>
            <a:r>
              <a:rPr dirty="0">
                <a:sym typeface="+mn-ea"/>
              </a:rPr>
              <a:t>resource</a:t>
            </a:r>
            <a:r>
              <a:rPr spc="225" dirty="0">
                <a:sym typeface="+mn-ea"/>
              </a:rPr>
              <a:t> </a:t>
            </a:r>
            <a:r>
              <a:rPr spc="-10" dirty="0">
                <a:sym typeface="+mn-ea"/>
              </a:rPr>
              <a:t>recovery 	</a:t>
            </a:r>
            <a:r>
              <a:rPr dirty="0">
                <a:sym typeface="+mn-ea"/>
              </a:rPr>
              <a:t>and</a:t>
            </a:r>
            <a:r>
              <a:rPr spc="-80" dirty="0">
                <a:sym typeface="+mn-ea"/>
              </a:rPr>
              <a:t> </a:t>
            </a:r>
            <a:r>
              <a:rPr dirty="0">
                <a:sym typeface="+mn-ea"/>
              </a:rPr>
              <a:t>reduce</a:t>
            </a:r>
            <a:r>
              <a:rPr spc="-60" dirty="0">
                <a:sym typeface="+mn-ea"/>
              </a:rPr>
              <a:t> </a:t>
            </a:r>
            <a:r>
              <a:rPr dirty="0">
                <a:sym typeface="+mn-ea"/>
              </a:rPr>
              <a:t>landfill</a:t>
            </a:r>
            <a:r>
              <a:rPr spc="-35" dirty="0">
                <a:sym typeface="+mn-ea"/>
              </a:rPr>
              <a:t> </a:t>
            </a:r>
            <a:r>
              <a:rPr spc="-10" dirty="0">
                <a:sym typeface="+mn-ea"/>
              </a:rPr>
              <a:t>waste.</a:t>
            </a:r>
            <a:endParaRPr lang="en-US" altLang="en-US">
              <a:latin typeface="Cambria" panose="02040503050406030204" pitchFamily="18" charset="0"/>
              <a:cs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lstStyle/>
          <a:p>
            <a:r>
              <a:rPr lang="en-IN">
                <a:latin typeface="Cambria" panose="02040503050406030204" pitchFamily="18" charset="0"/>
                <a:cs typeface="Cambria" panose="02040503050406030204" pitchFamily="18" charset="0"/>
                <a:sym typeface="+mn-ea"/>
              </a:rPr>
              <a:t>Python,Html/CSS</a:t>
            </a:r>
            <a:endParaRPr lang="en-IN">
              <a:latin typeface="Cambria" panose="02040503050406030204" pitchFamily="18" charset="0"/>
              <a:cs typeface="Cambria" panose="02040503050406030204" pitchFamily="18" charset="0"/>
            </a:endParaRPr>
          </a:p>
          <a:p>
            <a:r>
              <a:rPr lang="en-IN">
                <a:latin typeface="Cambria" panose="02040503050406030204" pitchFamily="18" charset="0"/>
                <a:cs typeface="Cambria" panose="02040503050406030204" pitchFamily="18" charset="0"/>
                <a:sym typeface="+mn-ea"/>
              </a:rPr>
              <a:t>Cloud Storage</a:t>
            </a:r>
            <a:endParaRPr lang="en-IN">
              <a:latin typeface="Cambria" panose="02040503050406030204" pitchFamily="18" charset="0"/>
              <a:cs typeface="Cambria" panose="02040503050406030204" pitchFamily="18" charset="0"/>
            </a:endParaRPr>
          </a:p>
          <a:p>
            <a:endParaRPr lang="en-IN">
              <a:latin typeface="Cambria" panose="02040503050406030204" pitchFamily="18" charset="0"/>
              <a:cs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sp>
        <p:nvSpPr>
          <p:cNvPr id="3" name="Content Placeholder 2"/>
          <p:cNvSpPr>
            <a:spLocks noGrp="1"/>
          </p:cNvSpPr>
          <p:nvPr>
            <p:ph idx="1"/>
          </p:nvPr>
        </p:nvSpPr>
        <p:spPr/>
        <p:txBody>
          <a:bodyPr/>
          <a:lstStyle/>
          <a:p>
            <a:pPr>
              <a:lnSpc>
                <a:spcPct val="100000"/>
              </a:lnSpc>
              <a:spcBef>
                <a:spcPts val="105"/>
              </a:spcBef>
              <a:tabLst>
                <a:tab pos="355600" algn="l"/>
              </a:tabLst>
            </a:pPr>
            <a:r>
              <a:rPr dirty="0">
                <a:latin typeface="Cambria" panose="02040503050406030204"/>
                <a:cs typeface="Cambria" panose="02040503050406030204"/>
                <a:sym typeface="+mn-ea"/>
              </a:rPr>
              <a:t>A</a:t>
            </a:r>
            <a:r>
              <a:rPr spc="-45"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structured</a:t>
            </a:r>
            <a:r>
              <a:rPr spc="-95" dirty="0">
                <a:latin typeface="Cambria" panose="02040503050406030204"/>
                <a:cs typeface="Cambria" panose="02040503050406030204"/>
                <a:sym typeface="+mn-ea"/>
              </a:rPr>
              <a:t> </a:t>
            </a:r>
            <a:r>
              <a:rPr dirty="0">
                <a:latin typeface="Cambria" panose="02040503050406030204"/>
                <a:cs typeface="Cambria" panose="02040503050406030204"/>
                <a:sym typeface="+mn-ea"/>
              </a:rPr>
              <a:t>timeline</a:t>
            </a:r>
            <a:r>
              <a:rPr spc="-90" dirty="0">
                <a:latin typeface="Cambria" panose="02040503050406030204"/>
                <a:cs typeface="Cambria" panose="02040503050406030204"/>
                <a:sym typeface="+mn-ea"/>
              </a:rPr>
              <a:t> </a:t>
            </a:r>
            <a:r>
              <a:rPr dirty="0">
                <a:latin typeface="Cambria" panose="02040503050406030204"/>
                <a:cs typeface="Cambria" panose="02040503050406030204"/>
                <a:sym typeface="+mn-ea"/>
              </a:rPr>
              <a:t>is</a:t>
            </a:r>
            <a:r>
              <a:rPr spc="-30" dirty="0">
                <a:latin typeface="Cambria" panose="02040503050406030204"/>
                <a:cs typeface="Cambria" panose="02040503050406030204"/>
                <a:sym typeface="+mn-ea"/>
              </a:rPr>
              <a:t> </a:t>
            </a:r>
            <a:r>
              <a:rPr dirty="0">
                <a:latin typeface="Cambria" panose="02040503050406030204"/>
                <a:cs typeface="Cambria" panose="02040503050406030204"/>
                <a:sym typeface="+mn-ea"/>
              </a:rPr>
              <a:t>essential</a:t>
            </a:r>
            <a:r>
              <a:rPr spc="-25" dirty="0">
                <a:latin typeface="Cambria" panose="02040503050406030204"/>
                <a:cs typeface="Cambria" panose="02040503050406030204"/>
                <a:sym typeface="+mn-ea"/>
              </a:rPr>
              <a:t> </a:t>
            </a:r>
            <a:r>
              <a:rPr dirty="0">
                <a:latin typeface="Cambria" panose="02040503050406030204"/>
                <a:cs typeface="Cambria" panose="02040503050406030204"/>
                <a:sym typeface="+mn-ea"/>
              </a:rPr>
              <a:t>for</a:t>
            </a:r>
            <a:r>
              <a:rPr spc="-60" dirty="0">
                <a:latin typeface="Cambria" panose="02040503050406030204"/>
                <a:cs typeface="Cambria" panose="02040503050406030204"/>
                <a:sym typeface="+mn-ea"/>
              </a:rPr>
              <a:t> </a:t>
            </a:r>
            <a:r>
              <a:rPr dirty="0">
                <a:latin typeface="Cambria" panose="02040503050406030204"/>
                <a:cs typeface="Cambria" panose="02040503050406030204"/>
                <a:sym typeface="+mn-ea"/>
              </a:rPr>
              <a:t>efficient</a:t>
            </a:r>
            <a:r>
              <a:rPr spc="-100" dirty="0">
                <a:latin typeface="Cambria" panose="02040503050406030204"/>
                <a:cs typeface="Cambria" panose="02040503050406030204"/>
                <a:sym typeface="+mn-ea"/>
              </a:rPr>
              <a:t> </a:t>
            </a:r>
            <a:r>
              <a:rPr dirty="0">
                <a:latin typeface="Cambria" panose="02040503050406030204"/>
                <a:cs typeface="Cambria" panose="02040503050406030204"/>
                <a:sym typeface="+mn-ea"/>
              </a:rPr>
              <a:t>project</a:t>
            </a:r>
            <a:r>
              <a:rPr spc="-40"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execution. </a:t>
            </a:r>
            <a:r>
              <a:rPr spc="-25" dirty="0">
                <a:latin typeface="Cambria" panose="02040503050406030204"/>
                <a:cs typeface="Cambria" panose="02040503050406030204"/>
                <a:sym typeface="+mn-ea"/>
              </a:rPr>
              <a:t>The</a:t>
            </a:r>
            <a:endParaRPr>
              <a:latin typeface="Cambria" panose="02040503050406030204"/>
              <a:cs typeface="Cambria" panose="02040503050406030204"/>
            </a:endParaRPr>
          </a:p>
          <a:p>
            <a:pPr>
              <a:lnSpc>
                <a:spcPct val="100000"/>
              </a:lnSpc>
              <a:spcBef>
                <a:spcPts val="50"/>
              </a:spcBef>
            </a:pPr>
            <a:r>
              <a:rPr spc="-10" dirty="0">
                <a:latin typeface="Cambria" panose="02040503050406030204"/>
                <a:cs typeface="Cambria" panose="02040503050406030204"/>
                <a:sym typeface="+mn-ea"/>
              </a:rPr>
              <a:t>implementation</a:t>
            </a:r>
            <a:r>
              <a:rPr spc="-20" dirty="0">
                <a:latin typeface="Cambria" panose="02040503050406030204"/>
                <a:cs typeface="Cambria" panose="02040503050406030204"/>
                <a:sym typeface="+mn-ea"/>
              </a:rPr>
              <a:t> </a:t>
            </a:r>
            <a:r>
              <a:rPr dirty="0">
                <a:latin typeface="Cambria" panose="02040503050406030204"/>
                <a:cs typeface="Cambria" panose="02040503050406030204"/>
                <a:sym typeface="+mn-ea"/>
              </a:rPr>
              <a:t>phases</a:t>
            </a:r>
            <a:r>
              <a:rPr spc="-85"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include:</a:t>
            </a:r>
            <a:endParaRPr>
              <a:latin typeface="Cambria" panose="02040503050406030204"/>
              <a:cs typeface="Cambria" panose="02040503050406030204"/>
            </a:endParaRPr>
          </a:p>
          <a:p>
            <a:pPr>
              <a:lnSpc>
                <a:spcPct val="100000"/>
              </a:lnSpc>
              <a:spcBef>
                <a:spcPts val="575"/>
              </a:spcBef>
              <a:tabLst>
                <a:tab pos="355600" algn="l"/>
              </a:tabLst>
            </a:pPr>
            <a:r>
              <a:rPr b="1" dirty="0">
                <a:latin typeface="Cambria" panose="02040503050406030204"/>
                <a:cs typeface="Cambria" panose="02040503050406030204"/>
                <a:sym typeface="+mn-ea"/>
              </a:rPr>
              <a:t>Phase</a:t>
            </a:r>
            <a:r>
              <a:rPr b="1" spc="-40" dirty="0">
                <a:latin typeface="Cambria" panose="02040503050406030204"/>
                <a:cs typeface="Cambria" panose="02040503050406030204"/>
                <a:sym typeface="+mn-ea"/>
              </a:rPr>
              <a:t> </a:t>
            </a:r>
            <a:r>
              <a:rPr b="1" dirty="0">
                <a:latin typeface="Cambria" panose="02040503050406030204"/>
                <a:cs typeface="Cambria" panose="02040503050406030204"/>
                <a:sym typeface="+mn-ea"/>
              </a:rPr>
              <a:t>0</a:t>
            </a:r>
            <a:r>
              <a:rPr dirty="0">
                <a:latin typeface="Cambria" panose="02040503050406030204"/>
                <a:cs typeface="Cambria" panose="02040503050406030204"/>
                <a:sym typeface="+mn-ea"/>
              </a:rPr>
              <a:t>:</a:t>
            </a:r>
            <a:r>
              <a:rPr spc="-10" dirty="0">
                <a:latin typeface="Cambria" panose="02040503050406030204"/>
                <a:cs typeface="Cambria" panose="02040503050406030204"/>
                <a:sym typeface="+mn-ea"/>
              </a:rPr>
              <a:t> </a:t>
            </a:r>
            <a:r>
              <a:rPr spc="-20" dirty="0">
                <a:latin typeface="Cambria" panose="02040503050406030204"/>
                <a:cs typeface="Cambria" panose="02040503050406030204"/>
                <a:sym typeface="+mn-ea"/>
              </a:rPr>
              <a:t>Research </a:t>
            </a:r>
            <a:r>
              <a:rPr dirty="0">
                <a:latin typeface="Cambria" panose="02040503050406030204"/>
                <a:cs typeface="Cambria" panose="02040503050406030204"/>
                <a:sym typeface="+mn-ea"/>
              </a:rPr>
              <a:t>and</a:t>
            </a:r>
            <a:r>
              <a:rPr spc="-90"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requirement</a:t>
            </a:r>
            <a:r>
              <a:rPr spc="-35"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gathering</a:t>
            </a:r>
            <a:endParaRPr>
              <a:latin typeface="Cambria" panose="02040503050406030204"/>
              <a:cs typeface="Cambria" panose="02040503050406030204"/>
            </a:endParaRPr>
          </a:p>
          <a:p>
            <a:pPr>
              <a:lnSpc>
                <a:spcPct val="100000"/>
              </a:lnSpc>
              <a:spcBef>
                <a:spcPts val="575"/>
              </a:spcBef>
              <a:tabLst>
                <a:tab pos="355600" algn="l"/>
              </a:tabLst>
            </a:pPr>
            <a:r>
              <a:rPr b="1" dirty="0">
                <a:latin typeface="Cambria" panose="02040503050406030204"/>
                <a:cs typeface="Cambria" panose="02040503050406030204"/>
                <a:sym typeface="+mn-ea"/>
              </a:rPr>
              <a:t>Phase</a:t>
            </a:r>
            <a:r>
              <a:rPr b="1" spc="-35" dirty="0">
                <a:latin typeface="Cambria" panose="02040503050406030204"/>
                <a:cs typeface="Cambria" panose="02040503050406030204"/>
                <a:sym typeface="+mn-ea"/>
              </a:rPr>
              <a:t> </a:t>
            </a:r>
            <a:r>
              <a:rPr b="1" dirty="0">
                <a:latin typeface="Cambria" panose="02040503050406030204"/>
                <a:cs typeface="Cambria" panose="02040503050406030204"/>
                <a:sym typeface="+mn-ea"/>
              </a:rPr>
              <a:t>1</a:t>
            </a:r>
            <a:r>
              <a:rPr dirty="0">
                <a:latin typeface="Cambria" panose="02040503050406030204"/>
                <a:cs typeface="Cambria" panose="02040503050406030204"/>
                <a:sym typeface="+mn-ea"/>
              </a:rPr>
              <a:t>:</a:t>
            </a:r>
            <a:r>
              <a:rPr spc="-5" dirty="0">
                <a:latin typeface="Cambria" panose="02040503050406030204"/>
                <a:cs typeface="Cambria" panose="02040503050406030204"/>
                <a:sym typeface="+mn-ea"/>
              </a:rPr>
              <a:t> </a:t>
            </a:r>
            <a:r>
              <a:rPr spc="-25" dirty="0">
                <a:latin typeface="Cambria" panose="02040503050406030204"/>
                <a:cs typeface="Cambria" panose="02040503050406030204"/>
                <a:sym typeface="+mn-ea"/>
              </a:rPr>
              <a:t>System</a:t>
            </a:r>
            <a:r>
              <a:rPr spc="-80" dirty="0">
                <a:latin typeface="Cambria" panose="02040503050406030204"/>
                <a:cs typeface="Cambria" panose="02040503050406030204"/>
                <a:sym typeface="+mn-ea"/>
              </a:rPr>
              <a:t> </a:t>
            </a:r>
            <a:r>
              <a:rPr dirty="0">
                <a:latin typeface="Cambria" panose="02040503050406030204"/>
                <a:cs typeface="Cambria" panose="02040503050406030204"/>
                <a:sym typeface="+mn-ea"/>
              </a:rPr>
              <a:t>design</a:t>
            </a:r>
            <a:r>
              <a:rPr spc="-30" dirty="0">
                <a:latin typeface="Cambria" panose="02040503050406030204"/>
                <a:cs typeface="Cambria" panose="02040503050406030204"/>
                <a:sym typeface="+mn-ea"/>
              </a:rPr>
              <a:t> </a:t>
            </a:r>
            <a:r>
              <a:rPr dirty="0">
                <a:latin typeface="Cambria" panose="02040503050406030204"/>
                <a:cs typeface="Cambria" panose="02040503050406030204"/>
                <a:sym typeface="+mn-ea"/>
              </a:rPr>
              <a:t>and</a:t>
            </a:r>
            <a:r>
              <a:rPr spc="-90"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architecture</a:t>
            </a:r>
            <a:r>
              <a:rPr spc="-20"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planning</a:t>
            </a:r>
            <a:endParaRPr>
              <a:latin typeface="Cambria" panose="02040503050406030204"/>
              <a:cs typeface="Cambria" panose="02040503050406030204"/>
            </a:endParaRPr>
          </a:p>
          <a:p>
            <a:pPr>
              <a:lnSpc>
                <a:spcPct val="100000"/>
              </a:lnSpc>
              <a:spcBef>
                <a:spcPts val="575"/>
              </a:spcBef>
              <a:tabLst>
                <a:tab pos="355600" algn="l"/>
              </a:tabLst>
            </a:pPr>
            <a:r>
              <a:rPr b="1" dirty="0">
                <a:latin typeface="Cambria" panose="02040503050406030204"/>
                <a:cs typeface="Cambria" panose="02040503050406030204"/>
                <a:sym typeface="+mn-ea"/>
              </a:rPr>
              <a:t>Phase</a:t>
            </a:r>
            <a:r>
              <a:rPr b="1" spc="-60" dirty="0">
                <a:latin typeface="Cambria" panose="02040503050406030204"/>
                <a:cs typeface="Cambria" panose="02040503050406030204"/>
                <a:sym typeface="+mn-ea"/>
              </a:rPr>
              <a:t> </a:t>
            </a:r>
            <a:r>
              <a:rPr b="1" dirty="0">
                <a:latin typeface="Cambria" panose="02040503050406030204"/>
                <a:cs typeface="Cambria" panose="02040503050406030204"/>
                <a:sym typeface="+mn-ea"/>
              </a:rPr>
              <a:t>2</a:t>
            </a:r>
            <a:r>
              <a:rPr dirty="0">
                <a:latin typeface="Cambria" panose="02040503050406030204"/>
                <a:cs typeface="Cambria" panose="02040503050406030204"/>
                <a:sym typeface="+mn-ea"/>
              </a:rPr>
              <a:t>:</a:t>
            </a:r>
            <a:r>
              <a:rPr spc="-30"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Development</a:t>
            </a:r>
            <a:r>
              <a:rPr spc="-50" dirty="0">
                <a:latin typeface="Cambria" panose="02040503050406030204"/>
                <a:cs typeface="Cambria" panose="02040503050406030204"/>
                <a:sym typeface="+mn-ea"/>
              </a:rPr>
              <a:t> </a:t>
            </a:r>
            <a:r>
              <a:rPr dirty="0">
                <a:latin typeface="Cambria" panose="02040503050406030204"/>
                <a:cs typeface="Cambria" panose="02040503050406030204"/>
                <a:sym typeface="+mn-ea"/>
              </a:rPr>
              <a:t>and</a:t>
            </a:r>
            <a:r>
              <a:rPr spc="-50" dirty="0">
                <a:latin typeface="Cambria" panose="02040503050406030204"/>
                <a:cs typeface="Cambria" panose="02040503050406030204"/>
                <a:sym typeface="+mn-ea"/>
              </a:rPr>
              <a:t> </a:t>
            </a:r>
            <a:r>
              <a:rPr dirty="0">
                <a:latin typeface="Cambria" panose="02040503050406030204"/>
                <a:cs typeface="Cambria" panose="02040503050406030204"/>
                <a:sym typeface="+mn-ea"/>
              </a:rPr>
              <a:t>testing</a:t>
            </a:r>
            <a:r>
              <a:rPr spc="-114" dirty="0">
                <a:latin typeface="Cambria" panose="02040503050406030204"/>
                <a:cs typeface="Cambria" panose="02040503050406030204"/>
                <a:sym typeface="+mn-ea"/>
              </a:rPr>
              <a:t> </a:t>
            </a:r>
            <a:r>
              <a:rPr dirty="0">
                <a:latin typeface="Cambria" panose="02040503050406030204"/>
                <a:cs typeface="Cambria" panose="02040503050406030204"/>
                <a:sym typeface="+mn-ea"/>
              </a:rPr>
              <a:t>of</a:t>
            </a:r>
            <a:r>
              <a:rPr spc="-45" dirty="0">
                <a:latin typeface="Cambria" panose="02040503050406030204"/>
                <a:cs typeface="Cambria" panose="02040503050406030204"/>
                <a:sym typeface="+mn-ea"/>
              </a:rPr>
              <a:t> </a:t>
            </a:r>
            <a:r>
              <a:rPr dirty="0">
                <a:latin typeface="Cambria" panose="02040503050406030204"/>
                <a:cs typeface="Cambria" panose="02040503050406030204"/>
                <a:sym typeface="+mn-ea"/>
              </a:rPr>
              <a:t>smart</a:t>
            </a:r>
            <a:r>
              <a:rPr spc="-55" dirty="0">
                <a:latin typeface="Cambria" panose="02040503050406030204"/>
                <a:cs typeface="Cambria" panose="02040503050406030204"/>
                <a:sym typeface="+mn-ea"/>
              </a:rPr>
              <a:t> </a:t>
            </a:r>
            <a:r>
              <a:rPr dirty="0">
                <a:latin typeface="Cambria" panose="02040503050406030204"/>
                <a:cs typeface="Cambria" panose="02040503050406030204"/>
                <a:sym typeface="+mn-ea"/>
              </a:rPr>
              <a:t>collection</a:t>
            </a:r>
            <a:r>
              <a:rPr spc="-50"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modules</a:t>
            </a:r>
            <a:endParaRPr>
              <a:latin typeface="Cambria" panose="02040503050406030204"/>
              <a:cs typeface="Cambria" panose="02040503050406030204"/>
            </a:endParaRPr>
          </a:p>
          <a:p>
            <a:pPr>
              <a:lnSpc>
                <a:spcPct val="100000"/>
              </a:lnSpc>
              <a:spcBef>
                <a:spcPts val="575"/>
              </a:spcBef>
              <a:tabLst>
                <a:tab pos="355600" algn="l"/>
              </a:tabLst>
            </a:pPr>
            <a:r>
              <a:rPr b="1" dirty="0">
                <a:latin typeface="Cambria" panose="02040503050406030204"/>
                <a:cs typeface="Cambria" panose="02040503050406030204"/>
                <a:sym typeface="+mn-ea"/>
              </a:rPr>
              <a:t>Phase</a:t>
            </a:r>
            <a:r>
              <a:rPr b="1" spc="-55" dirty="0">
                <a:latin typeface="Cambria" panose="02040503050406030204"/>
                <a:cs typeface="Cambria" panose="02040503050406030204"/>
                <a:sym typeface="+mn-ea"/>
              </a:rPr>
              <a:t> </a:t>
            </a:r>
            <a:r>
              <a:rPr b="1" dirty="0">
                <a:latin typeface="Cambria" panose="02040503050406030204"/>
                <a:cs typeface="Cambria" panose="02040503050406030204"/>
                <a:sym typeface="+mn-ea"/>
              </a:rPr>
              <a:t>3</a:t>
            </a:r>
            <a:r>
              <a:rPr dirty="0">
                <a:latin typeface="Cambria" panose="02040503050406030204"/>
                <a:cs typeface="Cambria" panose="02040503050406030204"/>
                <a:sym typeface="+mn-ea"/>
              </a:rPr>
              <a:t>:</a:t>
            </a:r>
            <a:r>
              <a:rPr spc="-20"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Deployment</a:t>
            </a:r>
            <a:r>
              <a:rPr spc="-45" dirty="0">
                <a:latin typeface="Cambria" panose="02040503050406030204"/>
                <a:cs typeface="Cambria" panose="02040503050406030204"/>
                <a:sym typeface="+mn-ea"/>
              </a:rPr>
              <a:t> </a:t>
            </a:r>
            <a:r>
              <a:rPr dirty="0">
                <a:latin typeface="Cambria" panose="02040503050406030204"/>
                <a:cs typeface="Cambria" panose="02040503050406030204"/>
                <a:sym typeface="+mn-ea"/>
              </a:rPr>
              <a:t>and</a:t>
            </a:r>
            <a:r>
              <a:rPr spc="-40"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performance</a:t>
            </a:r>
            <a:r>
              <a:rPr spc="-35" dirty="0">
                <a:latin typeface="Cambria" panose="02040503050406030204"/>
                <a:cs typeface="Cambria" panose="02040503050406030204"/>
                <a:sym typeface="+mn-ea"/>
              </a:rPr>
              <a:t> </a:t>
            </a:r>
            <a:r>
              <a:rPr spc="-10" dirty="0">
                <a:latin typeface="Cambria" panose="02040503050406030204"/>
                <a:cs typeface="Cambria" panose="02040503050406030204"/>
                <a:sym typeface="+mn-ea"/>
              </a:rPr>
              <a:t>evaluation</a:t>
            </a:r>
            <a:endParaRPr>
              <a:latin typeface="Cambria" panose="02040503050406030204"/>
              <a:cs typeface="Cambria" panose="02040503050406030204"/>
            </a:endParaRPr>
          </a:p>
          <a:p>
            <a:endParaRPr lang="en-GB"/>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5283</Words>
  <Application>WPS Slides</Application>
  <PresentationFormat>Widescreen</PresentationFormat>
  <Paragraphs>157</Paragraphs>
  <Slides>15</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Verdana</vt:lpstr>
      <vt:lpstr>Verdana</vt:lpstr>
      <vt:lpstr>Cambria</vt:lpstr>
      <vt:lpstr>Arial</vt:lpstr>
      <vt:lpstr>Cambria</vt:lpstr>
      <vt:lpstr>Wingdings</vt:lpstr>
      <vt:lpstr>Arial MT</vt:lpstr>
      <vt:lpstr>Bookman Old Style</vt:lpstr>
      <vt:lpstr>Microsoft YaHei</vt:lpstr>
      <vt:lpstr>Arial Unicode MS</vt:lpstr>
      <vt:lpstr>Calibri</vt:lpstr>
      <vt:lpstr>Bioinformatics</vt:lpstr>
      <vt:lpstr>DOMESTIC WASTE MANAGEMENT</vt:lpstr>
      <vt:lpstr>Introduction</vt:lpstr>
      <vt:lpstr>Literature Review</vt:lpstr>
      <vt:lpstr>Existing method Drawback</vt:lpstr>
      <vt:lpstr>Proposed Method</vt:lpstr>
      <vt:lpstr>Objectives</vt:lpstr>
      <vt:lpstr>Methodology/Modules</vt:lpstr>
      <vt:lpstr>Hardware/software components</vt:lpstr>
      <vt:lpstr>Timeline of Project</vt:lpstr>
      <vt:lpstr>Expected Outcomes</vt:lpstr>
      <vt:lpstr>Conclusion</vt:lpstr>
      <vt:lpstr>Github Link</vt:lpstr>
      <vt:lpstr>References</vt:lpstr>
      <vt:lpstr>Project work mapping with SDG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Eshaan Khurana</cp:lastModifiedBy>
  <cp:revision>21</cp:revision>
  <dcterms:created xsi:type="dcterms:W3CDTF">2023-03-16T03:26:00Z</dcterms:created>
  <dcterms:modified xsi:type="dcterms:W3CDTF">2025-05-15T18:16:15Z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244FA9649725452DB6526E06AFACAFDE_12</vt:lpwstr>
  </property>
  <property fmtid="{D5CDD505-2E9C-101B-9397-08002B2CF9AE}" pid="3" name="KSOProductBuildVer">
    <vt:lpwstr>1033-12.2.0.20795</vt:lpwstr>
  </property>
</Properties>
</file>