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4892" y="365442"/>
            <a:ext cx="1937385" cy="448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17375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17375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17375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17375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09625" y="885824"/>
            <a:ext cx="10668000" cy="57150"/>
          </a:xfrm>
          <a:custGeom>
            <a:avLst/>
            <a:gdLst/>
            <a:ahLst/>
            <a:cxnLst/>
            <a:rect l="l" t="t" r="r" b="b"/>
            <a:pathLst>
              <a:path w="10668000" h="57150">
                <a:moveTo>
                  <a:pt x="10668000" y="45720"/>
                </a:moveTo>
                <a:lnTo>
                  <a:pt x="0" y="45720"/>
                </a:lnTo>
                <a:lnTo>
                  <a:pt x="0" y="57150"/>
                </a:lnTo>
                <a:lnTo>
                  <a:pt x="10668000" y="57150"/>
                </a:lnTo>
                <a:lnTo>
                  <a:pt x="10668000" y="45720"/>
                </a:lnTo>
                <a:close/>
              </a:path>
              <a:path w="10668000" h="57150">
                <a:moveTo>
                  <a:pt x="10668000" y="0"/>
                </a:moveTo>
                <a:lnTo>
                  <a:pt x="0" y="0"/>
                </a:lnTo>
                <a:lnTo>
                  <a:pt x="0" y="34290"/>
                </a:lnTo>
                <a:lnTo>
                  <a:pt x="10668000" y="34290"/>
                </a:lnTo>
                <a:lnTo>
                  <a:pt x="1066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5991224"/>
            <a:ext cx="12191999" cy="8667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2175" y="292480"/>
            <a:ext cx="7787640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17375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2175" y="1167764"/>
            <a:ext cx="10524490" cy="435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0404" y="1316736"/>
            <a:ext cx="547243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DOMESTIC</a:t>
            </a:r>
            <a:r>
              <a:rPr spc="95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pc="-35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WASTE</a:t>
            </a:r>
            <a:r>
              <a:rPr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pc="-10" dirty="0">
                <a:solidFill>
                  <a:srgbClr val="000000"/>
                </a:solidFill>
                <a:latin typeface="Cambria" panose="02040503050406030204"/>
                <a:cs typeface="Cambria" panose="02040503050406030204"/>
              </a:rPr>
              <a:t>MANAGEMENT</a:t>
            </a:r>
            <a:endParaRPr spc="-10" dirty="0">
              <a:solidFill>
                <a:srgbClr val="000000"/>
              </a:solidFill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9950" y="2127313"/>
            <a:ext cx="27882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rgbClr val="17375E"/>
                </a:solidFill>
                <a:latin typeface="Cambria" panose="02040503050406030204"/>
                <a:cs typeface="Cambria" panose="02040503050406030204"/>
              </a:rPr>
              <a:t>Batch</a:t>
            </a:r>
            <a:r>
              <a:rPr sz="2000" b="1" spc="-70" dirty="0">
                <a:solidFill>
                  <a:srgbClr val="17375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b="1" dirty="0">
                <a:solidFill>
                  <a:srgbClr val="17375E"/>
                </a:solidFill>
                <a:latin typeface="Cambria" panose="02040503050406030204"/>
                <a:cs typeface="Cambria" panose="02040503050406030204"/>
              </a:rPr>
              <a:t>Number:</a:t>
            </a:r>
            <a:r>
              <a:rPr sz="2000" b="1" spc="-50" dirty="0">
                <a:solidFill>
                  <a:srgbClr val="17375E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b="1" spc="-10" dirty="0">
                <a:solidFill>
                  <a:srgbClr val="17375E"/>
                </a:solidFill>
                <a:latin typeface="Cambria" panose="02040503050406030204"/>
                <a:cs typeface="Cambria" panose="02040503050406030204"/>
              </a:rPr>
              <a:t>CSE-</a:t>
            </a:r>
            <a:r>
              <a:rPr sz="2000" b="1" spc="-25" dirty="0">
                <a:solidFill>
                  <a:srgbClr val="17375E"/>
                </a:solidFill>
                <a:latin typeface="Cambria" panose="02040503050406030204"/>
                <a:cs typeface="Cambria" panose="02040503050406030204"/>
              </a:rPr>
              <a:t>200</a:t>
            </a:r>
            <a:endParaRPr sz="2000">
              <a:latin typeface="Cambria" panose="02040503050406030204"/>
              <a:cs typeface="Cambria" panose="0204050305040603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68032" y="2544698"/>
          <a:ext cx="4750435" cy="2102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5800"/>
                <a:gridCol w="2717800"/>
              </a:tblGrid>
              <a:tr h="636270">
                <a:tc>
                  <a:txBody>
                    <a:bodyPr/>
                    <a:lstStyle/>
                    <a:p>
                      <a:pPr marL="50165">
                        <a:lnSpc>
                          <a:spcPts val="2055"/>
                        </a:lnSpc>
                      </a:pPr>
                      <a:r>
                        <a:rPr sz="1800" b="1" spc="105" dirty="0">
                          <a:solidFill>
                            <a:srgbClr val="17365D"/>
                          </a:solidFill>
                          <a:latin typeface="Cambria" panose="02040503050406030204"/>
                          <a:cs typeface="Cambria" panose="02040503050406030204"/>
                        </a:rPr>
                        <a:t>Roll</a:t>
                      </a:r>
                      <a:r>
                        <a:rPr sz="1800" b="1" spc="204" dirty="0">
                          <a:solidFill>
                            <a:srgbClr val="17365D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800" b="1" spc="70" dirty="0">
                          <a:solidFill>
                            <a:srgbClr val="17365D"/>
                          </a:solidFill>
                          <a:latin typeface="Cambria" panose="02040503050406030204"/>
                          <a:cs typeface="Cambria" panose="02040503050406030204"/>
                        </a:rPr>
                        <a:t>Number</a:t>
                      </a:r>
                      <a:endParaRPr sz="18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9770">
                        <a:lnSpc>
                          <a:spcPts val="2055"/>
                        </a:lnSpc>
                      </a:pPr>
                      <a:r>
                        <a:rPr sz="1800" b="1" spc="130" dirty="0">
                          <a:solidFill>
                            <a:srgbClr val="17365D"/>
                          </a:solidFill>
                          <a:latin typeface="Cambria" panose="02040503050406030204"/>
                          <a:cs typeface="Cambria" panose="02040503050406030204"/>
                        </a:rPr>
                        <a:t>Student</a:t>
                      </a:r>
                      <a:r>
                        <a:rPr sz="1800" b="1" spc="305" dirty="0">
                          <a:solidFill>
                            <a:srgbClr val="17365D"/>
                          </a:solidFill>
                          <a:latin typeface="Cambria" panose="02040503050406030204"/>
                          <a:cs typeface="Cambria" panose="02040503050406030204"/>
                        </a:rPr>
                        <a:t> </a:t>
                      </a:r>
                      <a:r>
                        <a:rPr sz="1800" b="1" spc="70" dirty="0">
                          <a:solidFill>
                            <a:srgbClr val="17365D"/>
                          </a:solidFill>
                          <a:latin typeface="Cambria" panose="02040503050406030204"/>
                          <a:cs typeface="Cambria" panose="02040503050406030204"/>
                        </a:rPr>
                        <a:t>Name</a:t>
                      </a:r>
                      <a:endParaRPr sz="18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0" marB="0"/>
                </a:tc>
              </a:tr>
              <a:tr h="146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mbria" panose="02040503050406030204"/>
                          <a:cs typeface="Cambria" panose="02040503050406030204"/>
                        </a:rPr>
                        <a:t>20211CSE0196</a:t>
                      </a:r>
                      <a:endParaRPr sz="18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10" dirty="0">
                          <a:latin typeface="Cambria" panose="02040503050406030204"/>
                          <a:cs typeface="Cambria" panose="02040503050406030204"/>
                        </a:rPr>
                        <a:t>20211CSE0230</a:t>
                      </a:r>
                      <a:endParaRPr sz="18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10" dirty="0">
                          <a:latin typeface="Cambria" panose="02040503050406030204"/>
                          <a:cs typeface="Cambria" panose="02040503050406030204"/>
                        </a:rPr>
                        <a:t>20211CSE0550</a:t>
                      </a:r>
                      <a:endParaRPr sz="1800">
                        <a:latin typeface="Cambria" panose="02040503050406030204"/>
                        <a:cs typeface="Cambria" panose="02040503050406030204"/>
                      </a:endParaRPr>
                    </a:p>
                    <a:p>
                      <a:pPr marL="31750">
                        <a:lnSpc>
                          <a:spcPts val="2100"/>
                        </a:lnSpc>
                        <a:spcBef>
                          <a:spcPts val="15"/>
                        </a:spcBef>
                      </a:pPr>
                      <a:r>
                        <a:rPr sz="1800" spc="-10" dirty="0">
                          <a:latin typeface="Cambria" panose="02040503050406030204"/>
                          <a:cs typeface="Cambria" panose="02040503050406030204"/>
                        </a:rPr>
                        <a:t>20211CSE0140</a:t>
                      </a:r>
                      <a:endParaRPr sz="1800">
                        <a:latin typeface="Cambria" panose="02040503050406030204"/>
                        <a:cs typeface="Cambria" panose="02040503050406030204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07035" marR="24130" indent="-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130" dirty="0">
                          <a:latin typeface="Georgia" panose="02040502050405020303"/>
                          <a:cs typeface="Georgia" panose="02040502050405020303"/>
                        </a:rPr>
                        <a:t>Eshaan</a:t>
                      </a:r>
                      <a:r>
                        <a:rPr sz="1800" spc="110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800" spc="100" dirty="0">
                          <a:latin typeface="Georgia" panose="02040502050405020303"/>
                          <a:cs typeface="Georgia" panose="02040502050405020303"/>
                        </a:rPr>
                        <a:t>Khurana </a:t>
                      </a:r>
                      <a:r>
                        <a:rPr sz="1800" spc="120" dirty="0">
                          <a:latin typeface="Georgia" panose="02040502050405020303"/>
                          <a:cs typeface="Georgia" panose="02040502050405020303"/>
                        </a:rPr>
                        <a:t>Charan</a:t>
                      </a:r>
                      <a:r>
                        <a:rPr sz="1800" spc="175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800" spc="95" dirty="0">
                          <a:latin typeface="Georgia" panose="02040502050405020303"/>
                          <a:cs typeface="Georgia" panose="02040502050405020303"/>
                        </a:rPr>
                        <a:t>Kumar</a:t>
                      </a:r>
                      <a:r>
                        <a:rPr sz="1800" spc="125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800" spc="120" dirty="0">
                          <a:latin typeface="Georgia" panose="02040502050405020303"/>
                          <a:cs typeface="Georgia" panose="02040502050405020303"/>
                        </a:rPr>
                        <a:t>S </a:t>
                      </a:r>
                      <a:r>
                        <a:rPr sz="1800" spc="110" dirty="0">
                          <a:latin typeface="Georgia" panose="02040502050405020303"/>
                          <a:cs typeface="Georgia" panose="02040502050405020303"/>
                        </a:rPr>
                        <a:t>Gagana</a:t>
                      </a:r>
                      <a:r>
                        <a:rPr sz="1800" spc="175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800" spc="105" dirty="0">
                          <a:latin typeface="Georgia" panose="02040502050405020303"/>
                          <a:cs typeface="Georgia" panose="02040502050405020303"/>
                        </a:rPr>
                        <a:t>Sindhu</a:t>
                      </a:r>
                      <a:r>
                        <a:rPr sz="1800" spc="150" dirty="0">
                          <a:latin typeface="Georgia" panose="02040502050405020303"/>
                          <a:cs typeface="Georgia" panose="02040502050405020303"/>
                        </a:rPr>
                        <a:t> B</a:t>
                      </a:r>
                      <a:r>
                        <a:rPr sz="1800" spc="190" dirty="0"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800" spc="-50" dirty="0">
                          <a:latin typeface="Georgia" panose="02040502050405020303"/>
                          <a:cs typeface="Georgia" panose="02040502050405020303"/>
                        </a:rPr>
                        <a:t>M </a:t>
                      </a:r>
                      <a:r>
                        <a:rPr sz="1800" spc="75" dirty="0">
                          <a:latin typeface="Georgia" panose="02040502050405020303"/>
                          <a:cs typeface="Georgia" panose="02040502050405020303"/>
                        </a:rPr>
                        <a:t>Hisham</a:t>
                      </a:r>
                      <a:endParaRPr sz="18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9271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8739" y="2540317"/>
            <a:ext cx="11919585" cy="32740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68604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Under</a:t>
            </a:r>
            <a:r>
              <a:rPr sz="2000" b="1" spc="5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b="1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000" b="1" spc="-55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b="1" spc="-10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Supervision</a:t>
            </a:r>
            <a:r>
              <a:rPr sz="2000" b="1" spc="-50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b="1" spc="-25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of,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2000">
              <a:latin typeface="Cambria" panose="02040503050406030204"/>
              <a:cs typeface="Cambria" panose="02040503050406030204"/>
            </a:endParaRPr>
          </a:p>
          <a:p>
            <a:pPr marL="6497955" marR="3265170">
              <a:lnSpc>
                <a:spcPct val="118000"/>
              </a:lnSpc>
            </a:pPr>
            <a:r>
              <a:rPr sz="1700" b="1" spc="-45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Dr.</a:t>
            </a:r>
            <a:r>
              <a:rPr sz="1700" b="1" spc="-25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Chandra</a:t>
            </a:r>
            <a:r>
              <a:rPr sz="1700" b="1" spc="-60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Sekhar</a:t>
            </a:r>
            <a:r>
              <a:rPr sz="1700" b="1" spc="-75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700" b="1" spc="-50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M </a:t>
            </a:r>
            <a:r>
              <a:rPr sz="1700" b="1" spc="-10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Professor</a:t>
            </a:r>
            <a:endParaRPr sz="1700">
              <a:latin typeface="Cambria" panose="02040503050406030204"/>
              <a:cs typeface="Cambria" panose="02040503050406030204"/>
            </a:endParaRPr>
          </a:p>
          <a:p>
            <a:pPr marL="6497955" marR="1025525">
              <a:lnSpc>
                <a:spcPct val="114000"/>
              </a:lnSpc>
              <a:spcBef>
                <a:spcPts val="5"/>
              </a:spcBef>
            </a:pPr>
            <a:r>
              <a:rPr sz="1700" b="1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School</a:t>
            </a:r>
            <a:r>
              <a:rPr sz="1700" b="1" spc="-20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1700" b="1" spc="-35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Computer</a:t>
            </a:r>
            <a:r>
              <a:rPr sz="1700" b="1" spc="-45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Science</a:t>
            </a:r>
            <a:r>
              <a:rPr sz="1700" b="1" spc="-15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1700" b="1" spc="-55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Engineering Presidency</a:t>
            </a:r>
            <a:r>
              <a:rPr sz="1700" b="1" spc="-25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University</a:t>
            </a:r>
            <a:endParaRPr sz="17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2000" b="1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Name</a:t>
            </a:r>
            <a:r>
              <a:rPr sz="2000" b="1" spc="-70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2000" b="1" spc="-35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000" b="1" spc="-70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Program:</a:t>
            </a:r>
            <a:r>
              <a:rPr sz="2000" b="1" spc="-25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b="1" spc="-10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B.Tech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12700" marR="6993255">
              <a:lnSpc>
                <a:spcPct val="100000"/>
              </a:lnSpc>
            </a:pPr>
            <a:r>
              <a:rPr sz="2000" b="1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Name</a:t>
            </a:r>
            <a:r>
              <a:rPr sz="2000" b="1" spc="-40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2000" b="1" spc="-10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000" b="1" spc="-40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HoD:</a:t>
            </a:r>
            <a:r>
              <a:rPr sz="2000" b="1" spc="-65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b="1" spc="-40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Dr.</a:t>
            </a:r>
            <a:r>
              <a:rPr sz="2000" b="1" spc="-35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Asif</a:t>
            </a:r>
            <a:r>
              <a:rPr sz="2000" b="1" spc="-5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Mohamed</a:t>
            </a:r>
            <a:r>
              <a:rPr sz="2000" b="1" spc="-95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H</a:t>
            </a:r>
            <a:r>
              <a:rPr sz="2000" b="1" spc="-50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 B </a:t>
            </a:r>
            <a:r>
              <a:rPr sz="2000" b="1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Name</a:t>
            </a:r>
            <a:r>
              <a:rPr sz="2000" b="1" spc="-45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2000" b="1" spc="-5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000" b="1" spc="-40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b="1" spc="-10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Program</a:t>
            </a:r>
            <a:r>
              <a:rPr sz="2000" b="1" spc="-95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Project</a:t>
            </a:r>
            <a:r>
              <a:rPr sz="2000" b="1" spc="-10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 Coordinator:</a:t>
            </a:r>
            <a:endParaRPr sz="20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Name</a:t>
            </a:r>
            <a:r>
              <a:rPr sz="2000" b="1" spc="-35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2000" b="1" spc="5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000" b="1" spc="-35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School</a:t>
            </a:r>
            <a:r>
              <a:rPr sz="2000" b="1" spc="-30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b="1" spc="-10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Project</a:t>
            </a:r>
            <a:r>
              <a:rPr sz="2000" b="1" spc="-70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b="1" spc="-10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Coordinators:</a:t>
            </a:r>
            <a:r>
              <a:rPr sz="2000" b="1" spc="-55" dirty="0">
                <a:solidFill>
                  <a:srgbClr val="4F81BC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000" b="1" spc="-40" dirty="0">
                <a:latin typeface="Cambria" panose="02040503050406030204"/>
                <a:cs typeface="Cambria" panose="02040503050406030204"/>
              </a:rPr>
              <a:t>Dr.</a:t>
            </a:r>
            <a:r>
              <a:rPr sz="2000" b="1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b="1" spc="-10" dirty="0">
                <a:latin typeface="Cambria" panose="02040503050406030204"/>
                <a:cs typeface="Cambria" panose="02040503050406030204"/>
              </a:rPr>
              <a:t>Sampath</a:t>
            </a:r>
            <a:r>
              <a:rPr sz="2000" b="1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b="1" dirty="0">
                <a:latin typeface="Cambria" panose="02040503050406030204"/>
                <a:cs typeface="Cambria" panose="02040503050406030204"/>
              </a:rPr>
              <a:t>A</a:t>
            </a:r>
            <a:r>
              <a:rPr sz="2000" b="1" spc="-5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b="1" dirty="0">
                <a:latin typeface="Cambria" panose="02040503050406030204"/>
                <a:cs typeface="Cambria" panose="02040503050406030204"/>
              </a:rPr>
              <a:t>K</a:t>
            </a:r>
            <a:r>
              <a:rPr sz="2000" b="1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b="1" dirty="0">
                <a:latin typeface="Cambria" panose="02040503050406030204"/>
                <a:cs typeface="Cambria" panose="02040503050406030204"/>
              </a:rPr>
              <a:t>/</a:t>
            </a:r>
            <a:r>
              <a:rPr sz="2000" b="1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b="1" spc="-80" dirty="0">
                <a:latin typeface="Cambria" panose="02040503050406030204"/>
                <a:cs typeface="Cambria" panose="02040503050406030204"/>
              </a:rPr>
              <a:t>Dr.</a:t>
            </a:r>
            <a:r>
              <a:rPr sz="2000" b="1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b="1" dirty="0">
                <a:latin typeface="Cambria" panose="02040503050406030204"/>
                <a:cs typeface="Cambria" panose="02040503050406030204"/>
              </a:rPr>
              <a:t>Abdul</a:t>
            </a:r>
            <a:r>
              <a:rPr sz="2000" b="1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b="1" dirty="0">
                <a:latin typeface="Cambria" panose="02040503050406030204"/>
                <a:cs typeface="Cambria" panose="02040503050406030204"/>
              </a:rPr>
              <a:t>Khadar</a:t>
            </a:r>
            <a:r>
              <a:rPr sz="2000" b="1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b="1" dirty="0">
                <a:latin typeface="Cambria" panose="02040503050406030204"/>
                <a:cs typeface="Cambria" panose="02040503050406030204"/>
              </a:rPr>
              <a:t>A</a:t>
            </a:r>
            <a:r>
              <a:rPr sz="2000" b="1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b="1" dirty="0">
                <a:latin typeface="Cambria" panose="02040503050406030204"/>
                <a:cs typeface="Cambria" panose="02040503050406030204"/>
              </a:rPr>
              <a:t>/</a:t>
            </a:r>
            <a:r>
              <a:rPr sz="2000" b="1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b="1" spc="-30" dirty="0">
                <a:latin typeface="Cambria" panose="02040503050406030204"/>
                <a:cs typeface="Cambria" panose="02040503050406030204"/>
              </a:rPr>
              <a:t>Mr. </a:t>
            </a:r>
            <a:r>
              <a:rPr sz="2000" b="1" dirty="0">
                <a:latin typeface="Cambria" panose="02040503050406030204"/>
                <a:cs typeface="Cambria" panose="02040503050406030204"/>
              </a:rPr>
              <a:t>Md</a:t>
            </a:r>
            <a:r>
              <a:rPr sz="2000" b="1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b="1" dirty="0">
                <a:latin typeface="Cambria" panose="02040503050406030204"/>
                <a:cs typeface="Cambria" panose="02040503050406030204"/>
              </a:rPr>
              <a:t>Ziaur</a:t>
            </a:r>
            <a:r>
              <a:rPr sz="2000" b="1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b="1" spc="-10" dirty="0">
                <a:latin typeface="Cambria" panose="02040503050406030204"/>
                <a:cs typeface="Cambria" panose="02040503050406030204"/>
              </a:rPr>
              <a:t>Rahman</a:t>
            </a:r>
            <a:endParaRPr sz="20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5475" y="310578"/>
            <a:ext cx="3086100" cy="527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1960"/>
              </a:lnSpc>
              <a:spcBef>
                <a:spcPts val="125"/>
              </a:spcBef>
            </a:pPr>
            <a:r>
              <a:rPr sz="1700" b="1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PIP4004</a:t>
            </a:r>
            <a:r>
              <a:rPr sz="1700" b="1" spc="-40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UNIVERSITY</a:t>
            </a:r>
            <a:r>
              <a:rPr sz="1700" b="1" spc="-40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PROJECT</a:t>
            </a:r>
            <a:endParaRPr sz="1700">
              <a:latin typeface="Cambria" panose="02040503050406030204"/>
              <a:cs typeface="Cambria" panose="02040503050406030204"/>
            </a:endParaRPr>
          </a:p>
          <a:p>
            <a:pPr algn="ctr">
              <a:lnSpc>
                <a:spcPts val="1960"/>
              </a:lnSpc>
            </a:pPr>
            <a:r>
              <a:rPr sz="1700" b="1" spc="-25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Review-</a:t>
            </a:r>
            <a:r>
              <a:rPr sz="1700" b="1" spc="-50" dirty="0">
                <a:solidFill>
                  <a:srgbClr val="17365D"/>
                </a:solidFill>
                <a:latin typeface="Cambria" panose="02040503050406030204"/>
                <a:cs typeface="Cambria" panose="02040503050406030204"/>
              </a:rPr>
              <a:t>2</a:t>
            </a:r>
            <a:endParaRPr sz="17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155" dirty="0"/>
              <a:t> </a:t>
            </a:r>
            <a:r>
              <a:rPr spc="-10" dirty="0"/>
              <a:t>Timeline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92175" y="1167764"/>
            <a:ext cx="9139555" cy="2519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mbria" panose="02040503050406030204"/>
                <a:cs typeface="Cambria" panose="02040503050406030204"/>
              </a:rPr>
              <a:t>A</a:t>
            </a:r>
            <a:r>
              <a:rPr sz="24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structured</a:t>
            </a:r>
            <a:r>
              <a:rPr sz="2400" spc="-9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timeline</a:t>
            </a:r>
            <a:r>
              <a:rPr sz="2400" spc="-9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is</a:t>
            </a:r>
            <a:r>
              <a:rPr sz="24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essential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for</a:t>
            </a:r>
            <a:r>
              <a:rPr sz="2400" spc="-6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efficient</a:t>
            </a:r>
            <a:r>
              <a:rPr sz="2400" spc="-10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project</a:t>
            </a:r>
            <a:r>
              <a:rPr sz="24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execution. 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The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2400" spc="-10" dirty="0">
                <a:latin typeface="Cambria" panose="02040503050406030204"/>
                <a:cs typeface="Cambria" panose="02040503050406030204"/>
              </a:rPr>
              <a:t>implementation</a:t>
            </a:r>
            <a:r>
              <a:rPr sz="24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phases</a:t>
            </a:r>
            <a:r>
              <a:rPr sz="2400" spc="-8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include: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Cambria" panose="02040503050406030204"/>
                <a:cs typeface="Cambria" panose="02040503050406030204"/>
              </a:rPr>
              <a:t>Phase</a:t>
            </a:r>
            <a:r>
              <a:rPr sz="2400" b="1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b="1" dirty="0">
                <a:latin typeface="Cambria" panose="02040503050406030204"/>
                <a:cs typeface="Cambria" panose="02040503050406030204"/>
              </a:rPr>
              <a:t>0</a:t>
            </a:r>
            <a:r>
              <a:rPr sz="2400" dirty="0">
                <a:latin typeface="Cambria" panose="02040503050406030204"/>
                <a:cs typeface="Cambria" panose="02040503050406030204"/>
              </a:rPr>
              <a:t>: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20" dirty="0">
                <a:latin typeface="Cambria" panose="02040503050406030204"/>
                <a:cs typeface="Cambria" panose="02040503050406030204"/>
              </a:rPr>
              <a:t>Research </a:t>
            </a:r>
            <a:r>
              <a:rPr sz="2400" dirty="0">
                <a:latin typeface="Cambria" panose="02040503050406030204"/>
                <a:cs typeface="Cambria" panose="02040503050406030204"/>
              </a:rPr>
              <a:t>and</a:t>
            </a:r>
            <a:r>
              <a:rPr sz="2400" spc="-9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requirement</a:t>
            </a:r>
            <a:r>
              <a:rPr sz="24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gathering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Cambria" panose="02040503050406030204"/>
                <a:cs typeface="Cambria" panose="02040503050406030204"/>
              </a:rPr>
              <a:t>Phase</a:t>
            </a:r>
            <a:r>
              <a:rPr sz="2400" b="1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b="1" dirty="0">
                <a:latin typeface="Cambria" panose="02040503050406030204"/>
                <a:cs typeface="Cambria" panose="02040503050406030204"/>
              </a:rPr>
              <a:t>1</a:t>
            </a:r>
            <a:r>
              <a:rPr sz="2400" dirty="0">
                <a:latin typeface="Cambria" panose="02040503050406030204"/>
                <a:cs typeface="Cambria" panose="02040503050406030204"/>
              </a:rPr>
              <a:t>:</a:t>
            </a:r>
            <a:r>
              <a:rPr sz="24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System</a:t>
            </a:r>
            <a:r>
              <a:rPr sz="2400" spc="-8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design</a:t>
            </a:r>
            <a:r>
              <a:rPr sz="24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and</a:t>
            </a:r>
            <a:r>
              <a:rPr sz="2400" spc="-9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architecture</a:t>
            </a:r>
            <a:r>
              <a:rPr sz="24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planning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Cambria" panose="02040503050406030204"/>
                <a:cs typeface="Cambria" panose="02040503050406030204"/>
              </a:rPr>
              <a:t>Phase</a:t>
            </a:r>
            <a:r>
              <a:rPr sz="2400" b="1" spc="-6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b="1" dirty="0">
                <a:latin typeface="Cambria" panose="02040503050406030204"/>
                <a:cs typeface="Cambria" panose="02040503050406030204"/>
              </a:rPr>
              <a:t>2</a:t>
            </a:r>
            <a:r>
              <a:rPr sz="2400" dirty="0">
                <a:latin typeface="Cambria" panose="02040503050406030204"/>
                <a:cs typeface="Cambria" panose="02040503050406030204"/>
              </a:rPr>
              <a:t>:</a:t>
            </a:r>
            <a:r>
              <a:rPr sz="24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Development</a:t>
            </a:r>
            <a:r>
              <a:rPr sz="2400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and</a:t>
            </a:r>
            <a:r>
              <a:rPr sz="2400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testing</a:t>
            </a:r>
            <a:r>
              <a:rPr sz="2400" spc="-114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of</a:t>
            </a:r>
            <a:r>
              <a:rPr sz="24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smart</a:t>
            </a:r>
            <a:r>
              <a:rPr sz="2400" spc="-5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collection</a:t>
            </a:r>
            <a:r>
              <a:rPr sz="2400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modules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Cambria" panose="02040503050406030204"/>
                <a:cs typeface="Cambria" panose="02040503050406030204"/>
              </a:rPr>
              <a:t>Phase</a:t>
            </a:r>
            <a:r>
              <a:rPr sz="2400" b="1" spc="-5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b="1" dirty="0">
                <a:latin typeface="Cambria" panose="02040503050406030204"/>
                <a:cs typeface="Cambria" panose="02040503050406030204"/>
              </a:rPr>
              <a:t>3</a:t>
            </a:r>
            <a:r>
              <a:rPr sz="2400" dirty="0">
                <a:latin typeface="Cambria" panose="02040503050406030204"/>
                <a:cs typeface="Cambria" panose="02040503050406030204"/>
              </a:rPr>
              <a:t>:</a:t>
            </a:r>
            <a:r>
              <a:rPr sz="24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Deployment</a:t>
            </a:r>
            <a:r>
              <a:rPr sz="24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and</a:t>
            </a:r>
            <a:r>
              <a:rPr sz="24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performance</a:t>
            </a:r>
            <a:r>
              <a:rPr sz="24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evaluation</a:t>
            </a:r>
            <a:endParaRPr sz="24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Expected</a:t>
            </a:r>
            <a:r>
              <a:rPr spc="195" dirty="0"/>
              <a:t> </a:t>
            </a:r>
            <a:r>
              <a:rPr spc="-10" dirty="0"/>
              <a:t>Outcomes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92175" y="1167764"/>
            <a:ext cx="10523855" cy="3177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mbria" panose="02040503050406030204"/>
                <a:cs typeface="Cambria" panose="02040503050406030204"/>
              </a:rPr>
              <a:t>Improved</a:t>
            </a:r>
            <a:r>
              <a:rPr sz="2400" spc="29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waste</a:t>
            </a:r>
            <a:r>
              <a:rPr sz="2400" spc="29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segregation</a:t>
            </a:r>
            <a:r>
              <a:rPr sz="2400" spc="229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at</a:t>
            </a:r>
            <a:r>
              <a:rPr sz="2400" spc="24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the</a:t>
            </a:r>
            <a:r>
              <a:rPr sz="2400" spc="23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source,</a:t>
            </a:r>
            <a:r>
              <a:rPr sz="2400" spc="26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leading</a:t>
            </a:r>
            <a:r>
              <a:rPr sz="2400" spc="24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to</a:t>
            </a:r>
            <a:r>
              <a:rPr sz="2400" spc="229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higher</a:t>
            </a:r>
            <a:r>
              <a:rPr sz="2400" spc="28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recycling</a:t>
            </a:r>
            <a:r>
              <a:rPr sz="2400" spc="229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rates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Cambria" panose="02040503050406030204"/>
                <a:cs typeface="Cambria" panose="02040503050406030204"/>
              </a:rPr>
              <a:t>and</a:t>
            </a:r>
            <a:r>
              <a:rPr sz="2400" spc="-8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reduced</a:t>
            </a:r>
            <a:r>
              <a:rPr sz="2400" spc="-7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landfill</a:t>
            </a:r>
            <a:r>
              <a:rPr sz="24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dependency.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355600" marR="6985" indent="-343535">
              <a:lnSpc>
                <a:spcPts val="285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  <a:tab pos="1786255" algn="l"/>
                <a:tab pos="3175000" algn="l"/>
                <a:tab pos="3573145" algn="l"/>
                <a:tab pos="4479290" algn="l"/>
                <a:tab pos="5888990" algn="l"/>
                <a:tab pos="7073265" algn="l"/>
                <a:tab pos="8797290" algn="l"/>
                <a:tab pos="10014585" algn="l"/>
              </a:tabLst>
            </a:pPr>
            <a:r>
              <a:rPr sz="2400" spc="-10" dirty="0">
                <a:latin typeface="Cambria" panose="02040503050406030204"/>
                <a:cs typeface="Cambria" panose="02040503050406030204"/>
              </a:rPr>
              <a:t>Enhanced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efficiency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of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waste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collection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through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IoT-enabled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tracking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and </a:t>
            </a:r>
            <a:r>
              <a:rPr sz="2400" dirty="0">
                <a:latin typeface="Cambria" panose="02040503050406030204"/>
                <a:cs typeface="Cambria" panose="02040503050406030204"/>
              </a:rPr>
              <a:t>optimized</a:t>
            </a:r>
            <a:r>
              <a:rPr sz="2400" spc="-8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routes.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355600" indent="-342900">
              <a:lnSpc>
                <a:spcPts val="2870"/>
              </a:lnSpc>
              <a:spcBef>
                <a:spcPts val="485"/>
              </a:spcBef>
              <a:buFont typeface="Arial MT"/>
              <a:buChar char="•"/>
              <a:tabLst>
                <a:tab pos="355600" algn="l"/>
                <a:tab pos="1856105" algn="l"/>
                <a:tab pos="3253740" algn="l"/>
                <a:tab pos="3733800" algn="l"/>
                <a:tab pos="5447665" algn="l"/>
                <a:tab pos="6436360" algn="l"/>
                <a:tab pos="7965440" algn="l"/>
                <a:tab pos="9392920" algn="l"/>
                <a:tab pos="10222865" algn="l"/>
              </a:tabLst>
            </a:pPr>
            <a:r>
              <a:rPr sz="2400" spc="-10" dirty="0">
                <a:latin typeface="Cambria" panose="02040503050406030204"/>
                <a:cs typeface="Cambria" panose="02040503050406030204"/>
              </a:rPr>
              <a:t>Increased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adoption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of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sustainable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waste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treatment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methods,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20" dirty="0">
                <a:latin typeface="Cambria" panose="02040503050406030204"/>
                <a:cs typeface="Cambria" panose="02040503050406030204"/>
              </a:rPr>
              <a:t>such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as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355600">
              <a:lnSpc>
                <a:spcPts val="2870"/>
              </a:lnSpc>
            </a:pPr>
            <a:r>
              <a:rPr sz="2400" dirty="0">
                <a:latin typeface="Cambria" panose="02040503050406030204"/>
                <a:cs typeface="Cambria" panose="02040503050406030204"/>
              </a:rPr>
              <a:t>composting</a:t>
            </a:r>
            <a:r>
              <a:rPr sz="24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and</a:t>
            </a:r>
            <a:r>
              <a:rPr sz="2400" spc="-7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30" dirty="0">
                <a:latin typeface="Cambria" panose="02040503050406030204"/>
                <a:cs typeface="Cambria" panose="02040503050406030204"/>
              </a:rPr>
              <a:t>waste-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to-</a:t>
            </a:r>
            <a:r>
              <a:rPr sz="2400" dirty="0">
                <a:latin typeface="Cambria" panose="02040503050406030204"/>
                <a:cs typeface="Cambria" panose="02040503050406030204"/>
              </a:rPr>
              <a:t>energy</a:t>
            </a:r>
            <a:r>
              <a:rPr sz="24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conversion.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355600" marR="17145" indent="-343535">
              <a:lnSpc>
                <a:spcPts val="286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  <a:tab pos="1644650" algn="l"/>
                <a:tab pos="3721735" algn="l"/>
                <a:tab pos="5070475" algn="l"/>
                <a:tab pos="5723255" algn="l"/>
                <a:tab pos="7407275" algn="l"/>
                <a:tab pos="8001000" algn="l"/>
                <a:tab pos="9464040" algn="l"/>
              </a:tabLst>
            </a:pPr>
            <a:r>
              <a:rPr sz="2400" spc="-10" dirty="0">
                <a:latin typeface="Cambria" panose="02040503050406030204"/>
                <a:cs typeface="Cambria" panose="02040503050406030204"/>
              </a:rPr>
              <a:t>Reduced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environmental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pollution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and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greenhouse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gas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emissions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through </a:t>
            </a:r>
            <a:r>
              <a:rPr sz="2400" dirty="0">
                <a:latin typeface="Cambria" panose="02040503050406030204"/>
                <a:cs typeface="Cambria" panose="02040503050406030204"/>
              </a:rPr>
              <a:t>better</a:t>
            </a:r>
            <a:r>
              <a:rPr sz="2400" spc="-6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landfill</a:t>
            </a:r>
            <a:r>
              <a:rPr sz="2400" spc="-5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management.</a:t>
            </a:r>
            <a:endParaRPr sz="24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Conclusion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92175" y="1167764"/>
            <a:ext cx="10520045" cy="2595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3060" marR="5080" indent="-340995" algn="just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mbria" panose="02040503050406030204"/>
                <a:cs typeface="Cambria" panose="02040503050406030204"/>
              </a:rPr>
              <a:t>Efficient</a:t>
            </a:r>
            <a:r>
              <a:rPr sz="2400" spc="19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domestic</a:t>
            </a:r>
            <a:r>
              <a:rPr sz="2400" spc="17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waste</a:t>
            </a:r>
            <a:r>
              <a:rPr sz="2400" spc="21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management</a:t>
            </a:r>
            <a:r>
              <a:rPr sz="2400" spc="15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is</a:t>
            </a:r>
            <a:r>
              <a:rPr sz="2400" spc="18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crucial</a:t>
            </a:r>
            <a:r>
              <a:rPr sz="2400" spc="17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for</a:t>
            </a:r>
            <a:r>
              <a:rPr sz="2400" spc="20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sustainability</a:t>
            </a:r>
            <a:r>
              <a:rPr sz="2400" spc="204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and</a:t>
            </a:r>
            <a:r>
              <a:rPr sz="2400" spc="17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public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dirty="0">
                <a:latin typeface="Cambria" panose="02040503050406030204"/>
                <a:cs typeface="Cambria" panose="02040503050406030204"/>
              </a:rPr>
              <a:t>health.</a:t>
            </a:r>
            <a:r>
              <a:rPr sz="2400" spc="185" dirty="0">
                <a:latin typeface="Cambria" panose="02040503050406030204"/>
                <a:cs typeface="Cambria" panose="02040503050406030204"/>
              </a:rPr>
              <a:t>  </a:t>
            </a:r>
            <a:r>
              <a:rPr sz="2400" dirty="0">
                <a:latin typeface="Cambria" panose="02040503050406030204"/>
                <a:cs typeface="Cambria" panose="02040503050406030204"/>
              </a:rPr>
              <a:t>This</a:t>
            </a:r>
            <a:r>
              <a:rPr sz="2400" spc="185" dirty="0">
                <a:latin typeface="Cambria" panose="02040503050406030204"/>
                <a:cs typeface="Cambria" panose="02040503050406030204"/>
              </a:rPr>
              <a:t>  </a:t>
            </a:r>
            <a:r>
              <a:rPr sz="2400" dirty="0">
                <a:latin typeface="Cambria" panose="02040503050406030204"/>
                <a:cs typeface="Cambria" panose="02040503050406030204"/>
              </a:rPr>
              <a:t>project</a:t>
            </a:r>
            <a:r>
              <a:rPr sz="2400" spc="185" dirty="0">
                <a:latin typeface="Cambria" panose="02040503050406030204"/>
                <a:cs typeface="Cambria" panose="02040503050406030204"/>
              </a:rPr>
              <a:t>  </a:t>
            </a:r>
            <a:r>
              <a:rPr sz="2400" dirty="0">
                <a:latin typeface="Cambria" panose="02040503050406030204"/>
                <a:cs typeface="Cambria" panose="02040503050406030204"/>
              </a:rPr>
              <a:t>proposes</a:t>
            </a:r>
            <a:r>
              <a:rPr sz="2400" spc="190" dirty="0">
                <a:latin typeface="Cambria" panose="02040503050406030204"/>
                <a:cs typeface="Cambria" panose="02040503050406030204"/>
              </a:rPr>
              <a:t>  </a:t>
            </a:r>
            <a:r>
              <a:rPr sz="2400" dirty="0">
                <a:latin typeface="Cambria" panose="02040503050406030204"/>
                <a:cs typeface="Cambria" panose="02040503050406030204"/>
              </a:rPr>
              <a:t>an</a:t>
            </a:r>
            <a:r>
              <a:rPr sz="2400" spc="175" dirty="0">
                <a:latin typeface="Cambria" panose="02040503050406030204"/>
                <a:cs typeface="Cambria" panose="02040503050406030204"/>
              </a:rPr>
              <a:t>  </a:t>
            </a:r>
            <a:r>
              <a:rPr sz="2400" dirty="0">
                <a:latin typeface="Cambria" panose="02040503050406030204"/>
                <a:cs typeface="Cambria" panose="02040503050406030204"/>
              </a:rPr>
              <a:t>integrated</a:t>
            </a:r>
            <a:r>
              <a:rPr sz="2400" spc="220" dirty="0">
                <a:latin typeface="Cambria" panose="02040503050406030204"/>
                <a:cs typeface="Cambria" panose="02040503050406030204"/>
              </a:rPr>
              <a:t>  </a:t>
            </a:r>
            <a:r>
              <a:rPr sz="2400" dirty="0">
                <a:latin typeface="Cambria" panose="02040503050406030204"/>
                <a:cs typeface="Cambria" panose="02040503050406030204"/>
              </a:rPr>
              <a:t>approach</a:t>
            </a:r>
            <a:r>
              <a:rPr sz="2400" spc="195" dirty="0">
                <a:latin typeface="Cambria" panose="02040503050406030204"/>
                <a:cs typeface="Cambria" panose="02040503050406030204"/>
              </a:rPr>
              <a:t>  </a:t>
            </a:r>
            <a:r>
              <a:rPr sz="2400" dirty="0">
                <a:latin typeface="Cambria" panose="02040503050406030204"/>
                <a:cs typeface="Cambria" panose="02040503050406030204"/>
              </a:rPr>
              <a:t>combining</a:t>
            </a:r>
            <a:r>
              <a:rPr sz="2400" spc="185" dirty="0">
                <a:latin typeface="Cambria" panose="02040503050406030204"/>
                <a:cs typeface="Cambria" panose="02040503050406030204"/>
              </a:rPr>
              <a:t> 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smart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dirty="0">
                <a:latin typeface="Cambria" panose="02040503050406030204"/>
                <a:cs typeface="Cambria" panose="02040503050406030204"/>
              </a:rPr>
              <a:t>technologies,</a:t>
            </a:r>
            <a:r>
              <a:rPr sz="2400" spc="40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policy</a:t>
            </a:r>
            <a:r>
              <a:rPr sz="2400" spc="37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interventions,</a:t>
            </a:r>
            <a:r>
              <a:rPr sz="2400" spc="44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and</a:t>
            </a:r>
            <a:r>
              <a:rPr sz="2400" spc="38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community</a:t>
            </a:r>
            <a:r>
              <a:rPr sz="2400" spc="39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participation</a:t>
            </a:r>
            <a:r>
              <a:rPr sz="2400" spc="37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to</a:t>
            </a:r>
            <a:r>
              <a:rPr sz="2400" spc="37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address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dirty="0">
                <a:latin typeface="Cambria" panose="02040503050406030204"/>
                <a:cs typeface="Cambria" panose="02040503050406030204"/>
              </a:rPr>
              <a:t>existing</a:t>
            </a:r>
            <a:r>
              <a:rPr sz="2400" spc="24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challenges.</a:t>
            </a:r>
            <a:r>
              <a:rPr sz="2400" spc="23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The</a:t>
            </a:r>
            <a:r>
              <a:rPr sz="2400" spc="21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adoption</a:t>
            </a:r>
            <a:r>
              <a:rPr sz="2400" spc="23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of</a:t>
            </a:r>
            <a:r>
              <a:rPr sz="2400" spc="23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IoT,</a:t>
            </a:r>
            <a:r>
              <a:rPr sz="2400" spc="22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AI-</a:t>
            </a:r>
            <a:r>
              <a:rPr sz="2400" dirty="0">
                <a:latin typeface="Cambria" panose="02040503050406030204"/>
                <a:cs typeface="Cambria" panose="02040503050406030204"/>
              </a:rPr>
              <a:t>powered</a:t>
            </a:r>
            <a:r>
              <a:rPr sz="2400" spc="26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sorting,</a:t>
            </a:r>
            <a:r>
              <a:rPr sz="2400" spc="26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and</a:t>
            </a:r>
            <a:r>
              <a:rPr sz="2400" spc="21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optimized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dirty="0">
                <a:latin typeface="Cambria" panose="02040503050406030204"/>
                <a:cs typeface="Cambria" panose="02040503050406030204"/>
              </a:rPr>
              <a:t>waste</a:t>
            </a:r>
            <a:r>
              <a:rPr sz="2400" spc="310" dirty="0">
                <a:latin typeface="Cambria" panose="02040503050406030204"/>
                <a:cs typeface="Cambria" panose="02040503050406030204"/>
              </a:rPr>
              <a:t>  </a:t>
            </a:r>
            <a:r>
              <a:rPr sz="2400" dirty="0">
                <a:latin typeface="Cambria" panose="02040503050406030204"/>
                <a:cs typeface="Cambria" panose="02040503050406030204"/>
              </a:rPr>
              <a:t>collection</a:t>
            </a:r>
            <a:r>
              <a:rPr sz="2400" spc="305" dirty="0">
                <a:latin typeface="Cambria" panose="02040503050406030204"/>
                <a:cs typeface="Cambria" panose="02040503050406030204"/>
              </a:rPr>
              <a:t>  </a:t>
            </a:r>
            <a:r>
              <a:rPr sz="2400" dirty="0">
                <a:latin typeface="Cambria" panose="02040503050406030204"/>
                <a:cs typeface="Cambria" panose="02040503050406030204"/>
              </a:rPr>
              <a:t>can</a:t>
            </a:r>
            <a:r>
              <a:rPr sz="2400" spc="295" dirty="0">
                <a:latin typeface="Cambria" panose="02040503050406030204"/>
                <a:cs typeface="Cambria" panose="02040503050406030204"/>
              </a:rPr>
              <a:t>  </a:t>
            </a:r>
            <a:r>
              <a:rPr sz="2400" dirty="0">
                <a:latin typeface="Cambria" panose="02040503050406030204"/>
                <a:cs typeface="Cambria" panose="02040503050406030204"/>
              </a:rPr>
              <a:t>significantly</a:t>
            </a:r>
            <a:r>
              <a:rPr sz="2400" spc="315" dirty="0">
                <a:latin typeface="Cambria" panose="02040503050406030204"/>
                <a:cs typeface="Cambria" panose="02040503050406030204"/>
              </a:rPr>
              <a:t>  </a:t>
            </a:r>
            <a:r>
              <a:rPr sz="2400" dirty="0">
                <a:latin typeface="Cambria" panose="02040503050406030204"/>
                <a:cs typeface="Cambria" panose="02040503050406030204"/>
              </a:rPr>
              <a:t>improve</a:t>
            </a:r>
            <a:r>
              <a:rPr sz="2400" spc="295" dirty="0">
                <a:latin typeface="Cambria" panose="02040503050406030204"/>
                <a:cs typeface="Cambria" panose="02040503050406030204"/>
              </a:rPr>
              <a:t>  </a:t>
            </a:r>
            <a:r>
              <a:rPr sz="2400" dirty="0">
                <a:latin typeface="Cambria" panose="02040503050406030204"/>
                <a:cs typeface="Cambria" panose="02040503050406030204"/>
              </a:rPr>
              <a:t>recycling</a:t>
            </a:r>
            <a:r>
              <a:rPr sz="2400" spc="290" dirty="0">
                <a:latin typeface="Cambria" panose="02040503050406030204"/>
                <a:cs typeface="Cambria" panose="02040503050406030204"/>
              </a:rPr>
              <a:t>  </a:t>
            </a:r>
            <a:r>
              <a:rPr sz="2400" dirty="0">
                <a:latin typeface="Cambria" panose="02040503050406030204"/>
                <a:cs typeface="Cambria" panose="02040503050406030204"/>
              </a:rPr>
              <a:t>rates</a:t>
            </a:r>
            <a:r>
              <a:rPr sz="2400" spc="290" dirty="0">
                <a:latin typeface="Cambria" panose="02040503050406030204"/>
                <a:cs typeface="Cambria" panose="02040503050406030204"/>
              </a:rPr>
              <a:t>  </a:t>
            </a:r>
            <a:r>
              <a:rPr sz="2400" dirty="0">
                <a:latin typeface="Cambria" panose="02040503050406030204"/>
                <a:cs typeface="Cambria" panose="02040503050406030204"/>
              </a:rPr>
              <a:t>and</a:t>
            </a:r>
            <a:r>
              <a:rPr sz="2400" spc="280" dirty="0">
                <a:latin typeface="Cambria" panose="02040503050406030204"/>
                <a:cs typeface="Cambria" panose="02040503050406030204"/>
              </a:rPr>
              <a:t> 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reduce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dirty="0">
                <a:latin typeface="Cambria" panose="02040503050406030204"/>
                <a:cs typeface="Cambria" panose="02040503050406030204"/>
              </a:rPr>
              <a:t>environmental</a:t>
            </a:r>
            <a:r>
              <a:rPr sz="2400" spc="47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pollution.</a:t>
            </a:r>
            <a:r>
              <a:rPr sz="2400" spc="44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Future</a:t>
            </a:r>
            <a:r>
              <a:rPr sz="2400" spc="434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research</a:t>
            </a:r>
            <a:r>
              <a:rPr sz="2400" spc="49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should</a:t>
            </a:r>
            <a:r>
              <a:rPr sz="2400" spc="45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focus</a:t>
            </a:r>
            <a:r>
              <a:rPr sz="2400" spc="46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on</a:t>
            </a:r>
            <a:r>
              <a:rPr sz="2400" spc="45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scalable</a:t>
            </a:r>
            <a:r>
              <a:rPr sz="2400" spc="48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models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dirty="0">
                <a:latin typeface="Cambria" panose="02040503050406030204"/>
                <a:cs typeface="Cambria" panose="02040503050406030204"/>
              </a:rPr>
              <a:t>that</a:t>
            </a:r>
            <a:r>
              <a:rPr sz="2400" spc="-6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can</a:t>
            </a:r>
            <a:r>
              <a:rPr sz="2400" spc="-8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be</a:t>
            </a:r>
            <a:r>
              <a:rPr sz="2400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implemented</a:t>
            </a:r>
            <a:r>
              <a:rPr sz="24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across</a:t>
            </a:r>
            <a:r>
              <a:rPr sz="24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diverse</a:t>
            </a:r>
            <a:r>
              <a:rPr sz="2400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regions.</a:t>
            </a:r>
            <a:endParaRPr sz="24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>
                <a:latin typeface="Cambria" panose="02040503050406030204"/>
                <a:cs typeface="Cambria" panose="02040503050406030204"/>
              </a:rPr>
              <a:t>Github</a:t>
            </a:r>
            <a:r>
              <a:rPr spc="105" dirty="0">
                <a:latin typeface="Cambria" panose="02040503050406030204"/>
                <a:cs typeface="Cambria" panose="02040503050406030204"/>
              </a:rPr>
              <a:t> </a:t>
            </a:r>
            <a:r>
              <a:rPr spc="-20" dirty="0">
                <a:latin typeface="Cambria" panose="02040503050406030204"/>
                <a:cs typeface="Cambria" panose="02040503050406030204"/>
              </a:rPr>
              <a:t>Link</a:t>
            </a:r>
            <a:endParaRPr spc="-20" dirty="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4575" y="1167765"/>
            <a:ext cx="8926830" cy="202120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943735"/>
                </a:solidFill>
                <a:latin typeface="Cambria" panose="02040503050406030204"/>
                <a:cs typeface="Cambria" panose="02040503050406030204"/>
              </a:rPr>
              <a:t>Github</a:t>
            </a:r>
            <a:r>
              <a:rPr sz="2400" b="1" spc="-65" dirty="0">
                <a:solidFill>
                  <a:srgbClr val="94373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400" b="1" spc="-20" dirty="0">
                <a:solidFill>
                  <a:srgbClr val="943735"/>
                </a:solidFill>
                <a:latin typeface="Cambria" panose="02040503050406030204"/>
                <a:cs typeface="Cambria" panose="02040503050406030204"/>
              </a:rPr>
              <a:t>Link</a:t>
            </a:r>
            <a:endParaRPr sz="2400" b="1" spc="-20" dirty="0">
              <a:solidFill>
                <a:srgbClr val="943735"/>
              </a:solidFill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en-US" sz="2400">
                <a:latin typeface="Cambria" panose="02040503050406030204"/>
                <a:cs typeface="Cambria" panose="02040503050406030204"/>
              </a:rPr>
              <a:t>https://github.com/Delhiwala/Domestic-Waste-Management</a:t>
            </a:r>
            <a:endParaRPr lang="en-US" altLang="en-US" sz="24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References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92175" y="1167764"/>
            <a:ext cx="10519410" cy="4055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1483995" algn="l"/>
                <a:tab pos="1947545" algn="l"/>
                <a:tab pos="2392680" algn="l"/>
                <a:tab pos="2879090" algn="l"/>
                <a:tab pos="4039235" algn="l"/>
                <a:tab pos="5589270" algn="l"/>
                <a:tab pos="6935470" algn="l"/>
                <a:tab pos="7616825" algn="l"/>
                <a:tab pos="8129270" algn="l"/>
                <a:tab pos="9217660" algn="l"/>
                <a:tab pos="9742170" algn="l"/>
              </a:tabLst>
            </a:pPr>
            <a:r>
              <a:rPr sz="2400" spc="-10" dirty="0">
                <a:latin typeface="Cambria" panose="02040503050406030204"/>
                <a:cs typeface="Cambria" panose="02040503050406030204"/>
              </a:rPr>
              <a:t>Brown,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T.,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et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al.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(2018).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"Recycling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behavior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and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its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impact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on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waste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2400" spc="-10" dirty="0">
                <a:latin typeface="Cambria" panose="02040503050406030204"/>
                <a:cs typeface="Cambria" panose="02040503050406030204"/>
              </a:rPr>
              <a:t>management."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mbria" panose="02040503050406030204"/>
                <a:cs typeface="Cambria" panose="02040503050406030204"/>
              </a:rPr>
              <a:t>Chen,</a:t>
            </a:r>
            <a:r>
              <a:rPr sz="24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L.,</a:t>
            </a:r>
            <a:r>
              <a:rPr sz="2400" spc="-5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et</a:t>
            </a:r>
            <a:r>
              <a:rPr sz="2400" spc="-7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al.</a:t>
            </a:r>
            <a:r>
              <a:rPr sz="2400" spc="-5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(2020).</a:t>
            </a:r>
            <a:r>
              <a:rPr sz="2400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"Environmental</a:t>
            </a:r>
            <a:r>
              <a:rPr sz="24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impacts</a:t>
            </a:r>
            <a:r>
              <a:rPr sz="24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of</a:t>
            </a:r>
            <a:r>
              <a:rPr sz="2400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landfill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waste</a:t>
            </a:r>
            <a:r>
              <a:rPr sz="24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disposal."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355600" indent="-342900">
              <a:lnSpc>
                <a:spcPts val="2865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  <a:tab pos="1383665" algn="l"/>
                <a:tab pos="1884680" algn="l"/>
                <a:tab pos="2284095" algn="l"/>
                <a:tab pos="3434715" algn="l"/>
                <a:tab pos="3877945" algn="l"/>
                <a:tab pos="5034915" algn="l"/>
                <a:tab pos="6746875" algn="l"/>
                <a:tab pos="7698740" algn="l"/>
                <a:tab pos="9506585" algn="l"/>
                <a:tab pos="10184765" algn="l"/>
              </a:tabLst>
            </a:pPr>
            <a:r>
              <a:rPr sz="2400" spc="-10" dirty="0">
                <a:latin typeface="Cambria" panose="02040503050406030204"/>
                <a:cs typeface="Cambria" panose="02040503050406030204"/>
              </a:rPr>
              <a:t>Gupta,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R.,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50" dirty="0">
                <a:latin typeface="Cambria" panose="02040503050406030204"/>
                <a:cs typeface="Cambria" panose="02040503050406030204"/>
              </a:rPr>
              <a:t>&amp;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Mohan,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K.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(2019).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"Household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waste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composition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and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its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355600">
              <a:lnSpc>
                <a:spcPts val="2865"/>
              </a:lnSpc>
            </a:pPr>
            <a:r>
              <a:rPr sz="2400" dirty="0">
                <a:latin typeface="Cambria" panose="02040503050406030204"/>
                <a:cs typeface="Cambria" panose="02040503050406030204"/>
              </a:rPr>
              <a:t>management</a:t>
            </a:r>
            <a:r>
              <a:rPr sz="2400" spc="-8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challenges."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  <a:tab pos="1460500" algn="l"/>
                <a:tab pos="1927860" algn="l"/>
                <a:tab pos="2329815" algn="l"/>
                <a:tab pos="3582035" algn="l"/>
                <a:tab pos="3970020" algn="l"/>
                <a:tab pos="5130800" algn="l"/>
                <a:tab pos="7229475" algn="l"/>
                <a:tab pos="9295765" algn="l"/>
                <a:tab pos="9742170" algn="l"/>
              </a:tabLst>
            </a:pPr>
            <a:r>
              <a:rPr sz="2400" spc="-10" dirty="0">
                <a:latin typeface="Cambria" panose="02040503050406030204"/>
                <a:cs typeface="Cambria" panose="02040503050406030204"/>
              </a:rPr>
              <a:t>Kumar,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S.,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50" dirty="0">
                <a:latin typeface="Cambria" panose="02040503050406030204"/>
                <a:cs typeface="Cambria" panose="02040503050406030204"/>
              </a:rPr>
              <a:t>&amp;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Sharma,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P.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(2021).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"Technological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advancements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in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waste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2400" spc="-10" dirty="0">
                <a:latin typeface="Cambria" panose="02040503050406030204"/>
                <a:cs typeface="Cambria" panose="02040503050406030204"/>
              </a:rPr>
              <a:t>treatment."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30" dirty="0">
                <a:latin typeface="Cambria" panose="02040503050406030204"/>
                <a:cs typeface="Cambria" panose="02040503050406030204"/>
              </a:rPr>
              <a:t>Müller,</a:t>
            </a:r>
            <a:r>
              <a:rPr sz="24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J.,</a:t>
            </a:r>
            <a:r>
              <a:rPr sz="24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&amp;</a:t>
            </a:r>
            <a:r>
              <a:rPr sz="24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Heinrich,</a:t>
            </a:r>
            <a:r>
              <a:rPr sz="24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S.</a:t>
            </a:r>
            <a:r>
              <a:rPr sz="24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(2019).</a:t>
            </a:r>
            <a:r>
              <a:rPr sz="24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35" dirty="0">
                <a:latin typeface="Cambria" panose="02040503050406030204"/>
                <a:cs typeface="Cambria" panose="02040503050406030204"/>
              </a:rPr>
              <a:t>"Waste-</a:t>
            </a:r>
            <a:r>
              <a:rPr sz="2400" spc="-20" dirty="0">
                <a:latin typeface="Cambria" panose="02040503050406030204"/>
                <a:cs typeface="Cambria" panose="02040503050406030204"/>
              </a:rPr>
              <a:t>to-</a:t>
            </a:r>
            <a:r>
              <a:rPr sz="2400" dirty="0">
                <a:latin typeface="Cambria" panose="02040503050406030204"/>
                <a:cs typeface="Cambria" panose="02040503050406030204"/>
              </a:rPr>
              <a:t>energy</a:t>
            </a:r>
            <a:r>
              <a:rPr sz="24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technologies:</a:t>
            </a:r>
            <a:r>
              <a:rPr sz="24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An</a:t>
            </a:r>
            <a:r>
              <a:rPr sz="24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overview."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355600" indent="-342900">
              <a:lnSpc>
                <a:spcPts val="2865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mbria" panose="02040503050406030204"/>
                <a:cs typeface="Cambria" panose="02040503050406030204"/>
              </a:rPr>
              <a:t>Rodriguez,</a:t>
            </a:r>
            <a:r>
              <a:rPr sz="2400" spc="30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A.,</a:t>
            </a:r>
            <a:r>
              <a:rPr sz="2400" spc="31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et</a:t>
            </a:r>
            <a:r>
              <a:rPr sz="2400" spc="29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al.</a:t>
            </a:r>
            <a:r>
              <a:rPr sz="2400" spc="31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(2023).</a:t>
            </a:r>
            <a:r>
              <a:rPr sz="2400" spc="30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"Smart</a:t>
            </a:r>
            <a:r>
              <a:rPr sz="2400" spc="30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waste</a:t>
            </a:r>
            <a:r>
              <a:rPr sz="2400" spc="34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collection</a:t>
            </a:r>
            <a:r>
              <a:rPr sz="2400" spc="33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systems</a:t>
            </a:r>
            <a:r>
              <a:rPr sz="2400" spc="34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and</a:t>
            </a:r>
            <a:r>
              <a:rPr sz="2400" spc="29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IoT-based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355600">
              <a:lnSpc>
                <a:spcPts val="2865"/>
              </a:lnSpc>
            </a:pPr>
            <a:r>
              <a:rPr sz="2400" spc="-10" dirty="0">
                <a:latin typeface="Cambria" panose="02040503050406030204"/>
                <a:cs typeface="Cambria" panose="02040503050406030204"/>
              </a:rPr>
              <a:t>tracking."</a:t>
            </a:r>
            <a:endParaRPr sz="24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57575" y="1000125"/>
            <a:ext cx="5886450" cy="54197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140" dirty="0"/>
              <a:t> </a:t>
            </a:r>
            <a:r>
              <a:rPr dirty="0"/>
              <a:t>work</a:t>
            </a:r>
            <a:r>
              <a:rPr spc="135" dirty="0"/>
              <a:t> </a:t>
            </a:r>
            <a:r>
              <a:rPr dirty="0"/>
              <a:t>mapping</a:t>
            </a:r>
            <a:r>
              <a:rPr spc="135" dirty="0"/>
              <a:t> </a:t>
            </a:r>
            <a:r>
              <a:rPr dirty="0"/>
              <a:t>with</a:t>
            </a:r>
            <a:r>
              <a:rPr spc="170" dirty="0"/>
              <a:t> </a:t>
            </a:r>
            <a:r>
              <a:rPr spc="-25" dirty="0"/>
              <a:t>SDG</a:t>
            </a:r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9344" y="2827972"/>
            <a:ext cx="400494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b="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Thank</a:t>
            </a:r>
            <a:r>
              <a:rPr sz="6000" b="0" spc="-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-9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You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92175" y="1182941"/>
            <a:ext cx="10521315" cy="2595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3060" marR="5080" indent="-340995" algn="just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mbria" panose="02040503050406030204"/>
                <a:cs typeface="Cambria" panose="02040503050406030204"/>
              </a:rPr>
              <a:t>Domestic</a:t>
            </a:r>
            <a:r>
              <a:rPr sz="2400" spc="114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waste</a:t>
            </a:r>
            <a:r>
              <a:rPr sz="2400" spc="13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management</a:t>
            </a:r>
            <a:r>
              <a:rPr sz="2400" spc="9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is</a:t>
            </a:r>
            <a:r>
              <a:rPr sz="2400" spc="9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</a:t>
            </a:r>
            <a:r>
              <a:rPr sz="2400" spc="11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growing</a:t>
            </a:r>
            <a:r>
              <a:rPr sz="2400" spc="11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environmental</a:t>
            </a:r>
            <a:r>
              <a:rPr sz="2400" spc="10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concern</a:t>
            </a:r>
            <a:r>
              <a:rPr sz="2400" spc="10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due</a:t>
            </a:r>
            <a:r>
              <a:rPr sz="2400" spc="7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to</a:t>
            </a:r>
            <a:r>
              <a:rPr sz="2400" spc="7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the 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dirty="0">
                <a:latin typeface="Cambria" panose="02040503050406030204"/>
                <a:cs typeface="Cambria" panose="02040503050406030204"/>
              </a:rPr>
              <a:t>increasing</a:t>
            </a:r>
            <a:r>
              <a:rPr sz="2400" spc="245" dirty="0">
                <a:latin typeface="Cambria" panose="02040503050406030204"/>
                <a:cs typeface="Cambria" panose="02040503050406030204"/>
              </a:rPr>
              <a:t>  </a:t>
            </a:r>
            <a:r>
              <a:rPr sz="2400" dirty="0">
                <a:latin typeface="Cambria" panose="02040503050406030204"/>
                <a:cs typeface="Cambria" panose="02040503050406030204"/>
              </a:rPr>
              <a:t>volume</a:t>
            </a:r>
            <a:r>
              <a:rPr sz="2400" spc="215" dirty="0">
                <a:latin typeface="Cambria" panose="02040503050406030204"/>
                <a:cs typeface="Cambria" panose="02040503050406030204"/>
              </a:rPr>
              <a:t>  </a:t>
            </a:r>
            <a:r>
              <a:rPr sz="2400" dirty="0">
                <a:latin typeface="Cambria" panose="02040503050406030204"/>
                <a:cs typeface="Cambria" panose="02040503050406030204"/>
              </a:rPr>
              <a:t>of</a:t>
            </a:r>
            <a:r>
              <a:rPr sz="2400" spc="220" dirty="0">
                <a:latin typeface="Cambria" panose="02040503050406030204"/>
                <a:cs typeface="Cambria" panose="02040503050406030204"/>
              </a:rPr>
              <a:t>  </a:t>
            </a:r>
            <a:r>
              <a:rPr sz="2400" dirty="0">
                <a:latin typeface="Cambria" panose="02040503050406030204"/>
                <a:cs typeface="Cambria" panose="02040503050406030204"/>
              </a:rPr>
              <a:t>waste</a:t>
            </a:r>
            <a:r>
              <a:rPr sz="2400" spc="235" dirty="0">
                <a:latin typeface="Cambria" panose="02040503050406030204"/>
                <a:cs typeface="Cambria" panose="02040503050406030204"/>
              </a:rPr>
              <a:t>  </a:t>
            </a:r>
            <a:r>
              <a:rPr sz="2400" dirty="0">
                <a:latin typeface="Cambria" panose="02040503050406030204"/>
                <a:cs typeface="Cambria" panose="02040503050406030204"/>
              </a:rPr>
              <a:t>generated</a:t>
            </a:r>
            <a:r>
              <a:rPr sz="2400" spc="210" dirty="0">
                <a:latin typeface="Cambria" panose="02040503050406030204"/>
                <a:cs typeface="Cambria" panose="02040503050406030204"/>
              </a:rPr>
              <a:t>  </a:t>
            </a:r>
            <a:r>
              <a:rPr sz="2400" dirty="0">
                <a:latin typeface="Cambria" panose="02040503050406030204"/>
                <a:cs typeface="Cambria" panose="02040503050406030204"/>
              </a:rPr>
              <a:t>by</a:t>
            </a:r>
            <a:r>
              <a:rPr sz="2400" spc="225" dirty="0">
                <a:latin typeface="Cambria" panose="02040503050406030204"/>
                <a:cs typeface="Cambria" panose="02040503050406030204"/>
              </a:rPr>
              <a:t>  </a:t>
            </a:r>
            <a:r>
              <a:rPr sz="2400" dirty="0">
                <a:latin typeface="Cambria" panose="02040503050406030204"/>
                <a:cs typeface="Cambria" panose="02040503050406030204"/>
              </a:rPr>
              <a:t>households.</a:t>
            </a:r>
            <a:r>
              <a:rPr sz="2400" spc="220" dirty="0">
                <a:latin typeface="Cambria" panose="02040503050406030204"/>
                <a:cs typeface="Cambria" panose="02040503050406030204"/>
              </a:rPr>
              <a:t>  </a:t>
            </a:r>
            <a:r>
              <a:rPr sz="2400" dirty="0">
                <a:latin typeface="Cambria" panose="02040503050406030204"/>
                <a:cs typeface="Cambria" panose="02040503050406030204"/>
              </a:rPr>
              <a:t>Improper</a:t>
            </a:r>
            <a:r>
              <a:rPr sz="2400" spc="229" dirty="0">
                <a:latin typeface="Cambria" panose="02040503050406030204"/>
                <a:cs typeface="Cambria" panose="02040503050406030204"/>
              </a:rPr>
              <a:t> 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waste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dirty="0">
                <a:latin typeface="Cambria" panose="02040503050406030204"/>
                <a:cs typeface="Cambria" panose="02040503050406030204"/>
              </a:rPr>
              <a:t>disposal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leads</a:t>
            </a:r>
            <a:r>
              <a:rPr sz="24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to</a:t>
            </a:r>
            <a:r>
              <a:rPr sz="2400" spc="-6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pollution,</a:t>
            </a:r>
            <a:r>
              <a:rPr sz="24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health</a:t>
            </a:r>
            <a:r>
              <a:rPr sz="2400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hazards,</a:t>
            </a:r>
            <a:r>
              <a:rPr sz="24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and</a:t>
            </a:r>
            <a:r>
              <a:rPr sz="2400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depletion</a:t>
            </a:r>
            <a:r>
              <a:rPr sz="240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of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natural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resources. 	Effective</a:t>
            </a:r>
            <a:r>
              <a:rPr sz="2400" spc="-8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waste</a:t>
            </a:r>
            <a:r>
              <a:rPr sz="2400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management</a:t>
            </a:r>
            <a:r>
              <a:rPr sz="2400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strategies</a:t>
            </a:r>
            <a:r>
              <a:rPr sz="2400" spc="-10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are</a:t>
            </a:r>
            <a:r>
              <a:rPr sz="24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essential</a:t>
            </a:r>
            <a:r>
              <a:rPr sz="2400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to</a:t>
            </a:r>
            <a:r>
              <a:rPr sz="2400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promote</a:t>
            </a:r>
            <a:r>
              <a:rPr sz="2400" spc="-8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sustainability,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dirty="0">
                <a:latin typeface="Cambria" panose="02040503050406030204"/>
                <a:cs typeface="Cambria" panose="02040503050406030204"/>
              </a:rPr>
              <a:t>minimize</a:t>
            </a:r>
            <a:r>
              <a:rPr sz="2400" spc="10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landfill</a:t>
            </a:r>
            <a:r>
              <a:rPr sz="2400" spc="11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use,</a:t>
            </a:r>
            <a:r>
              <a:rPr sz="2400" spc="9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and</a:t>
            </a:r>
            <a:r>
              <a:rPr sz="2400" spc="6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encourage</a:t>
            </a:r>
            <a:r>
              <a:rPr sz="2400" spc="13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recycling.</a:t>
            </a:r>
            <a:r>
              <a:rPr sz="240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This</a:t>
            </a:r>
            <a:r>
              <a:rPr sz="2400" spc="6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project</a:t>
            </a:r>
            <a:r>
              <a:rPr sz="240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explores</a:t>
            </a:r>
            <a:r>
              <a:rPr sz="2400" spc="8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modern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dirty="0">
                <a:latin typeface="Cambria" panose="02040503050406030204"/>
                <a:cs typeface="Cambria" panose="02040503050406030204"/>
              </a:rPr>
              <a:t>solutions</a:t>
            </a:r>
            <a:r>
              <a:rPr sz="2400" spc="7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to</a:t>
            </a:r>
            <a:r>
              <a:rPr sz="2400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improve</a:t>
            </a:r>
            <a:r>
              <a:rPr sz="2400" spc="9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waste</a:t>
            </a:r>
            <a:r>
              <a:rPr sz="2400" spc="10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segregation,</a:t>
            </a:r>
            <a:r>
              <a:rPr sz="2400" spc="10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collection,</a:t>
            </a:r>
            <a:r>
              <a:rPr sz="2400" spc="8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and</a:t>
            </a:r>
            <a:r>
              <a:rPr sz="2400" spc="5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recycling</a:t>
            </a:r>
            <a:r>
              <a:rPr sz="2400" spc="5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using</a:t>
            </a:r>
            <a:r>
              <a:rPr sz="2400" spc="9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smart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dirty="0">
                <a:latin typeface="Cambria" panose="02040503050406030204"/>
                <a:cs typeface="Cambria" panose="02040503050406030204"/>
              </a:rPr>
              <a:t>technologies</a:t>
            </a:r>
            <a:r>
              <a:rPr sz="24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and</a:t>
            </a:r>
            <a:r>
              <a:rPr sz="2400" spc="-7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20" dirty="0">
                <a:latin typeface="Cambria" panose="02040503050406030204"/>
                <a:cs typeface="Cambria" panose="02040503050406030204"/>
              </a:rPr>
              <a:t>community-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driven</a:t>
            </a:r>
            <a:r>
              <a:rPr sz="24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approaches.</a:t>
            </a:r>
            <a:endParaRPr sz="24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Problem</a:t>
            </a:r>
            <a:r>
              <a:rPr spc="220" dirty="0"/>
              <a:t> </a:t>
            </a:r>
            <a:r>
              <a:rPr spc="-10" dirty="0"/>
              <a:t>statement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92175" y="1167764"/>
            <a:ext cx="10224135" cy="2595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mbria" panose="02040503050406030204"/>
                <a:cs typeface="Cambria" panose="02040503050406030204"/>
              </a:rPr>
              <a:t>Many</a:t>
            </a:r>
            <a:r>
              <a:rPr sz="2400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urban</a:t>
            </a:r>
            <a:r>
              <a:rPr sz="2400" spc="-9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and</a:t>
            </a:r>
            <a:r>
              <a:rPr sz="2400" spc="-8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rural</a:t>
            </a:r>
            <a:r>
              <a:rPr sz="2400" spc="-8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areas</a:t>
            </a:r>
            <a:r>
              <a:rPr sz="2400" spc="-7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struggle</a:t>
            </a:r>
            <a:r>
              <a:rPr sz="2400" spc="-7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with</a:t>
            </a:r>
            <a:r>
              <a:rPr sz="2400" spc="-7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inefficient</a:t>
            </a:r>
            <a:r>
              <a:rPr sz="2400" spc="-8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domestic</a:t>
            </a:r>
            <a:r>
              <a:rPr sz="24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waste management</a:t>
            </a:r>
            <a:r>
              <a:rPr sz="2400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due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to</a:t>
            </a:r>
            <a:r>
              <a:rPr sz="24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poor</a:t>
            </a:r>
            <a:r>
              <a:rPr sz="2400" spc="-6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segregation</a:t>
            </a:r>
            <a:r>
              <a:rPr sz="2400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at</a:t>
            </a:r>
            <a:r>
              <a:rPr sz="24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the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source,</a:t>
            </a:r>
            <a:r>
              <a:rPr sz="24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inadequate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waste </a:t>
            </a:r>
            <a:r>
              <a:rPr sz="2400" dirty="0">
                <a:latin typeface="Cambria" panose="02040503050406030204"/>
                <a:cs typeface="Cambria" panose="02040503050406030204"/>
              </a:rPr>
              <a:t>collection</a:t>
            </a:r>
            <a:r>
              <a:rPr sz="24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infrastructure,</a:t>
            </a:r>
            <a:r>
              <a:rPr sz="2400" spc="-8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and</a:t>
            </a:r>
            <a:r>
              <a:rPr sz="24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over-</a:t>
            </a:r>
            <a:r>
              <a:rPr sz="2400" dirty="0">
                <a:latin typeface="Cambria" panose="02040503050406030204"/>
                <a:cs typeface="Cambria" panose="02040503050406030204"/>
              </a:rPr>
              <a:t>reliance</a:t>
            </a:r>
            <a:r>
              <a:rPr sz="2400" spc="-9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on</a:t>
            </a:r>
            <a:r>
              <a:rPr sz="2400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landfills.</a:t>
            </a:r>
            <a:r>
              <a:rPr sz="2400" spc="-8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Traditional</a:t>
            </a:r>
            <a:r>
              <a:rPr sz="24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waste </a:t>
            </a:r>
            <a:r>
              <a:rPr sz="2400" dirty="0">
                <a:latin typeface="Cambria" panose="02040503050406030204"/>
                <a:cs typeface="Cambria" panose="02040503050406030204"/>
              </a:rPr>
              <a:t>disposal</a:t>
            </a:r>
            <a:r>
              <a:rPr sz="2400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methods</a:t>
            </a:r>
            <a:r>
              <a:rPr sz="2400" spc="-5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contribute</a:t>
            </a:r>
            <a:r>
              <a:rPr sz="2400" spc="-11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to</a:t>
            </a:r>
            <a:r>
              <a:rPr sz="2400" spc="-6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environmental</a:t>
            </a:r>
            <a:r>
              <a:rPr sz="2400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pollution,</a:t>
            </a:r>
            <a:r>
              <a:rPr sz="2400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greenhouse</a:t>
            </a:r>
            <a:r>
              <a:rPr sz="24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gas </a:t>
            </a:r>
            <a:r>
              <a:rPr sz="2400" dirty="0">
                <a:latin typeface="Cambria" panose="02040503050406030204"/>
                <a:cs typeface="Cambria" panose="02040503050406030204"/>
              </a:rPr>
              <a:t>emissions,</a:t>
            </a:r>
            <a:r>
              <a:rPr sz="24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and</a:t>
            </a:r>
            <a:r>
              <a:rPr sz="2400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public</a:t>
            </a:r>
            <a:r>
              <a:rPr sz="2400" spc="-6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health</a:t>
            </a:r>
            <a:r>
              <a:rPr sz="24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risks.</a:t>
            </a:r>
            <a:r>
              <a:rPr sz="24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The</a:t>
            </a:r>
            <a:r>
              <a:rPr sz="24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absence</a:t>
            </a:r>
            <a:r>
              <a:rPr sz="2400" spc="-11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of</a:t>
            </a:r>
            <a:r>
              <a:rPr sz="2400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smart</a:t>
            </a:r>
            <a:r>
              <a:rPr sz="2400" spc="-6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waste</a:t>
            </a:r>
            <a:r>
              <a:rPr sz="2400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management </a:t>
            </a:r>
            <a:r>
              <a:rPr sz="2400" dirty="0">
                <a:latin typeface="Cambria" panose="02040503050406030204"/>
                <a:cs typeface="Cambria" panose="02040503050406030204"/>
              </a:rPr>
              <a:t>solutions</a:t>
            </a:r>
            <a:r>
              <a:rPr sz="24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further</a:t>
            </a:r>
            <a:r>
              <a:rPr sz="2400" spc="-6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exacerbates</a:t>
            </a:r>
            <a:r>
              <a:rPr sz="2400" spc="-9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the</a:t>
            </a:r>
            <a:r>
              <a:rPr sz="24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problem,</a:t>
            </a:r>
            <a:r>
              <a:rPr sz="2400" spc="-8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necessitating</a:t>
            </a:r>
            <a:r>
              <a:rPr sz="24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innovative interventions</a:t>
            </a:r>
            <a:r>
              <a:rPr sz="2400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to</a:t>
            </a:r>
            <a:r>
              <a:rPr sz="2400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enhance</a:t>
            </a:r>
            <a:r>
              <a:rPr sz="2400" spc="-9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waste</a:t>
            </a:r>
            <a:r>
              <a:rPr sz="2400" spc="-9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segregation</a:t>
            </a:r>
            <a:r>
              <a:rPr sz="24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and</a:t>
            </a:r>
            <a:r>
              <a:rPr sz="24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treatment.</a:t>
            </a:r>
            <a:endParaRPr sz="24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Objectives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92175" y="1129664"/>
            <a:ext cx="10521950" cy="4274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80" dirty="0">
                <a:latin typeface="Cambria" panose="02040503050406030204"/>
                <a:cs typeface="Cambria" panose="02040503050406030204"/>
              </a:rPr>
              <a:t>To</a:t>
            </a:r>
            <a:r>
              <a:rPr sz="2400" spc="-5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analyze</a:t>
            </a:r>
            <a:r>
              <a:rPr sz="2400" spc="-9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domestic</a:t>
            </a:r>
            <a:r>
              <a:rPr sz="2400" spc="-8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waste</a:t>
            </a:r>
            <a:r>
              <a:rPr sz="2400" spc="-5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composition</a:t>
            </a:r>
            <a:r>
              <a:rPr sz="2400" spc="-9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and</a:t>
            </a:r>
            <a:r>
              <a:rPr sz="2400" spc="-11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generation</a:t>
            </a:r>
            <a:r>
              <a:rPr sz="2400" spc="-7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trends.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690"/>
              </a:spcBef>
              <a:buFont typeface="Arial MT"/>
              <a:buChar char="•"/>
            </a:pPr>
            <a:endParaRPr sz="2400">
              <a:latin typeface="Cambria" panose="02040503050406030204"/>
              <a:cs typeface="Cambria" panose="02040503050406030204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400" spc="-100" dirty="0">
                <a:latin typeface="Cambria" panose="02040503050406030204"/>
                <a:cs typeface="Cambria" panose="02040503050406030204"/>
              </a:rPr>
              <a:t>To</a:t>
            </a:r>
            <a:r>
              <a:rPr sz="24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evaluate</a:t>
            </a:r>
            <a:r>
              <a:rPr sz="2400" spc="-8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existing</a:t>
            </a:r>
            <a:r>
              <a:rPr sz="2400" spc="-6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waste</a:t>
            </a:r>
            <a:r>
              <a:rPr sz="24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collection</a:t>
            </a:r>
            <a:r>
              <a:rPr sz="2400" spc="-5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and</a:t>
            </a:r>
            <a:r>
              <a:rPr sz="2400" spc="-9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segregation</a:t>
            </a:r>
            <a:r>
              <a:rPr sz="2400" spc="-10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methods.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Font typeface="Arial MT"/>
              <a:buChar char="•"/>
            </a:pPr>
            <a:endParaRPr sz="2400">
              <a:latin typeface="Cambria" panose="02040503050406030204"/>
              <a:cs typeface="Cambria" panose="02040503050406030204"/>
            </a:endParaRPr>
          </a:p>
          <a:p>
            <a:pPr marL="355600" indent="-342900">
              <a:lnSpc>
                <a:spcPts val="2755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869315" algn="l"/>
                <a:tab pos="2072005" algn="l"/>
                <a:tab pos="3636645" algn="l"/>
                <a:tab pos="4321810" algn="l"/>
                <a:tab pos="6228715" algn="l"/>
                <a:tab pos="6678295" algn="l"/>
                <a:tab pos="7846695" algn="l"/>
                <a:tab pos="8804275" algn="l"/>
              </a:tabLst>
            </a:pPr>
            <a:r>
              <a:rPr sz="2400" spc="-25" dirty="0">
                <a:latin typeface="Cambria" panose="02040503050406030204"/>
                <a:cs typeface="Cambria" panose="02040503050406030204"/>
              </a:rPr>
              <a:t>To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identify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challenges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and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inefficiencies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in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current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waste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management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355600">
              <a:lnSpc>
                <a:spcPts val="2755"/>
              </a:lnSpc>
            </a:pPr>
            <a:r>
              <a:rPr sz="2400" spc="-10" dirty="0">
                <a:latin typeface="Cambria" panose="02040503050406030204"/>
                <a:cs typeface="Cambria" panose="02040503050406030204"/>
              </a:rPr>
              <a:t>systems.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2400">
              <a:latin typeface="Cambria" panose="02040503050406030204"/>
              <a:cs typeface="Cambria" panose="02040503050406030204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400" spc="-80" dirty="0">
                <a:latin typeface="Cambria" panose="02040503050406030204"/>
                <a:cs typeface="Cambria" panose="02040503050406030204"/>
              </a:rPr>
              <a:t>To</a:t>
            </a:r>
            <a:r>
              <a:rPr sz="2400" spc="-5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propose</a:t>
            </a:r>
            <a:r>
              <a:rPr sz="2400" spc="-6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</a:t>
            </a:r>
            <a:r>
              <a:rPr sz="2400" spc="-8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sustainable</a:t>
            </a:r>
            <a:r>
              <a:rPr sz="2400" spc="-5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and</a:t>
            </a:r>
            <a:r>
              <a:rPr sz="2400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technology-driven</a:t>
            </a:r>
            <a:r>
              <a:rPr sz="24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waste</a:t>
            </a:r>
            <a:r>
              <a:rPr sz="2400" spc="-5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management</a:t>
            </a:r>
            <a:r>
              <a:rPr sz="2400" spc="-8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model.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690"/>
              </a:spcBef>
              <a:buFont typeface="Arial MT"/>
              <a:buChar char="•"/>
            </a:pPr>
            <a:endParaRPr sz="2400">
              <a:latin typeface="Cambria" panose="02040503050406030204"/>
              <a:cs typeface="Cambria" panose="02040503050406030204"/>
            </a:endParaRPr>
          </a:p>
          <a:p>
            <a:pPr marL="355600" indent="-342900">
              <a:lnSpc>
                <a:spcPts val="2715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882650" algn="l"/>
                <a:tab pos="2070100" algn="l"/>
                <a:tab pos="3067050" algn="l"/>
                <a:tab pos="5641975" algn="l"/>
                <a:tab pos="6226175" algn="l"/>
                <a:tab pos="7689850" algn="l"/>
                <a:tab pos="8660765" algn="l"/>
                <a:tab pos="10014585" algn="l"/>
              </a:tabLst>
            </a:pPr>
            <a:r>
              <a:rPr sz="2400" spc="-25" dirty="0">
                <a:latin typeface="Cambria" panose="02040503050406030204"/>
                <a:cs typeface="Cambria" panose="02040503050406030204"/>
              </a:rPr>
              <a:t>To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explore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policy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recommendations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for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improved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waste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handling</a:t>
            </a:r>
            <a:r>
              <a:rPr sz="2400" dirty="0">
                <a:latin typeface="Cambria" panose="02040503050406030204"/>
                <a:cs typeface="Cambria" panose="02040503050406030204"/>
              </a:rPr>
              <a:t>	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and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355600">
              <a:lnSpc>
                <a:spcPts val="2715"/>
              </a:lnSpc>
            </a:pPr>
            <a:r>
              <a:rPr sz="2400" spc="-10" dirty="0">
                <a:latin typeface="Cambria" panose="02040503050406030204"/>
                <a:cs typeface="Cambria" panose="02040503050406030204"/>
              </a:rPr>
              <a:t>disposal.</a:t>
            </a:r>
            <a:endParaRPr sz="24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Literature</a:t>
            </a:r>
            <a:r>
              <a:rPr spc="265" dirty="0"/>
              <a:t> </a:t>
            </a:r>
            <a:r>
              <a:rPr spc="-10" dirty="0"/>
              <a:t>Review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906780"/>
            <a:ext cx="10760075" cy="479044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353060" marR="5080" indent="-34099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altLang="en-US" sz="2400">
                <a:latin typeface="Cambria" panose="02040503050406030204"/>
                <a:cs typeface="Cambria" panose="02040503050406030204"/>
              </a:rPr>
              <a:t>Recent Studies:</a:t>
            </a:r>
            <a:endParaRPr lang="en-US" altLang="en-US" sz="2400">
              <a:latin typeface="Cambria" panose="02040503050406030204"/>
              <a:cs typeface="Cambria" panose="02040503050406030204"/>
            </a:endParaRPr>
          </a:p>
          <a:p>
            <a:pPr marL="353060" marR="5080" indent="-34099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altLang="en-US" sz="2400">
                <a:latin typeface="Cambria" panose="02040503050406030204"/>
                <a:cs typeface="Cambria" panose="02040503050406030204"/>
              </a:rPr>
              <a:t>– IoT-based waste tracking: Smart bins &amp; optimized collection (Rodriguez et al.,</a:t>
            </a:r>
            <a:endParaRPr lang="en-US" altLang="en-US" sz="2400">
              <a:latin typeface="Cambria" panose="02040503050406030204"/>
              <a:cs typeface="Cambria" panose="02040503050406030204"/>
            </a:endParaRPr>
          </a:p>
          <a:p>
            <a:pPr marL="353060" marR="5080" indent="-34099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altLang="en-US" sz="2400">
                <a:latin typeface="Cambria" panose="02040503050406030204"/>
                <a:cs typeface="Cambria" panose="02040503050406030204"/>
              </a:rPr>
              <a:t>2024).</a:t>
            </a:r>
            <a:endParaRPr lang="en-US" altLang="en-US" sz="2400">
              <a:latin typeface="Cambria" panose="02040503050406030204"/>
              <a:cs typeface="Cambria" panose="02040503050406030204"/>
            </a:endParaRPr>
          </a:p>
          <a:p>
            <a:pPr marL="353060" marR="5080" indent="-34099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altLang="en-US" sz="2400">
                <a:latin typeface="Cambria" panose="02040503050406030204"/>
                <a:cs typeface="Cambria" panose="02040503050406030204"/>
              </a:rPr>
              <a:t>– AI-powered waste segregation: Automation in sorting systems (Kumar &amp; Sharma,</a:t>
            </a:r>
            <a:endParaRPr lang="en-US" altLang="en-US" sz="2400">
              <a:latin typeface="Cambria" panose="02040503050406030204"/>
              <a:cs typeface="Cambria" panose="02040503050406030204"/>
            </a:endParaRPr>
          </a:p>
          <a:p>
            <a:pPr marL="353060" marR="5080" indent="-34099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altLang="en-US" sz="2400">
                <a:latin typeface="Cambria" panose="02040503050406030204"/>
                <a:cs typeface="Cambria" panose="02040503050406030204"/>
              </a:rPr>
              <a:t>2023).</a:t>
            </a:r>
            <a:endParaRPr lang="en-US" altLang="en-US" sz="2400">
              <a:latin typeface="Cambria" panose="02040503050406030204"/>
              <a:cs typeface="Cambria" panose="02040503050406030204"/>
            </a:endParaRPr>
          </a:p>
          <a:p>
            <a:pPr marL="353060" marR="5080" indent="-34099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altLang="en-US" sz="2400">
                <a:latin typeface="Cambria" panose="02040503050406030204"/>
                <a:cs typeface="Cambria" panose="02040503050406030204"/>
              </a:rPr>
              <a:t>– Impact of public awareness campaigns on waste reduction (Gupta &amp; Mohan,</a:t>
            </a:r>
            <a:endParaRPr lang="en-US" altLang="en-US" sz="2400">
              <a:latin typeface="Cambria" panose="02040503050406030204"/>
              <a:cs typeface="Cambria" panose="02040503050406030204"/>
            </a:endParaRPr>
          </a:p>
          <a:p>
            <a:pPr marL="353060" marR="5080" indent="-34099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altLang="en-US" sz="2400">
                <a:latin typeface="Cambria" panose="02040503050406030204"/>
                <a:cs typeface="Cambria" panose="02040503050406030204"/>
              </a:rPr>
              <a:t>2024).</a:t>
            </a:r>
            <a:endParaRPr lang="en-US" altLang="en-US" sz="2400">
              <a:latin typeface="Cambria" panose="02040503050406030204"/>
              <a:cs typeface="Cambria" panose="02040503050406030204"/>
            </a:endParaRPr>
          </a:p>
          <a:p>
            <a:pPr marL="353060" marR="5080" indent="-34099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altLang="en-US" sz="2400">
                <a:latin typeface="Cambria" panose="02040503050406030204"/>
                <a:cs typeface="Cambria" panose="02040503050406030204"/>
              </a:rPr>
              <a:t>• Hyderabad Waste Management Project (HWMP):</a:t>
            </a:r>
            <a:endParaRPr lang="en-US" altLang="en-US" sz="2400">
              <a:latin typeface="Cambria" panose="02040503050406030204"/>
              <a:cs typeface="Cambria" panose="02040503050406030204"/>
            </a:endParaRPr>
          </a:p>
          <a:p>
            <a:pPr marL="353060" marR="5080" indent="-34099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altLang="en-US" sz="2400">
                <a:latin typeface="Cambria" panose="02040503050406030204"/>
                <a:cs typeface="Cambria" panose="02040503050406030204"/>
              </a:rPr>
              <a:t>– Integrated Hazardous Waste Management: HWMP, a subsidiary of Re</a:t>
            </a:r>
            <a:endParaRPr lang="en-US" altLang="en-US" sz="2400">
              <a:latin typeface="Cambria" panose="02040503050406030204"/>
              <a:cs typeface="Cambria" panose="02040503050406030204"/>
            </a:endParaRPr>
          </a:p>
          <a:p>
            <a:pPr marL="353060" marR="5080" indent="-34099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altLang="en-US" sz="2400">
                <a:latin typeface="Cambria" panose="02040503050406030204"/>
                <a:cs typeface="Cambria" panose="02040503050406030204"/>
              </a:rPr>
              <a:t>Sustainability Limited, operates a Treatment, Storage, and Disposal Facility</a:t>
            </a:r>
            <a:endParaRPr lang="en-US" altLang="en-US" sz="2400">
              <a:latin typeface="Cambria" panose="02040503050406030204"/>
              <a:cs typeface="Cambria" panose="02040503050406030204"/>
            </a:endParaRPr>
          </a:p>
          <a:p>
            <a:pPr marL="353060" marR="5080" indent="-34099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altLang="en-US" sz="2400">
                <a:latin typeface="Cambria" panose="02040503050406030204"/>
                <a:cs typeface="Cambria" panose="02040503050406030204"/>
              </a:rPr>
              <a:t>(TSDF) established in 2001 in Medchal-Malkajgiri, Telangana</a:t>
            </a:r>
            <a:endParaRPr lang="en-US" altLang="en-US" sz="2400">
              <a:latin typeface="Cambria" panose="02040503050406030204"/>
              <a:cs typeface="Cambria" panose="02040503050406030204"/>
            </a:endParaRPr>
          </a:p>
          <a:p>
            <a:pPr marL="353060" marR="5080" indent="-34099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altLang="en-US" sz="2400">
                <a:latin typeface="Cambria" panose="02040503050406030204"/>
                <a:cs typeface="Cambria" panose="02040503050406030204"/>
              </a:rPr>
              <a:t>(hwmp.resustainability.com).</a:t>
            </a:r>
            <a:endParaRPr lang="en-US" altLang="en-US" sz="2400">
              <a:latin typeface="Cambria" panose="02040503050406030204"/>
              <a:cs typeface="Cambria" panose="02040503050406030204"/>
            </a:endParaRPr>
          </a:p>
          <a:p>
            <a:pPr marL="12065" marR="5080" indent="0" algn="just">
              <a:lnSpc>
                <a:spcPct val="100000"/>
              </a:lnSpc>
              <a:spcBef>
                <a:spcPts val="100"/>
              </a:spcBef>
              <a:buFont typeface="Arial MT"/>
              <a:buNone/>
              <a:tabLst>
                <a:tab pos="355600" algn="l"/>
              </a:tabLst>
            </a:pPr>
            <a:endParaRPr lang="en-US" altLang="en-US" sz="24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Existing</a:t>
            </a:r>
            <a:r>
              <a:rPr spc="130" dirty="0"/>
              <a:t> </a:t>
            </a:r>
            <a:r>
              <a:rPr dirty="0"/>
              <a:t>Methods</a:t>
            </a:r>
            <a:r>
              <a:rPr spc="135" dirty="0"/>
              <a:t> </a:t>
            </a:r>
            <a:r>
              <a:rPr dirty="0"/>
              <a:t>and</a:t>
            </a:r>
            <a:r>
              <a:rPr spc="145" dirty="0"/>
              <a:t> </a:t>
            </a:r>
            <a:r>
              <a:rPr dirty="0"/>
              <a:t>Their</a:t>
            </a:r>
            <a:r>
              <a:rPr spc="180" dirty="0"/>
              <a:t> </a:t>
            </a:r>
            <a:r>
              <a:rPr spc="-10" dirty="0"/>
              <a:t>Drawbacks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3695" indent="-34099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3695" algn="l"/>
              </a:tabLst>
            </a:pPr>
            <a:r>
              <a:rPr b="1" dirty="0">
                <a:latin typeface="Cambria" panose="02040503050406030204"/>
                <a:cs typeface="Cambria" panose="02040503050406030204"/>
              </a:rPr>
              <a:t>Manual</a:t>
            </a:r>
            <a:r>
              <a:rPr b="1" spc="440" dirty="0">
                <a:latin typeface="Cambria" panose="02040503050406030204"/>
                <a:cs typeface="Cambria" panose="02040503050406030204"/>
              </a:rPr>
              <a:t>  </a:t>
            </a:r>
            <a:r>
              <a:rPr b="1" dirty="0">
                <a:latin typeface="Cambria" panose="02040503050406030204"/>
                <a:cs typeface="Cambria" panose="02040503050406030204"/>
              </a:rPr>
              <a:t>Waste</a:t>
            </a:r>
            <a:r>
              <a:rPr b="1" spc="459" dirty="0">
                <a:latin typeface="Cambria" panose="02040503050406030204"/>
                <a:cs typeface="Cambria" panose="02040503050406030204"/>
              </a:rPr>
              <a:t>  </a:t>
            </a:r>
            <a:r>
              <a:rPr b="1" dirty="0">
                <a:latin typeface="Cambria" panose="02040503050406030204"/>
                <a:cs typeface="Cambria" panose="02040503050406030204"/>
              </a:rPr>
              <a:t>Segregation</a:t>
            </a:r>
            <a:r>
              <a:rPr dirty="0"/>
              <a:t>:</a:t>
            </a:r>
            <a:r>
              <a:rPr spc="445" dirty="0"/>
              <a:t>  </a:t>
            </a:r>
            <a:r>
              <a:rPr dirty="0"/>
              <a:t>Relies</a:t>
            </a:r>
            <a:r>
              <a:rPr spc="459" dirty="0"/>
              <a:t>  </a:t>
            </a:r>
            <a:r>
              <a:rPr dirty="0"/>
              <a:t>on</a:t>
            </a:r>
            <a:r>
              <a:rPr spc="440" dirty="0"/>
              <a:t>  </a:t>
            </a:r>
            <a:r>
              <a:rPr dirty="0"/>
              <a:t>individual</a:t>
            </a:r>
            <a:r>
              <a:rPr spc="450" dirty="0"/>
              <a:t>  </a:t>
            </a:r>
            <a:r>
              <a:rPr dirty="0"/>
              <a:t>effort,</a:t>
            </a:r>
            <a:r>
              <a:rPr spc="450" dirty="0"/>
              <a:t>  </a:t>
            </a:r>
            <a:r>
              <a:rPr dirty="0"/>
              <a:t>leading</a:t>
            </a:r>
            <a:r>
              <a:rPr spc="434" dirty="0"/>
              <a:t>  </a:t>
            </a:r>
            <a:r>
              <a:rPr spc="-25" dirty="0"/>
              <a:t>to</a:t>
            </a:r>
            <a:endParaRPr spc="-25" dirty="0"/>
          </a:p>
          <a:p>
            <a:pPr marL="355600" algn="just">
              <a:lnSpc>
                <a:spcPct val="100000"/>
              </a:lnSpc>
              <a:spcBef>
                <a:spcPts val="50"/>
              </a:spcBef>
            </a:pPr>
            <a:r>
              <a:rPr dirty="0"/>
              <a:t>inconsistent</a:t>
            </a:r>
            <a:r>
              <a:rPr spc="-20" dirty="0"/>
              <a:t> </a:t>
            </a:r>
            <a:r>
              <a:rPr dirty="0"/>
              <a:t>sorting</a:t>
            </a:r>
            <a:r>
              <a:rPr spc="-75" dirty="0"/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dirty="0"/>
              <a:t>contamination</a:t>
            </a:r>
            <a:r>
              <a:rPr spc="-45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spc="-10" dirty="0"/>
              <a:t>recyclables.</a:t>
            </a:r>
            <a:endParaRPr spc="-10" dirty="0"/>
          </a:p>
          <a:p>
            <a:pPr marL="353060" marR="8890" indent="-340995" algn="just">
              <a:lnSpc>
                <a:spcPts val="285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b="1" dirty="0">
                <a:latin typeface="Cambria" panose="02040503050406030204"/>
                <a:cs typeface="Cambria" panose="02040503050406030204"/>
              </a:rPr>
              <a:t>Traditional</a:t>
            </a:r>
            <a:r>
              <a:rPr b="1" spc="180" dirty="0">
                <a:latin typeface="Cambria" panose="02040503050406030204"/>
                <a:cs typeface="Cambria" panose="02040503050406030204"/>
              </a:rPr>
              <a:t>  </a:t>
            </a:r>
            <a:r>
              <a:rPr b="1" dirty="0">
                <a:latin typeface="Cambria" panose="02040503050406030204"/>
                <a:cs typeface="Cambria" panose="02040503050406030204"/>
              </a:rPr>
              <a:t>Waste</a:t>
            </a:r>
            <a:r>
              <a:rPr b="1" spc="175" dirty="0">
                <a:latin typeface="Cambria" panose="02040503050406030204"/>
                <a:cs typeface="Cambria" panose="02040503050406030204"/>
              </a:rPr>
              <a:t>  </a:t>
            </a:r>
            <a:r>
              <a:rPr b="1" dirty="0">
                <a:latin typeface="Cambria" panose="02040503050406030204"/>
                <a:cs typeface="Cambria" panose="02040503050406030204"/>
              </a:rPr>
              <a:t>Collection</a:t>
            </a:r>
            <a:r>
              <a:rPr dirty="0"/>
              <a:t>:</a:t>
            </a:r>
            <a:r>
              <a:rPr spc="170" dirty="0"/>
              <a:t>  </a:t>
            </a:r>
            <a:r>
              <a:rPr dirty="0"/>
              <a:t>Inefficient</a:t>
            </a:r>
            <a:r>
              <a:rPr spc="155" dirty="0"/>
              <a:t>  </a:t>
            </a:r>
            <a:r>
              <a:rPr dirty="0"/>
              <a:t>collection</a:t>
            </a:r>
            <a:r>
              <a:rPr spc="175" dirty="0"/>
              <a:t>  </a:t>
            </a:r>
            <a:r>
              <a:rPr dirty="0"/>
              <a:t>schedules</a:t>
            </a:r>
            <a:r>
              <a:rPr spc="180" dirty="0"/>
              <a:t>  </a:t>
            </a:r>
            <a:r>
              <a:rPr dirty="0"/>
              <a:t>result</a:t>
            </a:r>
            <a:r>
              <a:rPr spc="155" dirty="0"/>
              <a:t>  </a:t>
            </a:r>
            <a:r>
              <a:rPr spc="-25" dirty="0"/>
              <a:t>in </a:t>
            </a:r>
            <a:r>
              <a:rPr spc="-25" dirty="0"/>
              <a:t>	</a:t>
            </a:r>
            <a:r>
              <a:rPr spc="-10" dirty="0"/>
              <a:t>overflow</a:t>
            </a:r>
            <a:r>
              <a:rPr spc="-6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dirty="0"/>
              <a:t>illegal</a:t>
            </a:r>
            <a:r>
              <a:rPr spc="-60" dirty="0"/>
              <a:t> </a:t>
            </a:r>
            <a:r>
              <a:rPr spc="-10" dirty="0"/>
              <a:t>dumping.</a:t>
            </a:r>
            <a:endParaRPr spc="-10" dirty="0"/>
          </a:p>
          <a:p>
            <a:pPr marL="353695" indent="-340995" algn="just">
              <a:lnSpc>
                <a:spcPts val="2870"/>
              </a:lnSpc>
              <a:spcBef>
                <a:spcPts val="485"/>
              </a:spcBef>
              <a:buFont typeface="Arial MT"/>
              <a:buChar char="•"/>
              <a:tabLst>
                <a:tab pos="353695" algn="l"/>
              </a:tabLst>
            </a:pPr>
            <a:r>
              <a:rPr b="1" dirty="0">
                <a:latin typeface="Cambria" panose="02040503050406030204"/>
                <a:cs typeface="Cambria" panose="02040503050406030204"/>
              </a:rPr>
              <a:t>Landfill</a:t>
            </a:r>
            <a:r>
              <a:rPr b="1" spc="425" dirty="0">
                <a:latin typeface="Cambria" panose="02040503050406030204"/>
                <a:cs typeface="Cambria" panose="02040503050406030204"/>
              </a:rPr>
              <a:t>  </a:t>
            </a:r>
            <a:r>
              <a:rPr b="1" dirty="0">
                <a:latin typeface="Cambria" panose="02040503050406030204"/>
                <a:cs typeface="Cambria" panose="02040503050406030204"/>
              </a:rPr>
              <a:t>Dependency</a:t>
            </a:r>
            <a:r>
              <a:rPr dirty="0"/>
              <a:t>:</a:t>
            </a:r>
            <a:r>
              <a:rPr spc="440" dirty="0"/>
              <a:t>  </a:t>
            </a:r>
            <a:r>
              <a:rPr dirty="0"/>
              <a:t>Excessive</a:t>
            </a:r>
            <a:r>
              <a:rPr spc="455" dirty="0"/>
              <a:t>  </a:t>
            </a:r>
            <a:r>
              <a:rPr dirty="0"/>
              <a:t>landfill</a:t>
            </a:r>
            <a:r>
              <a:rPr spc="450" dirty="0"/>
              <a:t>  </a:t>
            </a:r>
            <a:r>
              <a:rPr dirty="0"/>
              <a:t>use</a:t>
            </a:r>
            <a:r>
              <a:rPr spc="420" dirty="0"/>
              <a:t>  </a:t>
            </a:r>
            <a:r>
              <a:rPr dirty="0"/>
              <a:t>leads</a:t>
            </a:r>
            <a:r>
              <a:rPr spc="434" dirty="0"/>
              <a:t>  </a:t>
            </a:r>
            <a:r>
              <a:rPr dirty="0"/>
              <a:t>to</a:t>
            </a:r>
            <a:r>
              <a:rPr spc="415" dirty="0"/>
              <a:t>  </a:t>
            </a:r>
            <a:r>
              <a:rPr spc="-10" dirty="0"/>
              <a:t>environmental</a:t>
            </a:r>
            <a:endParaRPr spc="-10" dirty="0"/>
          </a:p>
          <a:p>
            <a:pPr marL="355600" algn="just">
              <a:lnSpc>
                <a:spcPts val="2870"/>
              </a:lnSpc>
            </a:pPr>
            <a:r>
              <a:rPr spc="-10" dirty="0"/>
              <a:t>degradation</a:t>
            </a:r>
            <a:r>
              <a:rPr spc="-4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methane</a:t>
            </a:r>
            <a:r>
              <a:rPr spc="-10" dirty="0"/>
              <a:t> emissions.</a:t>
            </a:r>
            <a:endParaRPr spc="-10" dirty="0"/>
          </a:p>
          <a:p>
            <a:pPr marL="353060" marR="8255" indent="-340995" algn="just">
              <a:lnSpc>
                <a:spcPct val="99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b="1" spc="-20" dirty="0">
                <a:latin typeface="Cambria" panose="02040503050406030204"/>
                <a:cs typeface="Cambria" panose="02040503050406030204"/>
              </a:rPr>
              <a:t>High-</a:t>
            </a:r>
            <a:r>
              <a:rPr b="1" dirty="0">
                <a:latin typeface="Cambria" panose="02040503050406030204"/>
                <a:cs typeface="Cambria" panose="02040503050406030204"/>
              </a:rPr>
              <a:t>Cost</a:t>
            </a:r>
            <a:r>
              <a:rPr b="1" spc="430" dirty="0">
                <a:latin typeface="Cambria" panose="02040503050406030204"/>
                <a:cs typeface="Cambria" panose="02040503050406030204"/>
              </a:rPr>
              <a:t> </a:t>
            </a:r>
            <a:r>
              <a:rPr b="1" dirty="0">
                <a:latin typeface="Cambria" panose="02040503050406030204"/>
                <a:cs typeface="Cambria" panose="02040503050406030204"/>
              </a:rPr>
              <a:t>Advanced</a:t>
            </a:r>
            <a:r>
              <a:rPr b="1" spc="465" dirty="0">
                <a:latin typeface="Cambria" panose="02040503050406030204"/>
                <a:cs typeface="Cambria" panose="02040503050406030204"/>
              </a:rPr>
              <a:t> </a:t>
            </a:r>
            <a:r>
              <a:rPr b="1" dirty="0">
                <a:latin typeface="Cambria" panose="02040503050406030204"/>
                <a:cs typeface="Cambria" panose="02040503050406030204"/>
              </a:rPr>
              <a:t>Technologies</a:t>
            </a:r>
            <a:r>
              <a:rPr dirty="0"/>
              <a:t>:</a:t>
            </a:r>
            <a:r>
              <a:rPr spc="440" dirty="0"/>
              <a:t> </a:t>
            </a:r>
            <a:r>
              <a:rPr spc="-35" dirty="0"/>
              <a:t>Waste-</a:t>
            </a:r>
            <a:r>
              <a:rPr spc="-10" dirty="0"/>
              <a:t>to-</a:t>
            </a:r>
            <a:r>
              <a:rPr dirty="0"/>
              <a:t>energy</a:t>
            </a:r>
            <a:r>
              <a:rPr spc="445" dirty="0"/>
              <a:t> </a:t>
            </a:r>
            <a:r>
              <a:rPr dirty="0"/>
              <a:t>plants</a:t>
            </a:r>
            <a:r>
              <a:rPr spc="434" dirty="0"/>
              <a:t> </a:t>
            </a:r>
            <a:r>
              <a:rPr dirty="0"/>
              <a:t>and</a:t>
            </a:r>
            <a:r>
              <a:rPr spc="415" dirty="0"/>
              <a:t> </a:t>
            </a:r>
            <a:r>
              <a:rPr spc="-10" dirty="0"/>
              <a:t>advanced </a:t>
            </a:r>
            <a:r>
              <a:rPr spc="-10" dirty="0"/>
              <a:t>	</a:t>
            </a:r>
            <a:r>
              <a:rPr dirty="0"/>
              <a:t>recycling</a:t>
            </a:r>
            <a:r>
              <a:rPr spc="440" dirty="0"/>
              <a:t> </a:t>
            </a:r>
            <a:r>
              <a:rPr dirty="0"/>
              <a:t>facilities</a:t>
            </a:r>
            <a:r>
              <a:rPr spc="459" dirty="0"/>
              <a:t> </a:t>
            </a:r>
            <a:r>
              <a:rPr dirty="0"/>
              <a:t>require</a:t>
            </a:r>
            <a:r>
              <a:rPr spc="470" dirty="0"/>
              <a:t> </a:t>
            </a:r>
            <a:r>
              <a:rPr dirty="0"/>
              <a:t>substantial</a:t>
            </a:r>
            <a:r>
              <a:rPr spc="425" dirty="0"/>
              <a:t> </a:t>
            </a:r>
            <a:r>
              <a:rPr dirty="0"/>
              <a:t>investments,</a:t>
            </a:r>
            <a:r>
              <a:rPr spc="440" dirty="0"/>
              <a:t> </a:t>
            </a:r>
            <a:r>
              <a:rPr dirty="0"/>
              <a:t>limiting</a:t>
            </a:r>
            <a:r>
              <a:rPr spc="434" dirty="0"/>
              <a:t> </a:t>
            </a:r>
            <a:r>
              <a:rPr dirty="0"/>
              <a:t>accessibility</a:t>
            </a:r>
            <a:r>
              <a:rPr spc="470" dirty="0"/>
              <a:t> </a:t>
            </a:r>
            <a:r>
              <a:rPr spc="-25" dirty="0"/>
              <a:t>in </a:t>
            </a:r>
            <a:r>
              <a:rPr spc="-25" dirty="0"/>
              <a:t>	</a:t>
            </a:r>
            <a:r>
              <a:rPr spc="-10" dirty="0"/>
              <a:t>developing</a:t>
            </a:r>
            <a:r>
              <a:rPr spc="-80" dirty="0"/>
              <a:t> </a:t>
            </a:r>
            <a:r>
              <a:rPr spc="-10" dirty="0"/>
              <a:t>regions.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Proposed</a:t>
            </a:r>
            <a:r>
              <a:rPr spc="180" dirty="0"/>
              <a:t> </a:t>
            </a:r>
            <a:r>
              <a:rPr spc="-10" dirty="0"/>
              <a:t>Architecture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1143317"/>
            <a:ext cx="10521315" cy="17659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55600" marR="5080" indent="-343535">
              <a:lnSpc>
                <a:spcPts val="2400"/>
              </a:lnSpc>
              <a:spcBef>
                <a:spcPts val="35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altLang="en-US" sz="2150">
                <a:latin typeface="Cambria" panose="02040503050406030204"/>
                <a:cs typeface="Cambria" panose="02040503050406030204"/>
              </a:rPr>
              <a:t>To evaluate domestic waste composition and trends.</a:t>
            </a:r>
            <a:endParaRPr lang="en-US" altLang="en-US" sz="2150">
              <a:latin typeface="Cambria" panose="02040503050406030204"/>
              <a:cs typeface="Cambria" panose="02040503050406030204"/>
            </a:endParaRPr>
          </a:p>
          <a:p>
            <a:pPr marL="355600" marR="5080" indent="-343535">
              <a:lnSpc>
                <a:spcPts val="2400"/>
              </a:lnSpc>
              <a:spcBef>
                <a:spcPts val="35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altLang="en-US" sz="2150">
                <a:latin typeface="Cambria" panose="02040503050406030204"/>
                <a:cs typeface="Cambria" panose="02040503050406030204"/>
              </a:rPr>
              <a:t> To identify inefficiencies in existing waste disposal methods.</a:t>
            </a:r>
            <a:endParaRPr lang="en-US" altLang="en-US" sz="2150">
              <a:latin typeface="Cambria" panose="02040503050406030204"/>
              <a:cs typeface="Cambria" panose="02040503050406030204"/>
            </a:endParaRPr>
          </a:p>
          <a:p>
            <a:pPr marL="355600" marR="5080" indent="-343535">
              <a:lnSpc>
                <a:spcPts val="2400"/>
              </a:lnSpc>
              <a:spcBef>
                <a:spcPts val="35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altLang="en-US" sz="2150">
                <a:latin typeface="Cambria" panose="02040503050406030204"/>
                <a:cs typeface="Cambria" panose="02040503050406030204"/>
              </a:rPr>
              <a:t> To propose a smart, data-driven waste management model.</a:t>
            </a:r>
            <a:endParaRPr lang="en-US" altLang="en-US" sz="2150">
              <a:latin typeface="Cambria" panose="02040503050406030204"/>
              <a:cs typeface="Cambria" panose="02040503050406030204"/>
            </a:endParaRPr>
          </a:p>
          <a:p>
            <a:pPr marL="355600" marR="5080" indent="-343535">
              <a:lnSpc>
                <a:spcPts val="2400"/>
              </a:lnSpc>
              <a:spcBef>
                <a:spcPts val="35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altLang="en-US" sz="2150">
                <a:latin typeface="Cambria" panose="02040503050406030204"/>
                <a:cs typeface="Cambria" panose="02040503050406030204"/>
              </a:rPr>
              <a:t> To promote a healthy and sustainable means of waste disposal by the concept</a:t>
            </a:r>
            <a:endParaRPr lang="en-US" altLang="en-US" sz="2150">
              <a:latin typeface="Cambria" panose="02040503050406030204"/>
              <a:cs typeface="Cambria" panose="02040503050406030204"/>
            </a:endParaRPr>
          </a:p>
          <a:p>
            <a:pPr marL="12065" marR="5080" indent="0">
              <a:lnSpc>
                <a:spcPts val="2400"/>
              </a:lnSpc>
              <a:spcBef>
                <a:spcPts val="355"/>
              </a:spcBef>
              <a:buFont typeface="Arial MT"/>
              <a:buNone/>
              <a:tabLst>
                <a:tab pos="355600" algn="l"/>
              </a:tabLst>
            </a:pPr>
            <a:r>
              <a:rPr lang="en-IN" altLang="en-US" sz="2150">
                <a:latin typeface="Cambria" panose="02040503050406030204"/>
                <a:cs typeface="Cambria" panose="02040503050406030204"/>
              </a:rPr>
              <a:t>        </a:t>
            </a:r>
            <a:r>
              <a:rPr lang="en-US" altLang="en-US" sz="2150">
                <a:latin typeface="Cambria" panose="02040503050406030204"/>
                <a:cs typeface="Cambria" panose="02040503050406030204"/>
              </a:rPr>
              <a:t>of gamification.</a:t>
            </a:r>
            <a:endParaRPr lang="en-US" altLang="en-US" sz="215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Methodology/Modules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3060" marR="10795" indent="-340995" algn="just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5600" algn="l"/>
              </a:tabLst>
            </a:pPr>
            <a:r>
              <a:rPr b="1" dirty="0">
                <a:latin typeface="Cambria" panose="02040503050406030204"/>
                <a:cs typeface="Cambria" panose="02040503050406030204"/>
              </a:rPr>
              <a:t>Waste</a:t>
            </a:r>
            <a:r>
              <a:rPr b="1" spc="450" dirty="0">
                <a:latin typeface="Cambria" panose="02040503050406030204"/>
                <a:cs typeface="Cambria" panose="02040503050406030204"/>
              </a:rPr>
              <a:t>  </a:t>
            </a:r>
            <a:r>
              <a:rPr b="1" dirty="0">
                <a:latin typeface="Cambria" panose="02040503050406030204"/>
                <a:cs typeface="Cambria" panose="02040503050406030204"/>
              </a:rPr>
              <a:t>Segregation</a:t>
            </a:r>
            <a:r>
              <a:rPr b="1" spc="450" dirty="0">
                <a:latin typeface="Cambria" panose="02040503050406030204"/>
                <a:cs typeface="Cambria" panose="02040503050406030204"/>
              </a:rPr>
              <a:t>  </a:t>
            </a:r>
            <a:r>
              <a:rPr b="1" dirty="0">
                <a:latin typeface="Cambria" panose="02040503050406030204"/>
                <a:cs typeface="Cambria" panose="02040503050406030204"/>
              </a:rPr>
              <a:t>Module</a:t>
            </a:r>
            <a:r>
              <a:rPr dirty="0"/>
              <a:t>:</a:t>
            </a:r>
            <a:r>
              <a:rPr spc="440" dirty="0"/>
              <a:t>  </a:t>
            </a:r>
            <a:r>
              <a:rPr dirty="0"/>
              <a:t>Encourages</a:t>
            </a:r>
            <a:r>
              <a:rPr spc="430" dirty="0"/>
              <a:t>  </a:t>
            </a:r>
            <a:r>
              <a:rPr spc="-20" dirty="0"/>
              <a:t>source-</a:t>
            </a:r>
            <a:r>
              <a:rPr dirty="0"/>
              <a:t>level</a:t>
            </a:r>
            <a:r>
              <a:rPr spc="450" dirty="0"/>
              <a:t>  </a:t>
            </a:r>
            <a:r>
              <a:rPr dirty="0"/>
              <a:t>segregation</a:t>
            </a:r>
            <a:r>
              <a:rPr spc="434" dirty="0"/>
              <a:t>  </a:t>
            </a:r>
            <a:r>
              <a:rPr spc="-25" dirty="0"/>
              <a:t>by </a:t>
            </a:r>
            <a:r>
              <a:rPr spc="-25" dirty="0"/>
              <a:t>	</a:t>
            </a:r>
            <a:r>
              <a:rPr dirty="0"/>
              <a:t>providing</a:t>
            </a:r>
            <a:r>
              <a:rPr spc="-45" dirty="0"/>
              <a:t> </a:t>
            </a:r>
            <a:r>
              <a:rPr dirty="0"/>
              <a:t>educational</a:t>
            </a:r>
            <a:r>
              <a:rPr spc="-5" dirty="0"/>
              <a:t> </a:t>
            </a:r>
            <a:r>
              <a:rPr dirty="0"/>
              <a:t>programs and</a:t>
            </a:r>
            <a:r>
              <a:rPr spc="-55" dirty="0"/>
              <a:t> </a:t>
            </a:r>
            <a:r>
              <a:rPr dirty="0"/>
              <a:t>necessary</a:t>
            </a:r>
            <a:r>
              <a:rPr spc="-25" dirty="0"/>
              <a:t> </a:t>
            </a:r>
            <a:r>
              <a:rPr dirty="0"/>
              <a:t>infrastructure, such</a:t>
            </a:r>
            <a:r>
              <a:rPr spc="-45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spc="-10" dirty="0"/>
              <a:t>labeled </a:t>
            </a:r>
            <a:r>
              <a:rPr spc="-10" dirty="0"/>
              <a:t>	</a:t>
            </a:r>
            <a:r>
              <a:rPr dirty="0"/>
              <a:t>bins</a:t>
            </a:r>
            <a:r>
              <a:rPr spc="-40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dirty="0"/>
              <a:t>organic,</a:t>
            </a:r>
            <a:r>
              <a:rPr spc="-55" dirty="0"/>
              <a:t> </a:t>
            </a:r>
            <a:r>
              <a:rPr spc="-10" dirty="0"/>
              <a:t>recyclable,</a:t>
            </a:r>
            <a:r>
              <a:rPr spc="-20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spc="-10" dirty="0"/>
              <a:t>non-recyclable</a:t>
            </a:r>
            <a:r>
              <a:rPr spc="-75" dirty="0"/>
              <a:t> </a:t>
            </a:r>
            <a:r>
              <a:rPr spc="-10" dirty="0"/>
              <a:t>waste.</a:t>
            </a:r>
            <a:endParaRPr spc="-10" dirty="0"/>
          </a:p>
          <a:p>
            <a:pPr>
              <a:lnSpc>
                <a:spcPct val="100000"/>
              </a:lnSpc>
              <a:spcBef>
                <a:spcPts val="1205"/>
              </a:spcBef>
              <a:buFont typeface="Arial MT"/>
              <a:buChar char="•"/>
            </a:pPr>
          </a:p>
          <a:p>
            <a:pPr marL="353060" marR="5080" indent="-340995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b="1" dirty="0">
                <a:latin typeface="Cambria" panose="02040503050406030204"/>
                <a:cs typeface="Cambria" panose="02040503050406030204"/>
              </a:rPr>
              <a:t>Smart</a:t>
            </a:r>
            <a:r>
              <a:rPr b="1" spc="160" dirty="0">
                <a:latin typeface="Cambria" panose="02040503050406030204"/>
                <a:cs typeface="Cambria" panose="02040503050406030204"/>
              </a:rPr>
              <a:t>  </a:t>
            </a:r>
            <a:r>
              <a:rPr b="1" dirty="0">
                <a:latin typeface="Cambria" panose="02040503050406030204"/>
                <a:cs typeface="Cambria" panose="02040503050406030204"/>
              </a:rPr>
              <a:t>Collection</a:t>
            </a:r>
            <a:r>
              <a:rPr b="1" spc="165" dirty="0">
                <a:latin typeface="Cambria" panose="02040503050406030204"/>
                <a:cs typeface="Cambria" panose="02040503050406030204"/>
              </a:rPr>
              <a:t>  </a:t>
            </a:r>
            <a:r>
              <a:rPr b="1" dirty="0">
                <a:latin typeface="Cambria" panose="02040503050406030204"/>
                <a:cs typeface="Cambria" panose="02040503050406030204"/>
              </a:rPr>
              <a:t>Module</a:t>
            </a:r>
            <a:r>
              <a:rPr dirty="0"/>
              <a:t>:</a:t>
            </a:r>
            <a:r>
              <a:rPr spc="165" dirty="0"/>
              <a:t>  </a:t>
            </a:r>
            <a:r>
              <a:rPr dirty="0"/>
              <a:t>Integrates</a:t>
            </a:r>
            <a:r>
              <a:rPr spc="165" dirty="0"/>
              <a:t>  </a:t>
            </a:r>
            <a:r>
              <a:rPr spc="-10" dirty="0"/>
              <a:t>IoT-</a:t>
            </a:r>
            <a:r>
              <a:rPr dirty="0"/>
              <a:t>enabled</a:t>
            </a:r>
            <a:r>
              <a:rPr spc="175" dirty="0"/>
              <a:t>  </a:t>
            </a:r>
            <a:r>
              <a:rPr dirty="0"/>
              <a:t>smart</a:t>
            </a:r>
            <a:r>
              <a:rPr spc="175" dirty="0"/>
              <a:t>  </a:t>
            </a:r>
            <a:r>
              <a:rPr dirty="0"/>
              <a:t>bins,</a:t>
            </a:r>
            <a:r>
              <a:rPr spc="170" dirty="0"/>
              <a:t>  </a:t>
            </a:r>
            <a:r>
              <a:rPr spc="-25" dirty="0"/>
              <a:t>real-</a:t>
            </a:r>
            <a:r>
              <a:rPr spc="-20" dirty="0"/>
              <a:t>time </a:t>
            </a:r>
            <a:r>
              <a:rPr spc="-20" dirty="0"/>
              <a:t>	</a:t>
            </a:r>
            <a:r>
              <a:rPr dirty="0"/>
              <a:t>tracking</a:t>
            </a:r>
            <a:r>
              <a:rPr spc="150" dirty="0"/>
              <a:t> </a:t>
            </a:r>
            <a:r>
              <a:rPr dirty="0"/>
              <a:t>of</a:t>
            </a:r>
            <a:r>
              <a:rPr spc="155" dirty="0"/>
              <a:t> </a:t>
            </a:r>
            <a:r>
              <a:rPr dirty="0"/>
              <a:t>waste</a:t>
            </a:r>
            <a:r>
              <a:rPr spc="175" dirty="0"/>
              <a:t> </a:t>
            </a:r>
            <a:r>
              <a:rPr dirty="0"/>
              <a:t>collection</a:t>
            </a:r>
            <a:r>
              <a:rPr spc="175" dirty="0"/>
              <a:t> </a:t>
            </a:r>
            <a:r>
              <a:rPr dirty="0"/>
              <a:t>vehicles,</a:t>
            </a:r>
            <a:r>
              <a:rPr spc="150" dirty="0"/>
              <a:t> </a:t>
            </a:r>
            <a:r>
              <a:rPr dirty="0"/>
              <a:t>and</a:t>
            </a:r>
            <a:r>
              <a:rPr spc="125" dirty="0"/>
              <a:t> </a:t>
            </a:r>
            <a:r>
              <a:rPr dirty="0"/>
              <a:t>an</a:t>
            </a:r>
            <a:r>
              <a:rPr spc="130" dirty="0"/>
              <a:t> </a:t>
            </a:r>
            <a:r>
              <a:rPr dirty="0"/>
              <a:t>optimized</a:t>
            </a:r>
            <a:r>
              <a:rPr spc="180" dirty="0"/>
              <a:t> </a:t>
            </a:r>
            <a:r>
              <a:rPr dirty="0"/>
              <a:t>scheduling</a:t>
            </a:r>
            <a:r>
              <a:rPr spc="185" dirty="0"/>
              <a:t> </a:t>
            </a:r>
            <a:r>
              <a:rPr dirty="0"/>
              <a:t>system</a:t>
            </a:r>
            <a:r>
              <a:rPr spc="200" dirty="0"/>
              <a:t> </a:t>
            </a:r>
            <a:r>
              <a:rPr spc="-25" dirty="0"/>
              <a:t>to </a:t>
            </a:r>
            <a:r>
              <a:rPr spc="-25" dirty="0"/>
              <a:t>	</a:t>
            </a:r>
            <a:r>
              <a:rPr dirty="0"/>
              <a:t>ensure</a:t>
            </a:r>
            <a:r>
              <a:rPr spc="-90" dirty="0"/>
              <a:t> </a:t>
            </a:r>
            <a:r>
              <a:rPr dirty="0"/>
              <a:t>timely</a:t>
            </a:r>
            <a:r>
              <a:rPr spc="-85" dirty="0"/>
              <a:t> </a:t>
            </a:r>
            <a:r>
              <a:rPr dirty="0"/>
              <a:t>and</a:t>
            </a:r>
            <a:r>
              <a:rPr spc="-105" dirty="0"/>
              <a:t> </a:t>
            </a:r>
            <a:r>
              <a:rPr dirty="0"/>
              <a:t>efficient</a:t>
            </a:r>
            <a:r>
              <a:rPr spc="-50" dirty="0"/>
              <a:t> </a:t>
            </a:r>
            <a:r>
              <a:rPr dirty="0"/>
              <a:t>waste</a:t>
            </a:r>
            <a:r>
              <a:rPr spc="-60" dirty="0"/>
              <a:t> </a:t>
            </a:r>
            <a:r>
              <a:rPr spc="-10" dirty="0"/>
              <a:t>collection.</a:t>
            </a:r>
            <a:endParaRPr spc="-10" dirty="0"/>
          </a:p>
          <a:p>
            <a:pPr>
              <a:lnSpc>
                <a:spcPct val="100000"/>
              </a:lnSpc>
              <a:spcBef>
                <a:spcPts val="1200"/>
              </a:spcBef>
              <a:buFont typeface="Arial MT"/>
              <a:buChar char="•"/>
            </a:pPr>
          </a:p>
          <a:p>
            <a:pPr marL="353060" marR="6350" indent="-340995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b="1" dirty="0">
                <a:latin typeface="Cambria" panose="02040503050406030204"/>
                <a:cs typeface="Cambria" panose="02040503050406030204"/>
              </a:rPr>
              <a:t>Recycling</a:t>
            </a:r>
            <a:r>
              <a:rPr b="1" spc="495" dirty="0">
                <a:latin typeface="Cambria" panose="02040503050406030204"/>
                <a:cs typeface="Cambria" panose="02040503050406030204"/>
              </a:rPr>
              <a:t> </a:t>
            </a:r>
            <a:r>
              <a:rPr b="1" dirty="0">
                <a:latin typeface="Cambria" panose="02040503050406030204"/>
                <a:cs typeface="Cambria" panose="02040503050406030204"/>
              </a:rPr>
              <a:t>and</a:t>
            </a:r>
            <a:r>
              <a:rPr b="1" spc="480" dirty="0">
                <a:latin typeface="Cambria" panose="02040503050406030204"/>
                <a:cs typeface="Cambria" panose="02040503050406030204"/>
              </a:rPr>
              <a:t> </a:t>
            </a:r>
            <a:r>
              <a:rPr b="1" dirty="0">
                <a:latin typeface="Cambria" panose="02040503050406030204"/>
                <a:cs typeface="Cambria" panose="02040503050406030204"/>
              </a:rPr>
              <a:t>Composting</a:t>
            </a:r>
            <a:r>
              <a:rPr b="1" spc="490" dirty="0">
                <a:latin typeface="Cambria" panose="02040503050406030204"/>
                <a:cs typeface="Cambria" panose="02040503050406030204"/>
              </a:rPr>
              <a:t> </a:t>
            </a:r>
            <a:r>
              <a:rPr b="1" dirty="0">
                <a:latin typeface="Cambria" panose="02040503050406030204"/>
                <a:cs typeface="Cambria" panose="02040503050406030204"/>
              </a:rPr>
              <a:t>Module</a:t>
            </a:r>
            <a:r>
              <a:rPr dirty="0"/>
              <a:t>:</a:t>
            </a:r>
            <a:r>
              <a:rPr spc="515" dirty="0"/>
              <a:t> </a:t>
            </a:r>
            <a:r>
              <a:rPr dirty="0"/>
              <a:t>Implements</a:t>
            </a:r>
            <a:r>
              <a:rPr spc="540" dirty="0"/>
              <a:t> </a:t>
            </a:r>
            <a:r>
              <a:rPr spc="-10" dirty="0"/>
              <a:t>AI-</a:t>
            </a:r>
            <a:r>
              <a:rPr dirty="0"/>
              <a:t>driven</a:t>
            </a:r>
            <a:r>
              <a:rPr spc="535" dirty="0"/>
              <a:t> </a:t>
            </a:r>
            <a:r>
              <a:rPr dirty="0"/>
              <a:t>waste</a:t>
            </a:r>
            <a:r>
              <a:rPr spc="535" dirty="0"/>
              <a:t> </a:t>
            </a:r>
            <a:r>
              <a:rPr spc="-10" dirty="0"/>
              <a:t>sorting </a:t>
            </a:r>
            <a:r>
              <a:rPr spc="-10" dirty="0"/>
              <a:t>	</a:t>
            </a:r>
            <a:r>
              <a:rPr dirty="0"/>
              <a:t>systems</a:t>
            </a:r>
            <a:r>
              <a:rPr spc="254" dirty="0"/>
              <a:t> </a:t>
            </a:r>
            <a:r>
              <a:rPr dirty="0"/>
              <a:t>and</a:t>
            </a:r>
            <a:r>
              <a:rPr spc="204" dirty="0"/>
              <a:t> </a:t>
            </a:r>
            <a:r>
              <a:rPr dirty="0"/>
              <a:t>decentralized</a:t>
            </a:r>
            <a:r>
              <a:rPr spc="250" dirty="0"/>
              <a:t> </a:t>
            </a:r>
            <a:r>
              <a:rPr dirty="0"/>
              <a:t>composting</a:t>
            </a:r>
            <a:r>
              <a:rPr spc="245" dirty="0"/>
              <a:t> </a:t>
            </a:r>
            <a:r>
              <a:rPr dirty="0"/>
              <a:t>units</a:t>
            </a:r>
            <a:r>
              <a:rPr spc="254" dirty="0"/>
              <a:t> </a:t>
            </a:r>
            <a:r>
              <a:rPr dirty="0"/>
              <a:t>to</a:t>
            </a:r>
            <a:r>
              <a:rPr spc="195" dirty="0"/>
              <a:t> </a:t>
            </a:r>
            <a:r>
              <a:rPr dirty="0"/>
              <a:t>maximize</a:t>
            </a:r>
            <a:r>
              <a:rPr spc="210" dirty="0"/>
              <a:t> </a:t>
            </a:r>
            <a:r>
              <a:rPr dirty="0"/>
              <a:t>resource</a:t>
            </a:r>
            <a:r>
              <a:rPr spc="225" dirty="0"/>
              <a:t> </a:t>
            </a:r>
            <a:r>
              <a:rPr spc="-10" dirty="0"/>
              <a:t>recovery </a:t>
            </a:r>
            <a:r>
              <a:rPr spc="-10" dirty="0"/>
              <a:t>	</a:t>
            </a:r>
            <a:r>
              <a:rPr dirty="0"/>
              <a:t>and</a:t>
            </a:r>
            <a:r>
              <a:rPr spc="-80" dirty="0"/>
              <a:t> </a:t>
            </a:r>
            <a:r>
              <a:rPr dirty="0"/>
              <a:t>reduce</a:t>
            </a:r>
            <a:r>
              <a:rPr spc="-60" dirty="0"/>
              <a:t> </a:t>
            </a:r>
            <a:r>
              <a:rPr dirty="0"/>
              <a:t>landfill</a:t>
            </a:r>
            <a:r>
              <a:rPr spc="-35" dirty="0"/>
              <a:t> </a:t>
            </a:r>
            <a:r>
              <a:rPr spc="-10" dirty="0"/>
              <a:t>waste.</a:t>
            </a:r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Hardware/Software</a:t>
            </a:r>
            <a:r>
              <a:rPr spc="484" dirty="0"/>
              <a:t> </a:t>
            </a:r>
            <a:r>
              <a:rPr spc="-10" dirty="0"/>
              <a:t>Components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92175" y="1095502"/>
            <a:ext cx="8032750" cy="89725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spc="-10" dirty="0">
                <a:latin typeface="Cambria" panose="02040503050406030204"/>
                <a:cs typeface="Cambria" panose="02040503050406030204"/>
              </a:rPr>
              <a:t>Programming</a:t>
            </a:r>
            <a:r>
              <a:rPr sz="2400" b="1" spc="-6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b="1" dirty="0">
                <a:latin typeface="Cambria" panose="02040503050406030204"/>
                <a:cs typeface="Cambria" panose="02040503050406030204"/>
              </a:rPr>
              <a:t>Language</a:t>
            </a:r>
            <a:r>
              <a:rPr sz="2400" dirty="0">
                <a:latin typeface="Cambria" panose="02040503050406030204"/>
                <a:cs typeface="Cambria" panose="02040503050406030204"/>
              </a:rPr>
              <a:t>:</a:t>
            </a:r>
            <a:r>
              <a:rPr sz="24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Python</a:t>
            </a:r>
            <a:r>
              <a:rPr lang="en-IN" altLang="" sz="2400" spc="-10" dirty="0">
                <a:latin typeface="Cambria" panose="02040503050406030204"/>
                <a:cs typeface="Cambria" panose="02040503050406030204"/>
              </a:rPr>
              <a:t>(React),HTML/CSS</a:t>
            </a:r>
            <a:endParaRPr sz="2400">
              <a:latin typeface="Cambria" panose="02040503050406030204"/>
              <a:cs typeface="Cambria" panose="0204050305040603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Cambria" panose="02040503050406030204"/>
                <a:cs typeface="Cambria" panose="02040503050406030204"/>
              </a:rPr>
              <a:t>Cloud</a:t>
            </a:r>
            <a:r>
              <a:rPr sz="2400" b="1" spc="-7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b="1" spc="-10" dirty="0">
                <a:latin typeface="Cambria" panose="02040503050406030204"/>
                <a:cs typeface="Cambria" panose="02040503050406030204"/>
              </a:rPr>
              <a:t>Storage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:</a:t>
            </a:r>
            <a:r>
              <a:rPr sz="2400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For</a:t>
            </a:r>
            <a:r>
              <a:rPr sz="2400" spc="-6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25" dirty="0">
                <a:latin typeface="Cambria" panose="02040503050406030204"/>
                <a:cs typeface="Cambria" panose="02040503050406030204"/>
              </a:rPr>
              <a:t>real-</a:t>
            </a:r>
            <a:r>
              <a:rPr sz="2400" dirty="0">
                <a:latin typeface="Cambria" panose="02040503050406030204"/>
                <a:cs typeface="Cambria" panose="02040503050406030204"/>
              </a:rPr>
              <a:t>time</a:t>
            </a:r>
            <a:r>
              <a:rPr sz="24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data</a:t>
            </a:r>
            <a:r>
              <a:rPr sz="2400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storage</a:t>
            </a:r>
            <a:r>
              <a:rPr sz="2400" spc="-75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dirty="0">
                <a:latin typeface="Cambria" panose="02040503050406030204"/>
                <a:cs typeface="Cambria" panose="02040503050406030204"/>
              </a:rPr>
              <a:t>and</a:t>
            </a:r>
            <a:r>
              <a:rPr sz="2400" spc="-80" dirty="0">
                <a:latin typeface="Cambria" panose="02040503050406030204"/>
                <a:cs typeface="Cambria" panose="02040503050406030204"/>
              </a:rPr>
              <a:t> </a:t>
            </a:r>
            <a:r>
              <a:rPr sz="2400" spc="-10" dirty="0">
                <a:latin typeface="Cambria" panose="02040503050406030204"/>
                <a:cs typeface="Cambria" panose="02040503050406030204"/>
              </a:rPr>
              <a:t>accessibility</a:t>
            </a:r>
            <a:endParaRPr sz="24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5890</Words>
  <Application>WPS Slides</Application>
  <PresentationFormat>On-screen Show (4:3)</PresentationFormat>
  <Paragraphs>138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Verdana</vt:lpstr>
      <vt:lpstr>Cambria</vt:lpstr>
      <vt:lpstr>Times New Roman</vt:lpstr>
      <vt:lpstr>Georgia</vt:lpstr>
      <vt:lpstr>Arial MT</vt:lpstr>
      <vt:lpstr>Microsoft YaHei</vt:lpstr>
      <vt:lpstr>Arial Unicode MS</vt:lpstr>
      <vt:lpstr>Calibri</vt:lpstr>
      <vt:lpstr>Office Theme</vt:lpstr>
      <vt:lpstr>DOMESTIC WASTE MANAGEMENT</vt:lpstr>
      <vt:lpstr>Introduction</vt:lpstr>
      <vt:lpstr>Problem statement</vt:lpstr>
      <vt:lpstr>Objectives</vt:lpstr>
      <vt:lpstr>Literature Review</vt:lpstr>
      <vt:lpstr>Existing Methods and Their Drawbacks</vt:lpstr>
      <vt:lpstr>Proposed Architecture</vt:lpstr>
      <vt:lpstr>Methodology/Modules</vt:lpstr>
      <vt:lpstr>Hardware/Software Components</vt:lpstr>
      <vt:lpstr>Project Timeline</vt:lpstr>
      <vt:lpstr>Expected Outcomes</vt:lpstr>
      <vt:lpstr>Conclusion</vt:lpstr>
      <vt:lpstr>Github Link</vt:lpstr>
      <vt:lpstr>References</vt:lpstr>
      <vt:lpstr>Project work mapping with SDG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DOMESTIC WASTE MANAGEMENT</dc:title>
  <dc:creator/>
  <cp:lastModifiedBy>Eshaan Khurana</cp:lastModifiedBy>
  <cp:revision>3</cp:revision>
  <dcterms:created xsi:type="dcterms:W3CDTF">2025-05-15T18:05:00Z</dcterms:created>
  <dcterms:modified xsi:type="dcterms:W3CDTF">2025-05-15T18:13:30Z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2025-03-19T11:00:00Z</vt:filetime>
  </property>
  <property fmtid="{D5CDD505-2E9C-101B-9397-08002B2CF9AE}" pid="3" name="LastSaved">
    <vt:filetime>2025-05-15T11:00:00Z</vt:filetime>
  </property>
  <property fmtid="{D5CDD505-2E9C-101B-9397-08002B2CF9AE}" pid="4" name="ICV">
    <vt:lpwstr>F2025852259945F1A466382601E17A16_13</vt:lpwstr>
  </property>
  <property fmtid="{D5CDD505-2E9C-101B-9397-08002B2CF9AE}" pid="5" name="KSOProductBuildVer">
    <vt:lpwstr>1033-12.2.0.20795</vt:lpwstr>
  </property>
</Properties>
</file>