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9DB58-2CF9-49F0-8783-32A1288F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Asistente Personal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90B97A5-72E5-46F2-A6E0-C654102E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355315"/>
            <a:ext cx="3398089" cy="29486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F78890C-2C4F-4AB6-AFA0-29B3D1EE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Jeffrey Romero Del Val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Tecnologías Web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Facultad Estadística e informática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0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B3172-F16B-42D5-8524-2F9D0E96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Conexión Python con MQTT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9C65BC-5A0D-4AA3-8272-A59E20E8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3519"/>
            <a:ext cx="7353299" cy="46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7A642-7CD1-4C21-9EEA-78B448F1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Conexión Android Con MQTT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59D2437-09A4-47A0-A6E1-61FB60C94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19" r="2" b="1216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8CD4B-CC24-4AF8-95FB-CD0E1F38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Conexión Arduino con MQTT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DB42166-99E8-42C8-8557-E7C13F96F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349305"/>
            <a:ext cx="4969447" cy="3325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240EA4-AE10-4CBD-B7DA-9FF66C3B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98" y="2282985"/>
            <a:ext cx="4425702" cy="31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2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5E6A4-75C2-4B66-BD8F-6C4D7CA9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296094"/>
            <a:ext cx="10782299" cy="1100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ESP32 con Sensor DHT11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5E1BFA9-38B2-45B4-9E75-7374D2ED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71" b="3"/>
          <a:stretch/>
        </p:blipFill>
        <p:spPr>
          <a:xfrm>
            <a:off x="800100" y="727189"/>
            <a:ext cx="5177366" cy="3070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903492-678A-4CBC-9B51-86131C08A6A5}"/>
              </a:ext>
            </a:extLst>
          </p:cNvPr>
          <p:cNvPicPr/>
          <p:nvPr/>
        </p:nvPicPr>
        <p:blipFill rotWithShape="1">
          <a:blip r:embed="rId3"/>
          <a:srcRect r="15902" b="3"/>
          <a:stretch/>
        </p:blipFill>
        <p:spPr>
          <a:xfrm>
            <a:off x="6147858" y="727189"/>
            <a:ext cx="5244042" cy="30709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9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8FE3E-A608-4E8F-86FD-3CEEFA76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07" y="907732"/>
            <a:ext cx="3374193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Aplicación de Android Corriendo en Dispositivo 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0A2AFF-D72F-4DCD-AA71-690C8397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975" y="723900"/>
            <a:ext cx="2556319" cy="5410199"/>
          </a:xfrm>
          <a:prstGeom prst="rect">
            <a:avLst/>
          </a:prstGeom>
        </p:spPr>
      </p:pic>
      <p:pic>
        <p:nvPicPr>
          <p:cNvPr id="4" name="Marcador de contenido 3" descr="Gráfico de burbujas&#10;&#10;Descripción generada automáticamente con confianza baja">
            <a:extLst>
              <a:ext uri="{FF2B5EF4-FFF2-40B4-BE49-F238E27FC236}">
                <a16:creationId xmlns:a16="http://schemas.microsoft.com/office/drawing/2014/main" id="{323F3462-98B4-42D8-8275-046D4F8FB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300" y="723900"/>
            <a:ext cx="255631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AF0F3F-D1B1-4C5F-8236-366E76C7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Programa de Python Corriendo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6C8892-4303-452B-88C9-8C406A3E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9" y="723900"/>
            <a:ext cx="8558242" cy="34660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0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17791-2D99-4789-8361-6EB9EF56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Gracias por su atencion</a:t>
            </a:r>
          </a:p>
        </p:txBody>
      </p:sp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7899A1E9-71EE-427A-B55B-D8C442808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4" r="8905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7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77DE8-1A55-4922-B834-91FF25EE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3633B-5750-4687-9FE7-52E61671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Sí en algún momento se le presento la idea de poder controlar de manera remota un ordenador entonces este proyecto es un acercamiento a esta idea. </a:t>
            </a:r>
            <a:r>
              <a:rPr lang="es-E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ebido al poco tiempo de que se empezó este proyecto solo se pudieron implementar algunas funcionalidades básicas ,sin embargo este tendrá un enfoque a largo plazo ,incrementando las funcionalidades y agregando mas interacciones con el usuario.</a:t>
            </a:r>
            <a:endParaRPr lang="es-MX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cuanto a las funcionalidades actuales, posee en su repertorio reproducir videos de YouTube, conocer la temperatura del lugar encontrado, Hacer búsquedas en Google, recolectar información sobre una persona o acontecimiento en Wikipedia, establecer un nombre de usuario y preguntarle al asistente como se encuentra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43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422A5-58A9-47BD-9052-C9DFAC2F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desarrollo económico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7EC29-5007-4D84-A1A6-89B8483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ahora el precio total para desarrollar este proyecto fue de $360 pesos mexicanos tomando en cuenta las siguientes partes:</a:t>
            </a:r>
          </a:p>
          <a:p>
            <a:r>
              <a:rPr lang="es-MX" dirty="0"/>
              <a:t>1.	ESP32($205.00)</a:t>
            </a:r>
          </a:p>
          <a:p>
            <a:r>
              <a:rPr lang="es-MX" dirty="0"/>
              <a:t>2.	Sensor de temperatura DHT11($155.00)</a:t>
            </a:r>
          </a:p>
          <a:p>
            <a:r>
              <a:rPr lang="es-MX" dirty="0"/>
              <a:t>Todas las otras funciones del proyecto son parte del software, claro sin tomar en cuenta los dispositivos en los que se ejecuta como lo son el celular o la computadora.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85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872E5-584E-4479-9109-AD9CD48F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Funcionales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78B128-00D6-465E-8FA9-CDC19E736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14" t="20133" r="6240" b="7923"/>
          <a:stretch/>
        </p:blipFill>
        <p:spPr>
          <a:xfrm>
            <a:off x="1437130" y="1848668"/>
            <a:ext cx="9218274" cy="4192174"/>
          </a:xfrm>
        </p:spPr>
      </p:pic>
    </p:spTree>
    <p:extLst>
      <p:ext uri="{BB962C8B-B14F-4D97-AF65-F5344CB8AC3E}">
        <p14:creationId xmlns:p14="http://schemas.microsoft.com/office/powerpoint/2010/main" val="34522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AA718F-83F6-4BCE-9D25-B4DE0D4F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12" t="20906" r="9721" b="6376"/>
          <a:stretch/>
        </p:blipFill>
        <p:spPr>
          <a:xfrm>
            <a:off x="1270947" y="922096"/>
            <a:ext cx="9550640" cy="4775319"/>
          </a:xfrm>
        </p:spPr>
      </p:pic>
    </p:spTree>
    <p:extLst>
      <p:ext uri="{BB962C8B-B14F-4D97-AF65-F5344CB8AC3E}">
        <p14:creationId xmlns:p14="http://schemas.microsoft.com/office/powerpoint/2010/main" val="389725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81153-5253-496C-99DF-385B0232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s-MX" dirty="0"/>
              <a:t>Protocolos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C2E21E-AB19-44AE-BC10-2E3AA7B0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74185"/>
            <a:ext cx="4976888" cy="330963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51820-860E-4B92-AA60-121485A6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r>
              <a:rPr lang="es-MX"/>
              <a:t>¿Qué es el protocolo </a:t>
            </a:r>
            <a:r>
              <a:rPr lang="es-MX" err="1"/>
              <a:t>MQTT</a:t>
            </a:r>
            <a:r>
              <a:rPr lang="es-MX"/>
              <a:t>?</a:t>
            </a:r>
          </a:p>
          <a:p>
            <a:pPr marL="0" indent="0">
              <a:buNone/>
            </a:pPr>
            <a:r>
              <a:rPr lang="es-MX"/>
              <a:t>es un protocolo de transporte de mensajes Cliente/Servidor basado en publicaciones y subscripciones a los denominados “tópicos”. Cada vez que un mensaje es publicado será recibido por el resto de los dispositivos adheridos a un tópico del protocolo. </a:t>
            </a:r>
          </a:p>
        </p:txBody>
      </p:sp>
    </p:spTree>
    <p:extLst>
      <p:ext uri="{BB962C8B-B14F-4D97-AF65-F5344CB8AC3E}">
        <p14:creationId xmlns:p14="http://schemas.microsoft.com/office/powerpoint/2010/main" val="86746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34BC7-3FB7-48CC-A66E-5F025EEE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2"/>
            <a:ext cx="3724528" cy="36702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Diagrama Esquemático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E982867F-3687-4204-AC81-C7E5E995907E}"/>
              </a:ext>
            </a:extLst>
          </p:cNvPr>
          <p:cNvGrpSpPr/>
          <p:nvPr/>
        </p:nvGrpSpPr>
        <p:grpSpPr>
          <a:xfrm>
            <a:off x="5715000" y="1479254"/>
            <a:ext cx="5676900" cy="3899494"/>
            <a:chOff x="800100" y="329915"/>
            <a:chExt cx="8017329" cy="619817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0E13AB3-C0FB-4D66-99CA-438F54D9F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27" b="97065" l="9984" r="98141">
                          <a14:foregroundMark x1="54204" y1="6499" x2="54204" y2="6499"/>
                          <a14:foregroundMark x1="44341" y1="6848" x2="59014" y2="2166"/>
                          <a14:foregroundMark x1="59014" y1="2166" x2="62369" y2="2795"/>
                          <a14:foregroundMark x1="46403" y1="94270" x2="58731" y2="93291"/>
                          <a14:foregroundMark x1="52304" y1="64780" x2="52304" y2="64780"/>
                          <a14:foregroundMark x1="52385" y1="58630" x2="52385" y2="58630"/>
                          <a14:foregroundMark x1="68027" y1="97065" x2="68027" y2="97065"/>
                          <a14:backgroundMark x1="37591" y1="22292" x2="28496" y2="20056"/>
                          <a14:backgroundMark x1="28496" y1="20056" x2="24980" y2="14675"/>
                          <a14:backgroundMark x1="25505" y1="22432" x2="36378" y2="21314"/>
                          <a14:backgroundMark x1="36378" y1="21314" x2="37187" y2="21873"/>
                          <a14:backgroundMark x1="35772" y1="22851" x2="27728" y2="22292"/>
                          <a14:backgroundMark x1="27728" y1="22292" x2="36217" y2="22991"/>
                          <a14:backgroundMark x1="36217" y1="22991" x2="28981" y2="17121"/>
                          <a14:backgroundMark x1="28981" y1="17121" x2="36217" y2="17959"/>
                          <a14:backgroundMark x1="36217" y1="17959" x2="33549" y2="12788"/>
                          <a14:backgroundMark x1="36742" y1="22642" x2="36742" y2="22642"/>
                          <a14:backgroundMark x1="36338" y1="18029" x2="27769" y2="14605"/>
                          <a14:backgroundMark x1="27769" y1="14605" x2="24333" y2="18169"/>
                          <a14:backgroundMark x1="27445" y1="17051" x2="27445" y2="17051"/>
                          <a14:backgroundMark x1="27648" y1="17051" x2="27648" y2="17051"/>
                          <a14:backgroundMark x1="27648" y1="17051" x2="27769" y2="17610"/>
                          <a14:backgroundMark x1="27769" y1="17610" x2="27769" y2="17610"/>
                          <a14:backgroundMark x1="28698" y1="17610" x2="28698" y2="17610"/>
                          <a14:backgroundMark x1="28698" y1="18938" x2="28698" y2="18938"/>
                          <a14:backgroundMark x1="28496" y1="18379" x2="28496" y2="17470"/>
                          <a14:backgroundMark x1="28496" y1="16702" x2="28496" y2="16702"/>
                          <a14:backgroundMark x1="28496" y1="16911" x2="33468" y2="17750"/>
                          <a14:backgroundMark x1="33468" y1="17750" x2="37551" y2="17610"/>
                          <a14:backgroundMark x1="37551" y1="17610" x2="37187" y2="13347"/>
                          <a14:backgroundMark x1="33751" y1="13557" x2="37914" y2="12788"/>
                          <a14:backgroundMark x1="25505" y1="17470" x2="29669" y2="17470"/>
                          <a14:backgroundMark x1="36419" y1="22851" x2="36419" y2="22851"/>
                          <a14:backgroundMark x1="36217" y1="23410" x2="36015" y2="22642"/>
                          <a14:backgroundMark x1="36540" y1="23550" x2="36540" y2="23550"/>
                          <a14:backgroundMark x1="36540" y1="23410" x2="36540" y2="23410"/>
                          <a14:backgroundMark x1="36742" y1="23410" x2="36742" y2="23410"/>
                          <a14:backgroundMark x1="36540" y1="23201" x2="36540" y2="23201"/>
                          <a14:backgroundMark x1="36661" y1="23550" x2="36661" y2="23550"/>
                          <a14:backgroundMark x1="36661" y1="23550" x2="36661" y2="23550"/>
                          <a14:backgroundMark x1="36540" y1="22991" x2="36540" y2="22991"/>
                          <a14:backgroundMark x1="36540" y1="22991" x2="36540" y2="22991"/>
                          <a14:backgroundMark x1="36095" y1="22991" x2="37510" y2="23201"/>
                          <a14:backgroundMark x1="90865" y1="72327" x2="98989" y2="71768"/>
                          <a14:backgroundMark x1="37833" y1="12020" x2="38399" y2="12439"/>
                        </a14:backgroundRemoval>
                      </a14:imgEffect>
                    </a14:imgLayer>
                  </a14:imgProps>
                </a:ext>
              </a:extLst>
            </a:blip>
            <a:srcRect l="41537" t="-1" r="29565" b="-1792"/>
            <a:stretch/>
          </p:blipFill>
          <p:spPr>
            <a:xfrm>
              <a:off x="800100" y="329915"/>
              <a:ext cx="3046989" cy="619817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4233054-4813-4C49-AC92-BBED4C71B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1069" y="910383"/>
              <a:ext cx="1336360" cy="2235592"/>
            </a:xfrm>
            <a:prstGeom prst="rect">
              <a:avLst/>
            </a:prstGeom>
          </p:spPr>
        </p:pic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D3CA7095-F589-4566-AD99-788460F111A8}"/>
                </a:ext>
              </a:extLst>
            </p:cNvPr>
            <p:cNvCxnSpPr>
              <a:cxnSpLocks/>
            </p:cNvCxnSpPr>
            <p:nvPr/>
          </p:nvCxnSpPr>
          <p:spPr>
            <a:xfrm>
              <a:off x="992777" y="849086"/>
              <a:ext cx="6740434" cy="2296889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ACFF3B57-C042-4E8B-8A89-07E5FF761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3207272"/>
              <a:ext cx="4297146" cy="1861118"/>
            </a:xfrm>
            <a:prstGeom prst="bentConnector3">
              <a:avLst>
                <a:gd name="adj1" fmla="val 10107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64733251-4DAC-48E4-9D62-EFD1C6A89CF7}"/>
                </a:ext>
              </a:extLst>
            </p:cNvPr>
            <p:cNvCxnSpPr/>
            <p:nvPr/>
          </p:nvCxnSpPr>
          <p:spPr>
            <a:xfrm flipV="1">
              <a:off x="992777" y="3145975"/>
              <a:ext cx="7589520" cy="1360711"/>
            </a:xfrm>
            <a:prstGeom prst="bentConnector3">
              <a:avLst>
                <a:gd name="adj1" fmla="val 100258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90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20210-7110-4142-9057-953A6334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60006"/>
          </a:xfrm>
        </p:spPr>
        <p:txBody>
          <a:bodyPr>
            <a:normAutofit/>
          </a:bodyPr>
          <a:lstStyle/>
          <a:p>
            <a:r>
              <a:rPr lang="es-MX" dirty="0"/>
              <a:t>Desarrollo de la aplicación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062654-89B3-47F1-A970-2D6DE3884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4AB98B1-06B5-4CD4-9F4C-E500ED62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1932926"/>
            <a:ext cx="1693857" cy="18026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2824E9-2B42-4AAE-B7FF-81F7C22D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08" y="1932926"/>
            <a:ext cx="1786393" cy="18026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141043-2C7A-4771-B1F2-1653EF23C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2" y="4047579"/>
            <a:ext cx="1837240" cy="17625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6BAE56-DB97-4419-BE6A-DD49C4B66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807" y="4047578"/>
            <a:ext cx="1905523" cy="13008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5D76D-87C6-4B93-A500-34223E54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137" y="1859488"/>
            <a:ext cx="5882775" cy="3970096"/>
          </a:xfrm>
        </p:spPr>
        <p:txBody>
          <a:bodyPr>
            <a:normAutofit/>
          </a:bodyPr>
          <a:lstStyle/>
          <a:p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</a:p>
          <a:p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  <a:p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Arduino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83A592-A4C2-4101-B9F2-D23243BA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49012-055B-4693-80E4-926CA7DE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/>
              <a:t>Aspectos de conexión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1BF598-0722-4A7E-9E0B-7AC06291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3" r="33397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7A59F-0AA0-4CC7-8ED1-419871A2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r>
              <a:rPr lang="es-MX"/>
              <a:t>Creación del Bróker MQTT en Docker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22269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310</Words>
  <Application>Microsoft Office PowerPoint</Application>
  <PresentationFormat>Panorámica</PresentationFormat>
  <Paragraphs>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Segoe UI</vt:lpstr>
      <vt:lpstr>Univers Condensed</vt:lpstr>
      <vt:lpstr>ChronicleVTI</vt:lpstr>
      <vt:lpstr>Asistente Personal</vt:lpstr>
      <vt:lpstr>Planteamiento</vt:lpstr>
      <vt:lpstr>Plan de desarrollo económico</vt:lpstr>
      <vt:lpstr>Diagramas Funcionales</vt:lpstr>
      <vt:lpstr>Presentación de PowerPoint</vt:lpstr>
      <vt:lpstr>Protocolos</vt:lpstr>
      <vt:lpstr>Diagrama Esquemático</vt:lpstr>
      <vt:lpstr>Desarrollo de la aplicación</vt:lpstr>
      <vt:lpstr>Aspectos de conexión de la aplicación</vt:lpstr>
      <vt:lpstr>Conexión Python con MQTT</vt:lpstr>
      <vt:lpstr>Conexión Android Con MQTT</vt:lpstr>
      <vt:lpstr>Conexión Arduino con MQTT</vt:lpstr>
      <vt:lpstr>ESP32 con Sensor DHT11</vt:lpstr>
      <vt:lpstr>Aplicación de Android Corriendo en Dispositivo </vt:lpstr>
      <vt:lpstr>Programa de Python Corriendo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jeffrey romero</dc:creator>
  <cp:lastModifiedBy>jeffrey romero</cp:lastModifiedBy>
  <cp:revision>6</cp:revision>
  <dcterms:created xsi:type="dcterms:W3CDTF">2021-05-29T19:03:52Z</dcterms:created>
  <dcterms:modified xsi:type="dcterms:W3CDTF">2021-05-30T04:05:50Z</dcterms:modified>
</cp:coreProperties>
</file>