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0" r:id="rId4"/>
    <p:sldId id="261" r:id="rId5"/>
    <p:sldId id="275" r:id="rId6"/>
    <p:sldId id="274" r:id="rId7"/>
    <p:sldId id="273" r:id="rId8"/>
    <p:sldId id="282" r:id="rId9"/>
    <p:sldId id="277" r:id="rId10"/>
    <p:sldId id="283" r:id="rId11"/>
    <p:sldId id="278" r:id="rId12"/>
    <p:sldId id="279" r:id="rId13"/>
    <p:sldId id="284" r:id="rId14"/>
    <p:sldId id="285" r:id="rId15"/>
    <p:sldId id="286" r:id="rId16"/>
    <p:sldId id="287" r:id="rId17"/>
    <p:sldId id="280" r:id="rId18"/>
    <p:sldId id="289" r:id="rId19"/>
    <p:sldId id="290" r:id="rId20"/>
    <p:sldId id="291" r:id="rId21"/>
    <p:sldId id="26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A58"/>
    <a:srgbClr val="ECFD0F"/>
    <a:srgbClr val="27AAE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2007" autoAdjust="0"/>
  </p:normalViewPr>
  <p:slideViewPr>
    <p:cSldViewPr snapToGrid="0" snapToObjects="1">
      <p:cViewPr varScale="1">
        <p:scale>
          <a:sx n="64" d="100"/>
          <a:sy n="64" d="100"/>
        </p:scale>
        <p:origin x="-1482" y="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Price Partition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dPt>
            <c:idx val="0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2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3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4"/>
            <c:marker>
              <c:spPr>
                <a:solidFill>
                  <a:srgbClr val="7030A0"/>
                </a:solidFill>
              </c:spPr>
            </c:marker>
            <c:bubble3D val="0"/>
          </c:dPt>
          <c:dPt>
            <c:idx val="5"/>
            <c:marker>
              <c:spPr>
                <a:solidFill>
                  <a:srgbClr val="7030A0"/>
                </a:solidFill>
              </c:spPr>
            </c:marker>
            <c:bubble3D val="0"/>
          </c:dPt>
          <c:dPt>
            <c:idx val="6"/>
            <c:marker>
              <c:spPr>
                <a:solidFill>
                  <a:srgbClr val="7030A0"/>
                </a:solidFill>
              </c:spPr>
            </c:marker>
            <c:bubble3D val="0"/>
          </c:dPt>
          <c:dPt>
            <c:idx val="7"/>
            <c:marker>
              <c:spPr>
                <a:solidFill>
                  <a:srgbClr val="7030A0"/>
                </a:solidFill>
              </c:spPr>
            </c:marker>
            <c:bubble3D val="0"/>
          </c:dPt>
          <c:dPt>
            <c:idx val="8"/>
            <c:marker>
              <c:spPr>
                <a:solidFill>
                  <a:srgbClr val="7030A0"/>
                </a:solidFill>
              </c:spPr>
            </c:marker>
            <c:bubble3D val="0"/>
          </c:dPt>
          <c:dPt>
            <c:idx val="9"/>
            <c:marker>
              <c:spPr>
                <a:solidFill>
                  <a:srgbClr val="7030A0"/>
                </a:solidFill>
              </c:spPr>
            </c:marker>
            <c:bubble3D val="0"/>
          </c:dPt>
          <c:dPt>
            <c:idx val="10"/>
            <c:marker>
              <c:spPr>
                <a:solidFill>
                  <a:srgbClr val="7030A0"/>
                </a:solidFill>
              </c:spPr>
            </c:marker>
            <c:bubble3D val="0"/>
          </c:dPt>
          <c:dPt>
            <c:idx val="11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12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13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14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15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16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17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18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19"/>
            <c:marker>
              <c:spPr>
                <a:solidFill>
                  <a:srgbClr val="00B050"/>
                </a:solidFill>
              </c:spPr>
            </c:marker>
            <c:bubble3D val="0"/>
          </c:dPt>
          <c:dPt>
            <c:idx val="20"/>
            <c:marker>
              <c:symbol val="diamond"/>
              <c:size val="7"/>
              <c:spPr>
                <a:solidFill>
                  <a:srgbClr val="00B050"/>
                </a:solidFill>
              </c:spPr>
            </c:marker>
            <c:bubble3D val="0"/>
          </c:dPt>
          <c:yVal>
            <c:numRef>
              <c:f>'Price Sumary'!$C$2:$C$22</c:f>
              <c:numCache>
                <c:formatCode>"$"#,##0_);[Red]\("$"#,##0\)</c:formatCode>
                <c:ptCount val="21"/>
                <c:pt idx="0">
                  <c:v>9315</c:v>
                </c:pt>
                <c:pt idx="1">
                  <c:v>8000</c:v>
                </c:pt>
                <c:pt idx="2">
                  <c:v>7000</c:v>
                </c:pt>
                <c:pt idx="3">
                  <c:v>6820</c:v>
                </c:pt>
                <c:pt idx="4">
                  <c:v>4500</c:v>
                </c:pt>
                <c:pt idx="5">
                  <c:v>2693</c:v>
                </c:pt>
                <c:pt idx="6">
                  <c:v>2687</c:v>
                </c:pt>
                <c:pt idx="7">
                  <c:v>2499</c:v>
                </c:pt>
                <c:pt idx="8">
                  <c:v>1999</c:v>
                </c:pt>
                <c:pt idx="9">
                  <c:v>1495</c:v>
                </c:pt>
                <c:pt idx="10">
                  <c:v>1080</c:v>
                </c:pt>
                <c:pt idx="11">
                  <c:v>499</c:v>
                </c:pt>
                <c:pt idx="12">
                  <c:v>499</c:v>
                </c:pt>
                <c:pt idx="13">
                  <c:v>495</c:v>
                </c:pt>
                <c:pt idx="14">
                  <c:v>495</c:v>
                </c:pt>
                <c:pt idx="15">
                  <c:v>495</c:v>
                </c:pt>
                <c:pt idx="16">
                  <c:v>295</c:v>
                </c:pt>
                <c:pt idx="17">
                  <c:v>249</c:v>
                </c:pt>
                <c:pt idx="18">
                  <c:v>199</c:v>
                </c:pt>
                <c:pt idx="19">
                  <c:v>195</c:v>
                </c:pt>
                <c:pt idx="20">
                  <c:v>45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142784"/>
        <c:axId val="104849408"/>
      </c:scatterChart>
      <c:valAx>
        <c:axId val="78142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Tool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104849408"/>
        <c:crosses val="autoZero"/>
        <c:crossBetween val="midCat"/>
      </c:valAx>
      <c:valAx>
        <c:axId val="10484940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Price</a:t>
                </a:r>
              </a:p>
            </c:rich>
          </c:tx>
          <c:layout/>
          <c:overlay val="0"/>
        </c:title>
        <c:numFmt formatCode="&quot;$&quot;#,##0_);[Red]\(&quot;$&quot;#,##0\)" sourceLinked="1"/>
        <c:majorTickMark val="none"/>
        <c:minorTickMark val="none"/>
        <c:tickLblPos val="nextTo"/>
        <c:crossAx val="78142784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5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CEB79-547C-4EA0-872D-E3C53EA63D27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F24D7-EE5A-4968-865E-CACD01CA8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4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2/. Who: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Target users:</a:t>
            </a:r>
          </a:p>
          <a:p>
            <a:pPr marL="574675" indent="-285750">
              <a:buFont typeface="Wingdings" pitchFamily="2" charset="2"/>
              <a:buChar char="§"/>
            </a:pPr>
            <a:r>
              <a:rPr lang="en-US" sz="120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Non-scripting experienced and automated test engineers</a:t>
            </a:r>
            <a:endParaRPr lang="en-US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Target customers:</a:t>
            </a:r>
          </a:p>
          <a:p>
            <a:pPr marL="574675" indent="-285750">
              <a:buFont typeface="Wingdings" pitchFamily="2" charset="2"/>
              <a:buChar char="§"/>
            </a:pPr>
            <a:r>
              <a:rPr lang="en-US" dirty="0" smtClean="0"/>
              <a:t>Company who wants to do automated testing for their software products</a:t>
            </a:r>
          </a:p>
          <a:p>
            <a:pPr marL="574675" indent="-285750">
              <a:buFont typeface="Wingdings" pitchFamily="2" charset="2"/>
              <a:buChar char="§"/>
            </a:pPr>
            <a:r>
              <a:rPr lang="en-US" dirty="0" smtClean="0"/>
              <a:t>Especially, company who wants to leverage non-scripting skilled testers to do automation</a:t>
            </a:r>
          </a:p>
          <a:p>
            <a:pPr marL="574675" indent="-285750">
              <a:buFont typeface="Wingdings" pitchFamily="2" charset="2"/>
              <a:buChar char="§"/>
            </a:pPr>
            <a:r>
              <a:rPr lang="en-US" dirty="0" smtClean="0"/>
              <a:t>Target monetized customers would be enterprise companies not ISVs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F24D7-EE5A-4968-865E-CACD01CA81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3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F24D7-EE5A-4968-865E-CACD01CA81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8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kms-technology.com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s-technology.com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hlinkClick r:id="rId2"/>
          </p:cNvPr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Calibri"/>
                <a:cs typeface="Calibri"/>
              </a:rPr>
              <a:t>© 2013 KMS Technology</a:t>
            </a:r>
            <a:endParaRPr lang="en-US" sz="12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" name="Picture 1" descr="logo-bi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78" y="2184400"/>
            <a:ext cx="2760471" cy="133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4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+mn-lt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55665"/>
            <a:ext cx="5486400" cy="34719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n-lt"/>
                <a:cs typeface="Gill San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  <a:cs typeface="Gill San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9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6048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58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3967"/>
            <a:ext cx="2057400" cy="4642195"/>
          </a:xfrm>
          <a:prstGeom prst="rect">
            <a:avLst/>
          </a:prstGeom>
        </p:spPr>
        <p:txBody>
          <a:bodyPr vert="eaVert"/>
          <a:lstStyle>
            <a:lvl1pPr>
              <a:defRPr sz="2800" b="1" i="0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3967"/>
            <a:ext cx="6019800" cy="464219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6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7700" y="2130425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TITLE OF YOUR</a:t>
            </a:r>
            <a:br>
              <a:rPr lang="en-US" dirty="0" smtClean="0"/>
            </a:br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12" name="Hexagon 11"/>
          <p:cNvSpPr/>
          <p:nvPr userDrawn="1"/>
        </p:nvSpPr>
        <p:spPr>
          <a:xfrm>
            <a:off x="8410457" y="2130425"/>
            <a:ext cx="1643308" cy="141664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37913" y="5587638"/>
            <a:ext cx="9269585" cy="1384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7100" y="3119006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PRESENT TO</a:t>
            </a:r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197100" y="3547069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b="0" i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COMPANY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97100" y="3961295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err="1" smtClean="0"/>
              <a:t>Dd</a:t>
            </a:r>
            <a:r>
              <a:rPr lang="en-US" dirty="0" smtClean="0"/>
              <a:t> | MM |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71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317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  <a:lvl2pPr>
              <a:defRPr b="0" i="0">
                <a:latin typeface="Calibri"/>
                <a:cs typeface="Calibri"/>
              </a:defRPr>
            </a:lvl2pPr>
            <a:lvl3pPr>
              <a:defRPr b="0" i="0">
                <a:latin typeface="Calibri"/>
                <a:cs typeface="Calibri"/>
              </a:defRPr>
            </a:lvl3pPr>
            <a:lvl4pPr>
              <a:defRPr b="0" i="0">
                <a:latin typeface="Calibri"/>
                <a:cs typeface="Calibri"/>
              </a:defRPr>
            </a:lvl4pPr>
            <a:lvl5pPr>
              <a:defRPr b="0" i="0"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7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197700" y="2301653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600" b="1" i="0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TITLE WILL BE HERE</a:t>
            </a:r>
            <a:endParaRPr lang="en-US" dirty="0"/>
          </a:p>
        </p:txBody>
      </p:sp>
      <p:sp>
        <p:nvSpPr>
          <p:cNvPr id="14" name="Hexagon 13"/>
          <p:cNvSpPr/>
          <p:nvPr userDrawn="1"/>
        </p:nvSpPr>
        <p:spPr>
          <a:xfrm>
            <a:off x="8410457" y="2287384"/>
            <a:ext cx="1054039" cy="90865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488129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6048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1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1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7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res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949787" y="2382911"/>
            <a:ext cx="33679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0" i="0" dirty="0" smtClean="0">
                <a:solidFill>
                  <a:schemeClr val="bg1"/>
                </a:solidFill>
                <a:latin typeface="Calibri"/>
                <a:cs typeface="Calibri"/>
              </a:rPr>
              <a:t>THANK YOU </a:t>
            </a:r>
            <a:endParaRPr lang="en-US" sz="38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TextBox 5">
            <a:hlinkClick r:id="rId2"/>
          </p:cNvPr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Calibri"/>
                <a:cs typeface="Calibri"/>
              </a:rPr>
              <a:t>© 2013 KMS Technology</a:t>
            </a:r>
            <a:endParaRPr lang="en-US" sz="12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16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5915"/>
            <a:ext cx="3008313" cy="1129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77908"/>
            <a:ext cx="5111750" cy="455784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/>
                <a:cs typeface="Calibri"/>
              </a:defRPr>
            </a:lvl1pPr>
            <a:lvl2pPr>
              <a:defRPr sz="2800">
                <a:latin typeface="Calibri"/>
                <a:cs typeface="Calibri"/>
              </a:defRPr>
            </a:lvl2pPr>
            <a:lvl3pPr>
              <a:defRPr sz="2400">
                <a:latin typeface="Calibri"/>
                <a:cs typeface="Calibri"/>
              </a:defRPr>
            </a:lvl3pPr>
            <a:lvl4pPr>
              <a:defRPr sz="2000">
                <a:latin typeface="Calibri"/>
                <a:cs typeface="Calibri"/>
              </a:defRPr>
            </a:lvl4pPr>
            <a:lvl5pPr>
              <a:defRPr sz="2000">
                <a:latin typeface="Calibri"/>
                <a:cs typeface="Calibri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96709"/>
            <a:ext cx="3008313" cy="32390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2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-noslogan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99" y="274638"/>
            <a:ext cx="1388197" cy="49142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-28434" y="6378847"/>
            <a:ext cx="9222194" cy="597685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488267" y="753533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b="0" i="0" dirty="0" smtClean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477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333" y="1524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b="0" i="0" dirty="0" smtClean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76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DETAILS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715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introduction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23" y="863735"/>
            <a:ext cx="7230354" cy="5503103"/>
          </a:xfrm>
        </p:spPr>
      </p:pic>
    </p:spTree>
    <p:extLst>
      <p:ext uri="{BB962C8B-B14F-4D97-AF65-F5344CB8AC3E}">
        <p14:creationId xmlns:p14="http://schemas.microsoft.com/office/powerpoint/2010/main" val="19534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introduction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51" y="830145"/>
            <a:ext cx="6588098" cy="5540265"/>
          </a:xfrm>
        </p:spPr>
      </p:pic>
    </p:spTree>
    <p:extLst>
      <p:ext uri="{BB962C8B-B14F-4D97-AF65-F5344CB8AC3E}">
        <p14:creationId xmlns:p14="http://schemas.microsoft.com/office/powerpoint/2010/main" val="19534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Studio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introduction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2970"/>
            <a:ext cx="8229600" cy="3340397"/>
          </a:xfrm>
        </p:spPr>
      </p:pic>
    </p:spTree>
    <p:extLst>
      <p:ext uri="{BB962C8B-B14F-4D97-AF65-F5344CB8AC3E}">
        <p14:creationId xmlns:p14="http://schemas.microsoft.com/office/powerpoint/2010/main" val="415441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agent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introduction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99" y="2248525"/>
            <a:ext cx="5335601" cy="2038519"/>
          </a:xfrm>
        </p:spPr>
      </p:pic>
    </p:spTree>
    <p:extLst>
      <p:ext uri="{BB962C8B-B14F-4D97-AF65-F5344CB8AC3E}">
        <p14:creationId xmlns:p14="http://schemas.microsoft.com/office/powerpoint/2010/main" val="415441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store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introduction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03" y="1943894"/>
            <a:ext cx="4468394" cy="3638550"/>
          </a:xfrm>
        </p:spPr>
      </p:pic>
    </p:spTree>
    <p:extLst>
      <p:ext uri="{BB962C8B-B14F-4D97-AF65-F5344CB8AC3E}">
        <p14:creationId xmlns:p14="http://schemas.microsoft.com/office/powerpoint/2010/main" val="415441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17961" cy="639762"/>
          </a:xfrm>
        </p:spPr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 smtClean="0"/>
              <a:t>Operation Management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76" y="1154974"/>
            <a:ext cx="6725047" cy="521905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5441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DISTRIBUTION MODEL &amp; MONETIZATION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23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release </a:t>
            </a:r>
            <a:r>
              <a:rPr lang="en-US" dirty="0" err="1" smtClean="0"/>
              <a:t>Katalon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vision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845" y="919972"/>
            <a:ext cx="4753429" cy="323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2" y="2791733"/>
            <a:ext cx="145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486" y="3193141"/>
            <a:ext cx="13811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4" y="4839693"/>
            <a:ext cx="2140629" cy="152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099" y="4839693"/>
            <a:ext cx="2148009" cy="152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127" y="4839692"/>
            <a:ext cx="2165551" cy="152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848" y="4839693"/>
            <a:ext cx="1596262" cy="152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5075" y="1039515"/>
            <a:ext cx="2371725" cy="3416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682171" y="3248933"/>
            <a:ext cx="1933928" cy="2352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82171" y="3631291"/>
            <a:ext cx="3007932" cy="1971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616099" y="3248933"/>
            <a:ext cx="286758" cy="2353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902857" y="3631291"/>
            <a:ext cx="787246" cy="1971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616099" y="3248933"/>
            <a:ext cx="2434872" cy="2498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690103" y="3631291"/>
            <a:ext cx="1360869" cy="2116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6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PROGRESS 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974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 err="1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26 | 06 |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stat by may 2015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introduction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039"/>
            <a:ext cx="9144000" cy="3845834"/>
          </a:xfrm>
        </p:spPr>
      </p:pic>
    </p:spTree>
    <p:extLst>
      <p:ext uri="{BB962C8B-B14F-4D97-AF65-F5344CB8AC3E}">
        <p14:creationId xmlns:p14="http://schemas.microsoft.com/office/powerpoint/2010/main" val="37639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2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Opportunity/Problem</a:t>
            </a:r>
          </a:p>
          <a:p>
            <a:r>
              <a:rPr lang="en-US" dirty="0" smtClean="0"/>
              <a:t>Vision Statement</a:t>
            </a:r>
          </a:p>
          <a:p>
            <a:r>
              <a:rPr lang="en-US" dirty="0" smtClean="0"/>
              <a:t>Product Details</a:t>
            </a:r>
          </a:p>
          <a:p>
            <a:r>
              <a:rPr lang="en-US" dirty="0" smtClean="0"/>
              <a:t>Distribution Model &amp; Monetization</a:t>
            </a:r>
          </a:p>
          <a:p>
            <a:r>
              <a:rPr lang="en-US" dirty="0" smtClean="0"/>
              <a:t>Progress Status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BUINESS OPPORTUNITY/PROBLEM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943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introduction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647825"/>
            <a:ext cx="7142163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vs. Automated Testing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117982"/>
              </p:ext>
            </p:extLst>
          </p:nvPr>
        </p:nvGraphicFramePr>
        <p:xfrm>
          <a:off x="457200" y="1500188"/>
          <a:ext cx="8229600" cy="4767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2754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Manual</a:t>
                      </a:r>
                      <a:r>
                        <a:rPr lang="en-US" sz="1600" baseline="0" dirty="0" smtClean="0"/>
                        <a:t> Testing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Automated</a:t>
                      </a:r>
                      <a:r>
                        <a:rPr lang="en-US" sz="1600" baseline="0" dirty="0" smtClean="0"/>
                        <a:t> Testing</a:t>
                      </a:r>
                      <a:endParaRPr lang="en-US" sz="1600" dirty="0"/>
                    </a:p>
                  </a:txBody>
                  <a:tcPr/>
                </a:tc>
              </a:tr>
              <a:tr h="5732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 accurate at all times due to human error, hence it is less reliable.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More reliable, as it is performed by tools and/or scripts.</a:t>
                      </a:r>
                      <a:endParaRPr lang="en-US" sz="1600" dirty="0"/>
                    </a:p>
                  </a:txBody>
                  <a:tcPr/>
                </a:tc>
              </a:tr>
              <a:tr h="8188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Time-consuming, taking up human resources.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Executed by software tools, so it is significantly faster than a manual approach.</a:t>
                      </a:r>
                      <a:endParaRPr lang="en-US" sz="1600" dirty="0"/>
                    </a:p>
                  </a:txBody>
                  <a:tcPr/>
                </a:tc>
              </a:tr>
              <a:tr h="5732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Investment is required for human resources.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Investment is required for testing tools.</a:t>
                      </a:r>
                      <a:endParaRPr lang="en-US" sz="1600" dirty="0"/>
                    </a:p>
                  </a:txBody>
                  <a:tcPr/>
                </a:tc>
              </a:tr>
              <a:tr h="8188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Only practical when the test cases are run once or twice, and frequent repetition is not required.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Practical when the test cases are run repeatedly over a long time period.</a:t>
                      </a:r>
                      <a:endParaRPr lang="en-US" sz="1600" dirty="0"/>
                    </a:p>
                  </a:txBody>
                  <a:tcPr/>
                </a:tc>
              </a:tr>
              <a:tr h="10645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Allows for human observation, which may be more useful if the goal is user-friendliness or improved customer experience.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Does not entail human observation and cannot guarantee user-friendliness or positive customer experience.</a:t>
                      </a:r>
                      <a:endParaRPr lang="en-US" sz="1600" dirty="0"/>
                    </a:p>
                  </a:txBody>
                  <a:tcPr/>
                </a:tc>
              </a:tr>
              <a:tr h="57320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Great for in/less-experienced scripting testers.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Great for experienced scripting testers.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99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VISION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6745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statement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introduction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016596"/>
              </p:ext>
            </p:extLst>
          </p:nvPr>
        </p:nvGraphicFramePr>
        <p:xfrm>
          <a:off x="457200" y="933582"/>
          <a:ext cx="8229600" cy="518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0559"/>
                <a:gridCol w="7359041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 automated functional and regression testing platform to implement full automated testing solutions with reduced and minimal engineering and programming skill requirements.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sz="1600" dirty="0" smtClean="0"/>
                        <a:t>Designed to be used both by experts in test automation as well as those that are new to the concept.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User’s need to boost the automated testing productivity with ease by: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sz="1600" baseline="0" dirty="0" smtClean="0"/>
                        <a:t>Minimize the effort to create and maintain automated test scripts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sz="1600" baseline="0" dirty="0" smtClean="0"/>
                        <a:t>Facilitate team work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sz="1600" baseline="0" dirty="0" smtClean="0"/>
                        <a:t>Centralize test management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sz="1600" baseline="0" dirty="0" smtClean="0"/>
                        <a:t>Easy to start with inexperienced scripting testers with keyword-driven approach but increase unlimited capability solving complexity problem with scripted or mixed approach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sz="1600" baseline="0" dirty="0" smtClean="0"/>
                        <a:t>Customizable &amp; extensible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sz="1600" dirty="0" smtClean="0"/>
                        <a:t>Affordable price, can be free with consulting services or </a:t>
                      </a:r>
                      <a:r>
                        <a:rPr lang="en-US" sz="1600" smtClean="0"/>
                        <a:t>sold as stand </a:t>
                      </a:r>
                      <a:r>
                        <a:rPr lang="en-US" sz="1600" dirty="0" smtClean="0"/>
                        <a:t>alone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sz="1600" dirty="0" smtClean="0"/>
                        <a:t>Can be given to clients without the need for ongoing source code access or maintenance by clients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TBD</a:t>
                      </a:r>
                      <a:r>
                        <a:rPr lang="en-US" sz="1600" baseline="0" dirty="0" smtClean="0"/>
                        <a:t> for roadmap, but: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sz="1600" baseline="0" dirty="0" smtClean="0"/>
                        <a:t>Start of 2016 to release the first two components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sz="1600" baseline="0" dirty="0" smtClean="0"/>
                        <a:t>Start of 2017 to release the remaining two components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28113"/>
            <a:ext cx="5715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70150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541674"/>
            <a:ext cx="5619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687480"/>
            <a:ext cx="590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" y="4596270"/>
            <a:ext cx="600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4" y="5424749"/>
            <a:ext cx="6000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26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introduction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50018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loud Callout 5"/>
          <p:cNvSpPr/>
          <p:nvPr/>
        </p:nvSpPr>
        <p:spPr>
          <a:xfrm>
            <a:off x="3870543" y="3237977"/>
            <a:ext cx="2090602" cy="1008347"/>
          </a:xfrm>
          <a:prstGeom prst="cloudCallout">
            <a:avLst>
              <a:gd name="adj1" fmla="val -42166"/>
              <a:gd name="adj2" fmla="val 6678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Katalon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rmAutofit/>
      </a:bodyPr>
      <a:lstStyle>
        <a:defPPr algn="l">
          <a:defRPr b="0" i="0" dirty="0" smtClean="0">
            <a:solidFill>
              <a:schemeClr val="bg1"/>
            </a:solidFill>
            <a:latin typeface="Gill Sans Light"/>
            <a:cs typeface="Gill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456</Words>
  <Application>Microsoft Office PowerPoint</Application>
  <PresentationFormat>On-screen Show (4:3)</PresentationFormat>
  <Paragraphs>83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KataLOn INtroduction</vt:lpstr>
      <vt:lpstr>Agenda</vt:lpstr>
      <vt:lpstr>BUINESS OPPORTUNITY/PROBLEM</vt:lpstr>
      <vt:lpstr>Business opportunity</vt:lpstr>
      <vt:lpstr>Manual vs. Automated Testing</vt:lpstr>
      <vt:lpstr>VISION STATEMENT</vt:lpstr>
      <vt:lpstr>Vision statement</vt:lpstr>
      <vt:lpstr>MARKET analysis</vt:lpstr>
      <vt:lpstr>PRODUCT DETAILS</vt:lpstr>
      <vt:lpstr>Product overview</vt:lpstr>
      <vt:lpstr>Product Architecture</vt:lpstr>
      <vt:lpstr>Katalon Studio</vt:lpstr>
      <vt:lpstr>Katalon agent</vt:lpstr>
      <vt:lpstr>Katalon store</vt:lpstr>
      <vt:lpstr>Katalon Operation Management</vt:lpstr>
      <vt:lpstr>DISTRIBUTION MODEL &amp; MONETIZATION</vt:lpstr>
      <vt:lpstr>How to release Katalon</vt:lpstr>
      <vt:lpstr>PROGRESS STATUS</vt:lpstr>
      <vt:lpstr>Katalon stat by may 2015</vt:lpstr>
      <vt:lpstr>PowerPoint Presentation</vt:lpstr>
    </vt:vector>
  </TitlesOfParts>
  <Company>KMS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Tran</dc:creator>
  <cp:lastModifiedBy>Thu Thi Hoai Tran</cp:lastModifiedBy>
  <cp:revision>229</cp:revision>
  <dcterms:created xsi:type="dcterms:W3CDTF">2012-11-26T03:04:13Z</dcterms:created>
  <dcterms:modified xsi:type="dcterms:W3CDTF">2015-07-23T07:14:18Z</dcterms:modified>
</cp:coreProperties>
</file>