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76" r:id="rId9"/>
    <p:sldId id="267" r:id="rId10"/>
    <p:sldId id="304" r:id="rId11"/>
    <p:sldId id="305" r:id="rId12"/>
    <p:sldId id="306" r:id="rId13"/>
    <p:sldId id="268" r:id="rId14"/>
    <p:sldId id="292" r:id="rId15"/>
    <p:sldId id="297" r:id="rId16"/>
    <p:sldId id="298" r:id="rId17"/>
    <p:sldId id="299" r:id="rId18"/>
    <p:sldId id="269" r:id="rId19"/>
    <p:sldId id="270" r:id="rId20"/>
    <p:sldId id="275" r:id="rId21"/>
    <p:sldId id="303" r:id="rId22"/>
    <p:sldId id="271" r:id="rId23"/>
    <p:sldId id="272" r:id="rId24"/>
    <p:sldId id="273" r:id="rId25"/>
    <p:sldId id="277" r:id="rId26"/>
    <p:sldId id="278" r:id="rId27"/>
    <p:sldId id="312" r:id="rId28"/>
    <p:sldId id="280" r:id="rId29"/>
    <p:sldId id="281" r:id="rId30"/>
    <p:sldId id="291" r:id="rId31"/>
    <p:sldId id="293" r:id="rId32"/>
    <p:sldId id="294" r:id="rId33"/>
    <p:sldId id="295" r:id="rId34"/>
    <p:sldId id="296" r:id="rId35"/>
    <p:sldId id="274" r:id="rId36"/>
    <p:sldId id="285" r:id="rId37"/>
    <p:sldId id="282" r:id="rId38"/>
    <p:sldId id="283" r:id="rId39"/>
    <p:sldId id="284" r:id="rId40"/>
    <p:sldId id="300" r:id="rId41"/>
    <p:sldId id="290" r:id="rId42"/>
    <p:sldId id="301" r:id="rId43"/>
    <p:sldId id="302" r:id="rId44"/>
    <p:sldId id="307" r:id="rId45"/>
    <p:sldId id="310" r:id="rId46"/>
    <p:sldId id="309" r:id="rId47"/>
    <p:sldId id="311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4" r:id="rId59"/>
    <p:sldId id="325" r:id="rId60"/>
    <p:sldId id="326" r:id="rId61"/>
    <p:sldId id="327" r:id="rId62"/>
    <p:sldId id="328" r:id="rId63"/>
    <p:sldId id="262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D829-FD2D-4CB7-81F9-B4EFE2159119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EE039-7A0E-4F47-8070-6B95CF8A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2184400"/>
            <a:ext cx="2760471" cy="13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4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6.xml"/><Relationship Id="rId7" Type="http://schemas.openxmlformats.org/officeDocument/2006/relationships/slide" Target="slide3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.xml"/><Relationship Id="rId11" Type="http://schemas.openxmlformats.org/officeDocument/2006/relationships/slide" Target="slide57.xml"/><Relationship Id="rId5" Type="http://schemas.openxmlformats.org/officeDocument/2006/relationships/slide" Target="slide28.xml"/><Relationship Id="rId10" Type="http://schemas.openxmlformats.org/officeDocument/2006/relationships/slide" Target="slide48.xml"/><Relationship Id="rId4" Type="http://schemas.openxmlformats.org/officeDocument/2006/relationships/slide" Target="slide13.xml"/><Relationship Id="rId9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test object changed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2" y="1481678"/>
            <a:ext cx="8226557" cy="459739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429001" y="1498612"/>
            <a:ext cx="999066" cy="453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Object Spy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2988733" y="1725435"/>
            <a:ext cx="440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02267" y="1828799"/>
            <a:ext cx="1464733" cy="448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folder or test object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1934633" y="2277531"/>
            <a:ext cx="1" cy="338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107267" y="3833363"/>
            <a:ext cx="1210733" cy="448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test object into Object Spy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2607733" y="4055273"/>
            <a:ext cx="499534" cy="2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088467" y="5630332"/>
            <a:ext cx="1160545" cy="3789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45868" y="4546600"/>
            <a:ext cx="1539412" cy="683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Browser and navigate to site where objects reside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2" idx="3"/>
          </p:cNvCxnSpPr>
          <p:nvPr/>
        </p:nvCxnSpPr>
        <p:spPr>
          <a:xfrm>
            <a:off x="6249012" y="5819818"/>
            <a:ext cx="583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7915574" y="5230360"/>
            <a:ext cx="0" cy="518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" y="1240035"/>
            <a:ext cx="8277234" cy="49321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test object changed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70204" y="2159012"/>
            <a:ext cx="1134532" cy="453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verify changes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2192869" y="2385835"/>
            <a:ext cx="6773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19668" y="1113030"/>
            <a:ext cx="1329266" cy="448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Highlight objects, right click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384301" y="1561762"/>
            <a:ext cx="0" cy="373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74" y="1877525"/>
            <a:ext cx="3712652" cy="3102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test object changed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93794" y="2709356"/>
            <a:ext cx="1134532" cy="453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not found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4616459" y="2936179"/>
            <a:ext cx="6773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49601" y="1860592"/>
            <a:ext cx="1329266" cy="435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found. Nothing changed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3814234" y="2296287"/>
            <a:ext cx="0" cy="373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56464" y="3606799"/>
            <a:ext cx="1557867" cy="491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found. Some properties changed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835397" y="3163002"/>
            <a:ext cx="1" cy="443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82" y="3631802"/>
            <a:ext cx="6253971" cy="2726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7" y="1190102"/>
            <a:ext cx="2971896" cy="244169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1794933" y="1439870"/>
            <a:ext cx="639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3136907" y="2444819"/>
            <a:ext cx="8250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434161" y="1190103"/>
            <a:ext cx="1498609" cy="499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New Test Case button on Toolbar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61912" y="2148483"/>
            <a:ext cx="1490154" cy="5926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Test Cases folder &gt; New &gt; Test 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65743" y="2582333"/>
            <a:ext cx="1241246" cy="10494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4" y="1896533"/>
            <a:ext cx="7681713" cy="36321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2489" y="1778002"/>
            <a:ext cx="2007212" cy="7958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Run button to run test case with default browser (in Settings &gt; Preferences &gt; Execution)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46133" y="2489203"/>
            <a:ext cx="1439945" cy="6434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arrow button, select a browser to run the test case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229701" y="2175935"/>
            <a:ext cx="622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4538133" y="2810935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1" y="1236133"/>
            <a:ext cx="7964218" cy="511386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6091" y="1375304"/>
            <a:ext cx="1341606" cy="4571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test case and select it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16400" y="1236133"/>
            <a:ext cx="1016612" cy="5122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Record button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346894" y="1832502"/>
            <a:ext cx="0" cy="4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3657600" y="1492250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105399" y="3403600"/>
            <a:ext cx="1473200" cy="677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arrow button and select browser to start recording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419600" y="3742266"/>
            <a:ext cx="685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" y="1228907"/>
            <a:ext cx="4834753" cy="139028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08" y="3538197"/>
            <a:ext cx="6566044" cy="2800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9535" y="2294101"/>
            <a:ext cx="1413933" cy="6501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</a:t>
            </a:r>
            <a:r>
              <a:rPr lang="en-US" sz="1200" dirty="0" err="1" smtClean="0"/>
              <a:t>url</a:t>
            </a:r>
            <a:r>
              <a:rPr lang="en-US" sz="1200" dirty="0" smtClean="0"/>
              <a:t> and press Enter to navigate to the website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1206502" y="1820333"/>
            <a:ext cx="0" cy="473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218519" y="2853267"/>
            <a:ext cx="1366681" cy="5249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will record user’s actions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7901860" y="3378199"/>
            <a:ext cx="0" cy="71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24400" y="1896533"/>
            <a:ext cx="0" cy="16416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5" y="901940"/>
            <a:ext cx="4608651" cy="283609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72" y="3572065"/>
            <a:ext cx="4360502" cy="2800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27868" y="1024471"/>
            <a:ext cx="1320800" cy="525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Stop button to end recording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108200" y="1287389"/>
            <a:ext cx="719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23998" y="3170768"/>
            <a:ext cx="1236134" cy="592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OK to save recorded steps to test case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2760132" y="3467101"/>
            <a:ext cx="626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54549" y="2760133"/>
            <a:ext cx="1112947" cy="232833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– keyword-driven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1" y="1422225"/>
            <a:ext cx="3232893" cy="2269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85" y="3691467"/>
            <a:ext cx="5300466" cy="24539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30191" y="2197100"/>
            <a:ext cx="1405468" cy="465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the arrow next to Add button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89830" y="5460999"/>
            <a:ext cx="1743521" cy="4910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new test step is added into the test case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035659" y="2429934"/>
            <a:ext cx="552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47551" y="2556846"/>
            <a:ext cx="1274472" cy="507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keyword category to add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0" idx="1"/>
          </p:cNvCxnSpPr>
          <p:nvPr/>
        </p:nvCxnSpPr>
        <p:spPr>
          <a:xfrm flipH="1">
            <a:off x="3544475" y="2810845"/>
            <a:ext cx="403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47287" y="2810845"/>
            <a:ext cx="2393113" cy="24554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– keyword-driven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57" y="2584544"/>
            <a:ext cx="2078208" cy="3416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61" y="2684113"/>
            <a:ext cx="3652012" cy="21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96" y="1261533"/>
            <a:ext cx="6470208" cy="8128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2000" y="2074332"/>
            <a:ext cx="1633233" cy="484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a keyword from the drop-down list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69458" y="2074332"/>
            <a:ext cx="1549409" cy="5249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a test object if the keyword requires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60133" y="1930400"/>
            <a:ext cx="0" cy="8043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0609" y="1930400"/>
            <a:ext cx="1038524" cy="10494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97700" y="2130425"/>
            <a:ext cx="5574700" cy="988581"/>
          </a:xfrm>
        </p:spPr>
        <p:txBody>
          <a:bodyPr/>
          <a:lstStyle/>
          <a:p>
            <a:r>
              <a:rPr lang="en-US" sz="4400" dirty="0" err="1" smtClean="0"/>
              <a:t>katalon</a:t>
            </a:r>
            <a:r>
              <a:rPr lang="en-US" sz="4400" dirty="0" smtClean="0"/>
              <a:t> Studio Tutorial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– keyword-driven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09" y="1144848"/>
            <a:ext cx="6847583" cy="844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0" y="2186131"/>
            <a:ext cx="5806958" cy="41957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1480" y="868657"/>
            <a:ext cx="1617131" cy="552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enter input value for the keyword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6467" y="2195139"/>
            <a:ext cx="1499772" cy="6518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Constant if input is hard-coded text or number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02733" y="3073124"/>
            <a:ext cx="1313506" cy="542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Variable if input is variable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135632" y="3231963"/>
            <a:ext cx="1731767" cy="863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</a:t>
            </a:r>
            <a:r>
              <a:rPr lang="en-US" sz="1200" dirty="0" err="1" smtClean="0"/>
              <a:t>GlobalVariable</a:t>
            </a:r>
            <a:r>
              <a:rPr lang="en-US" sz="1200" dirty="0" smtClean="0"/>
              <a:t> if input is variable that is used to transfer data among test cases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6140045" y="1421038"/>
            <a:ext cx="1" cy="28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</p:cNvCxnSpPr>
          <p:nvPr/>
        </p:nvCxnSpPr>
        <p:spPr>
          <a:xfrm>
            <a:off x="2016239" y="2521071"/>
            <a:ext cx="540694" cy="32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 flipV="1">
            <a:off x="2016239" y="3005668"/>
            <a:ext cx="540694" cy="338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</p:cNvCxnSpPr>
          <p:nvPr/>
        </p:nvCxnSpPr>
        <p:spPr>
          <a:xfrm flipH="1" flipV="1">
            <a:off x="3191934" y="3174932"/>
            <a:ext cx="943698" cy="4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172197" y="2256575"/>
            <a:ext cx="1557865" cy="641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variable to store value returned from keyword</a:t>
            </a:r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>
          <a:xfrm flipH="1" flipV="1">
            <a:off x="6951129" y="1786469"/>
            <a:ext cx="1" cy="470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52533" y="1786469"/>
            <a:ext cx="0" cy="4086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5" y="1872830"/>
            <a:ext cx="6685714" cy="3281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– </a:t>
            </a:r>
            <a:r>
              <a:rPr lang="en-US" dirty="0" smtClean="0"/>
              <a:t>Failure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2775" y="1582167"/>
            <a:ext cx="1313506" cy="4086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step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668867" y="3970591"/>
            <a:ext cx="1203438" cy="5421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Change failure handling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874519" y="2649928"/>
            <a:ext cx="1731767" cy="863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 On Failure: when step fails, system stops test case. Step is marked as FAILED.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6" idx="2"/>
          </p:cNvCxnSpPr>
          <p:nvPr/>
        </p:nvCxnSpPr>
        <p:spPr>
          <a:xfrm>
            <a:off x="1449528" y="1990770"/>
            <a:ext cx="0" cy="51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</p:cNvCxnSpPr>
          <p:nvPr/>
        </p:nvCxnSpPr>
        <p:spPr>
          <a:xfrm>
            <a:off x="1872305" y="4241663"/>
            <a:ext cx="752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</p:cNvCxnSpPr>
          <p:nvPr/>
        </p:nvCxnSpPr>
        <p:spPr>
          <a:xfrm>
            <a:off x="5740403" y="3513666"/>
            <a:ext cx="0" cy="58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095067" y="4038327"/>
            <a:ext cx="1811867" cy="863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Continue On Failure: when step fails, system continues test case. Step is marked as FAILED.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4569715" y="5247636"/>
            <a:ext cx="1731767" cy="863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Optional: when step fails, system continues test case. Step is marked as WARNING.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7" idx="1"/>
          </p:cNvCxnSpPr>
          <p:nvPr/>
        </p:nvCxnSpPr>
        <p:spPr>
          <a:xfrm flipH="1">
            <a:off x="6282267" y="4470196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5435598" y="4809067"/>
            <a:ext cx="1" cy="43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0" y="1143752"/>
            <a:ext cx="6433080" cy="51760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59000" y="2808821"/>
            <a:ext cx="2142068" cy="6688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Variable name follows Groovy rules: only contain underscore ( _ ), letter and digit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29110" y="3970867"/>
            <a:ext cx="1863279" cy="6942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value is enclosed by single quote ( ‘ ) if it is text string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301068" y="3143254"/>
            <a:ext cx="728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5360749" y="3477687"/>
            <a:ext cx="1" cy="493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68966" y="5604933"/>
            <a:ext cx="1104901" cy="4402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Variables tab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58533" y="1083732"/>
            <a:ext cx="3657600" cy="575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Variables tab are used to expose arguments of the test case when it is called by other test cases or test suites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59" y="1981200"/>
            <a:ext cx="6044083" cy="439421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80733" y="1422400"/>
            <a:ext cx="3217334" cy="55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 can define global variables to pass values among call test cases or test cases in test suite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344108" y="1244599"/>
            <a:ext cx="1531855" cy="5101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open Global Variable pane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11668" y="2774946"/>
            <a:ext cx="1338292" cy="5185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add new global variable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>
            <a:off x="7110036" y="1754713"/>
            <a:ext cx="382963" cy="40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880814" y="2472269"/>
            <a:ext cx="770186" cy="302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496734" y="4419600"/>
            <a:ext cx="1735666" cy="550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name and default value for global variable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4364567" y="3606800"/>
            <a:ext cx="503766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7" y="1500188"/>
            <a:ext cx="5614385" cy="4525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07734" y="3606804"/>
            <a:ext cx="1964266" cy="6688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 use global variable in Input, select </a:t>
            </a:r>
            <a:r>
              <a:rPr lang="en-US" sz="1200" dirty="0" err="1" smtClean="0"/>
              <a:t>GlobalVariable</a:t>
            </a:r>
            <a:r>
              <a:rPr lang="en-US" sz="1200" dirty="0" smtClean="0"/>
              <a:t> for Value Type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273800" y="2514600"/>
            <a:ext cx="2082799" cy="753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 use global variable in Output, enter </a:t>
            </a:r>
            <a:r>
              <a:rPr lang="en-US" sz="1200" dirty="0" err="1" smtClean="0"/>
              <a:t>GlobalVariable</a:t>
            </a:r>
            <a:r>
              <a:rPr lang="en-US" sz="1200" dirty="0" smtClean="0"/>
              <a:t>.&lt;name of the global variable&gt;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589867" y="2963336"/>
            <a:ext cx="584200" cy="643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6510872" y="1947334"/>
            <a:ext cx="804328" cy="567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2" y="2180526"/>
            <a:ext cx="8010737" cy="24969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0131" y="2836323"/>
            <a:ext cx="2150536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 can drag a common test case and drop it to another test case to call (reuse)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015069" y="3166523"/>
            <a:ext cx="7450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369733" y="1477782"/>
            <a:ext cx="2760134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There are some steps used repeatedly in many test cases. We should separate them into common test cases.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test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2" y="1129459"/>
            <a:ext cx="7440837" cy="295994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03433" y="807043"/>
            <a:ext cx="1413937" cy="668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open Input pane for the called test case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827867" y="2929472"/>
            <a:ext cx="1515532" cy="584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hard-coded values to called test case’s arguments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303433" y="2015074"/>
            <a:ext cx="1269997" cy="495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open Map Input pane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7717370" y="1141477"/>
            <a:ext cx="389462" cy="334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7573430" y="2262723"/>
            <a:ext cx="376771" cy="34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4343399" y="3221570"/>
            <a:ext cx="406401" cy="292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6" y="4461936"/>
            <a:ext cx="7476191" cy="6285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76" y="5555285"/>
            <a:ext cx="7466667" cy="676191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946399" y="3894666"/>
            <a:ext cx="1396999" cy="584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variables to called test case’s arguments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4343398" y="4186764"/>
            <a:ext cx="474135" cy="46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777065" y="5038808"/>
            <a:ext cx="1617133" cy="5841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Map global variables to called test case’s arguments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4394198" y="5330906"/>
            <a:ext cx="423335" cy="451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4" y="1621139"/>
            <a:ext cx="8804472" cy="36157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teardown method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20833" y="2099733"/>
            <a:ext cx="2374900" cy="544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following @Setup will be executed first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1"/>
          </p:cNvCxnSpPr>
          <p:nvPr/>
        </p:nvCxnSpPr>
        <p:spPr>
          <a:xfrm flipH="1" flipV="1">
            <a:off x="5105400" y="2372021"/>
            <a:ext cx="7154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06998" y="4800600"/>
            <a:ext cx="2489200" cy="770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following @</a:t>
            </a:r>
            <a:r>
              <a:rPr lang="en-US" sz="1200" dirty="0" err="1" smtClean="0"/>
              <a:t>TearDownIf</a:t>
            </a:r>
            <a:r>
              <a:rPr lang="en-US" sz="1200" dirty="0" smtClean="0"/>
              <a:t>… will be executed after the main part and before @</a:t>
            </a:r>
            <a:r>
              <a:rPr lang="en-US" sz="1200" dirty="0" err="1" smtClean="0"/>
              <a:t>TearDown</a:t>
            </a:r>
            <a:r>
              <a:rPr lang="en-US" sz="1200" dirty="0" smtClean="0"/>
              <a:t> (if any)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6451598" y="4385734"/>
            <a:ext cx="0" cy="4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231899" y="5636570"/>
            <a:ext cx="2205567" cy="512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 following @</a:t>
            </a:r>
            <a:r>
              <a:rPr lang="en-US" sz="1200" dirty="0" err="1" smtClean="0"/>
              <a:t>TearDown</a:t>
            </a:r>
            <a:r>
              <a:rPr lang="en-US" sz="1200" dirty="0" smtClean="0"/>
              <a:t> will be executed last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19" idx="0"/>
          </p:cNvCxnSpPr>
          <p:nvPr/>
        </p:nvCxnSpPr>
        <p:spPr>
          <a:xfrm flipH="1" flipV="1">
            <a:off x="2334682" y="5080000"/>
            <a:ext cx="1" cy="55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suite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4" y="2414381"/>
            <a:ext cx="3548461" cy="276484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87" y="2532919"/>
            <a:ext cx="3985361" cy="261405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95390" y="1612854"/>
            <a:ext cx="1498600" cy="5672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New Test Suite button on Toolbar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44690" y="2180121"/>
            <a:ext cx="0" cy="40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3161390" y="4106333"/>
            <a:ext cx="0" cy="467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34855" y="4573559"/>
            <a:ext cx="1853070" cy="605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Test Suites folder &gt; New &gt; Test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87925" y="2853267"/>
            <a:ext cx="63736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suite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17" y="1181109"/>
            <a:ext cx="6749766" cy="505035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25600" y="1997112"/>
            <a:ext cx="1439333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Drag and drop test case to test suite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571999" y="1997111"/>
            <a:ext cx="5799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2345267" y="2517812"/>
            <a:ext cx="0" cy="35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51963" y="1669022"/>
            <a:ext cx="1634067" cy="6561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Add button and select test case to add into test suite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3532" y="2099732"/>
            <a:ext cx="0" cy="8720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hlinkClick r:id="rId2" action="ppaction://hlinksldjump"/>
              </a:rPr>
              <a:t>Test Project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Test </a:t>
            </a:r>
            <a:r>
              <a:rPr lang="en-US" dirty="0">
                <a:hlinkClick r:id="rId3" action="ppaction://hlinksldjump"/>
              </a:rPr>
              <a:t>O</a:t>
            </a:r>
            <a:r>
              <a:rPr lang="en-US" dirty="0" smtClean="0">
                <a:hlinkClick r:id="rId3" action="ppaction://hlinksldjump"/>
              </a:rPr>
              <a:t>bject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Test Case</a:t>
            </a:r>
            <a:endParaRPr lang="en-US" dirty="0" smtClean="0"/>
          </a:p>
          <a:p>
            <a:r>
              <a:rPr lang="en-US" dirty="0">
                <a:hlinkClick r:id="rId5" action="ppaction://hlinksldjump"/>
              </a:rPr>
              <a:t>Test </a:t>
            </a:r>
            <a:r>
              <a:rPr lang="en-US" dirty="0" smtClean="0">
                <a:hlinkClick r:id="rId5" action="ppaction://hlinksldjump"/>
              </a:rPr>
              <a:t>Suite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Test Data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Custom Keyword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Source Control – SVN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Console Mode Run</a:t>
            </a:r>
            <a:endParaRPr lang="en-US" dirty="0" smtClean="0"/>
          </a:p>
          <a:p>
            <a:r>
              <a:rPr lang="en-US" dirty="0" err="1" smtClean="0">
                <a:hlinkClick r:id="rId10" action="ppaction://hlinksldjump"/>
              </a:rPr>
              <a:t>qTest</a:t>
            </a:r>
            <a:r>
              <a:rPr lang="en-US" dirty="0" smtClean="0">
                <a:hlinkClick r:id="rId10" action="ppaction://hlinksldjump"/>
              </a:rPr>
              <a:t> Integration</a:t>
            </a:r>
            <a:endParaRPr lang="en-US" dirty="0"/>
          </a:p>
          <a:p>
            <a:r>
              <a:rPr lang="en-US" u="sng" dirty="0" smtClean="0">
                <a:hlinkClick r:id="rId11" action="ppaction://hlinksldjump"/>
              </a:rPr>
              <a:t>Web Service Test</a:t>
            </a:r>
            <a:endParaRPr lang="en-US" u="sng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studio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test Suite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9" y="1639384"/>
            <a:ext cx="8033862" cy="357923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1146" y="1447799"/>
            <a:ext cx="1854812" cy="880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Run button to run test suite with default browser (in Settings &gt; Preferences</a:t>
            </a:r>
            <a:r>
              <a:rPr lang="en-US" sz="1200" dirty="0"/>
              <a:t> </a:t>
            </a:r>
            <a:r>
              <a:rPr lang="en-US" sz="1200" dirty="0" smtClean="0"/>
              <a:t>&gt;</a:t>
            </a:r>
            <a:r>
              <a:rPr lang="en-US" sz="1200" dirty="0"/>
              <a:t> </a:t>
            </a:r>
            <a:r>
              <a:rPr lang="en-US" sz="1200" dirty="0" smtClean="0"/>
              <a:t>Execution</a:t>
            </a:r>
            <a:r>
              <a:rPr lang="en-US" sz="1400" dirty="0" smtClean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82067" y="2074333"/>
            <a:ext cx="1473812" cy="626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arrow button, select a browser to run the test suite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735958" y="1888066"/>
            <a:ext cx="659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4013200" y="2387600"/>
            <a:ext cx="668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4" y="2132156"/>
            <a:ext cx="3280137" cy="338701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55" y="2132156"/>
            <a:ext cx="3429000" cy="257601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59519" y="1302357"/>
            <a:ext cx="1525372" cy="5200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New Test Data button on Toolbar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791191" y="3857757"/>
            <a:ext cx="1888066" cy="680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 can import data from Excel file, CSV file or use internal data (table)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5" idx="0"/>
          </p:cNvCxnSpPr>
          <p:nvPr/>
        </p:nvCxnSpPr>
        <p:spPr>
          <a:xfrm flipV="1">
            <a:off x="3166867" y="4158233"/>
            <a:ext cx="0" cy="41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3322205" y="1822358"/>
            <a:ext cx="0" cy="48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21114" y="4572685"/>
            <a:ext cx="1491506" cy="6554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Data Files folder &gt; New &gt; Test Data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86366" y="2734733"/>
            <a:ext cx="10020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7" y="1998133"/>
            <a:ext cx="8388207" cy="34486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1" y="2997200"/>
            <a:ext cx="1498600" cy="484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first row of Excel file is header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396068" y="2997200"/>
            <a:ext cx="1092200" cy="4843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use relative path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64306" y="3028272"/>
            <a:ext cx="1107323" cy="4532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select Excel file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476067" y="2997199"/>
            <a:ext cx="1058333" cy="4532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sheet in Excel file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1206501" y="3481558"/>
            <a:ext cx="10583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2942168" y="3481558"/>
            <a:ext cx="0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717968" y="3481558"/>
            <a:ext cx="0" cy="35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>
            <a:off x="8005234" y="3450486"/>
            <a:ext cx="9591" cy="390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631611" y="1642533"/>
            <a:ext cx="1863255" cy="347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 from Excel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</a:t>
            </a:r>
            <a:r>
              <a:rPr lang="en-US" dirty="0" err="1" smtClean="0"/>
              <a:t>FIle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6" y="1998133"/>
            <a:ext cx="8216489" cy="34486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8589" y="2971801"/>
            <a:ext cx="1430866" cy="4465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first row of CSV file is header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400906" y="2971801"/>
            <a:ext cx="1061954" cy="4550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if use relative path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961145" y="3002872"/>
            <a:ext cx="1124255" cy="423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select CSV file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603068" y="2971800"/>
            <a:ext cx="889000" cy="4239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separator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1374022" y="3418394"/>
            <a:ext cx="0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2931883" y="3426859"/>
            <a:ext cx="0" cy="694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>
            <a:off x="6523273" y="3426859"/>
            <a:ext cx="0" cy="347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>
            <a:off x="8047568" y="3395787"/>
            <a:ext cx="0" cy="329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43867" y="1617133"/>
            <a:ext cx="1998132" cy="3725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 from CSV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4" y="1998133"/>
            <a:ext cx="7318873" cy="34486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2827866"/>
            <a:ext cx="1405466" cy="473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to add column, row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2836333" y="3301256"/>
            <a:ext cx="0" cy="48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996267" y="1625599"/>
            <a:ext cx="1323832" cy="364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Internal data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8" y="2369148"/>
            <a:ext cx="7902913" cy="266004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32024" y="1993268"/>
            <a:ext cx="1859375" cy="5936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 can assign multiple test data for one test case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175933" y="1980931"/>
            <a:ext cx="897467" cy="439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Focus on test case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624667" y="2419947"/>
            <a:ext cx="0" cy="484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2"/>
          </p:cNvCxnSpPr>
          <p:nvPr/>
        </p:nvCxnSpPr>
        <p:spPr>
          <a:xfrm flipH="1">
            <a:off x="4796518" y="1980931"/>
            <a:ext cx="1" cy="618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>
            <a:off x="4275667" y="4575603"/>
            <a:ext cx="626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360486" y="1569818"/>
            <a:ext cx="872065" cy="411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Add button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5968" y="4359077"/>
            <a:ext cx="859699" cy="4330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test data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6461712" y="2586923"/>
            <a:ext cx="0" cy="51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50" y="2292945"/>
            <a:ext cx="5021605" cy="266004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2795" y="2062331"/>
            <a:ext cx="956734" cy="4843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test data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7" idx="2"/>
          </p:cNvCxnSpPr>
          <p:nvPr/>
        </p:nvCxnSpPr>
        <p:spPr>
          <a:xfrm>
            <a:off x="3831162" y="2546694"/>
            <a:ext cx="0" cy="52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138328" y="3073391"/>
            <a:ext cx="618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56853" y="2838086"/>
            <a:ext cx="1455961" cy="470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Data Iteration button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50" y="3615257"/>
            <a:ext cx="1491192" cy="6738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Specify which data rows are used. Row index starts from 1.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3472442" y="3952163"/>
            <a:ext cx="837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52" y="2316142"/>
            <a:ext cx="6238096" cy="289405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12534" y="1320799"/>
            <a:ext cx="1236134" cy="6434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DATA_COLUMN for Type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530601" y="1964266"/>
            <a:ext cx="465666" cy="423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485467" y="1320799"/>
            <a:ext cx="1109133" cy="5757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column name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832602" y="1896533"/>
            <a:ext cx="207432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910666" y="1320799"/>
            <a:ext cx="973667" cy="5757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test data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397500" y="1896533"/>
            <a:ext cx="12700" cy="499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keyword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" y="1659008"/>
            <a:ext cx="2987161" cy="330668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48" y="1710257"/>
            <a:ext cx="4196417" cy="44110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21710" y="4182549"/>
            <a:ext cx="1371600" cy="6773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a package &gt; New &gt; Keyword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429931" y="1921475"/>
            <a:ext cx="6180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2907510" y="3784617"/>
            <a:ext cx="0" cy="39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7997" y="1659008"/>
            <a:ext cx="1436737" cy="524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New Keyword button on Toolbar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350000" y="3039523"/>
            <a:ext cx="1065503" cy="524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name for the class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5833533" y="3301990"/>
            <a:ext cx="516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93310" y="3301990"/>
            <a:ext cx="103253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keyword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2" y="1120343"/>
            <a:ext cx="8434196" cy="473858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35263" y="1786465"/>
            <a:ext cx="1634399" cy="11514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Follow template</a:t>
            </a:r>
          </a:p>
          <a:p>
            <a:r>
              <a:rPr lang="en-US" sz="1200" dirty="0" smtClean="0"/>
              <a:t>@Keyword</a:t>
            </a:r>
          </a:p>
          <a:p>
            <a:r>
              <a:rPr lang="en-US" sz="1200" dirty="0" err="1" smtClean="0"/>
              <a:t>def</a:t>
            </a:r>
            <a:r>
              <a:rPr lang="en-US" sz="1200" dirty="0" smtClean="0"/>
              <a:t> … 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to create a custom keyword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529662" y="2362200"/>
            <a:ext cx="9056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katalon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2110985"/>
            <a:ext cx="2291382" cy="22380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35092" y="3581401"/>
            <a:ext cx="1532466" cy="702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Double click on katalon.exe icon to start </a:t>
            </a:r>
            <a:r>
              <a:rPr lang="en-US" sz="1200" dirty="0" err="1"/>
              <a:t>Katalon</a:t>
            </a:r>
            <a:r>
              <a:rPr lang="en-US" sz="1200" dirty="0"/>
              <a:t> </a:t>
            </a:r>
            <a:r>
              <a:rPr lang="en-US" sz="1200" dirty="0" smtClean="0"/>
              <a:t>Studio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157133" y="3932767"/>
            <a:ext cx="10779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custom keyword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3760"/>
            <a:ext cx="2743971" cy="233680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56" y="3590562"/>
            <a:ext cx="6780953" cy="2657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08492" y="1223437"/>
            <a:ext cx="1405468" cy="4656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the arrow next to Add button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39488" y="1993905"/>
            <a:ext cx="1274472" cy="507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Custom Keyword to add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956733" y="1456271"/>
            <a:ext cx="8517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1642533" y="2247904"/>
            <a:ext cx="2969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42533" y="2370667"/>
            <a:ext cx="1380067" cy="26077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4" y="1607616"/>
            <a:ext cx="8766512" cy="392845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607616"/>
            <a:ext cx="1540935" cy="668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suite report will be stored in Reports folder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1227667" y="2276483"/>
            <a:ext cx="1" cy="40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- </a:t>
            </a:r>
            <a:r>
              <a:rPr lang="en-US" dirty="0" err="1" smtClean="0"/>
              <a:t>svn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27" y="1654583"/>
            <a:ext cx="2884706" cy="384272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2532" y="2714620"/>
            <a:ext cx="1320800" cy="668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Commit these files and folders to SVN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201333" y="2556933"/>
            <a:ext cx="1981199" cy="492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590800" y="3049054"/>
            <a:ext cx="1591732" cy="142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302933" y="3049054"/>
            <a:ext cx="1879599" cy="91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2667000" y="3049054"/>
            <a:ext cx="1515532" cy="206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- </a:t>
            </a:r>
            <a:r>
              <a:rPr lang="en-US" dirty="0" err="1" smtClean="0"/>
              <a:t>svn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81" y="2999341"/>
            <a:ext cx="5670240" cy="333872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65829" y="2397124"/>
            <a:ext cx="1710086" cy="755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Remember to commit test case with its Groovy script file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5020872" y="3152774"/>
            <a:ext cx="0" cy="1266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0" y="1284404"/>
            <a:ext cx="2588171" cy="359279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981194" y="2774949"/>
            <a:ext cx="21846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40" y="1749423"/>
            <a:ext cx="5046813" cy="424180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" y="1749423"/>
            <a:ext cx="2729888" cy="2108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mode run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0281" y="1269999"/>
            <a:ext cx="1436730" cy="479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Configure SMTP if not use this one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18646" y="1749422"/>
            <a:ext cx="0" cy="485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95624" y="2541058"/>
            <a:ext cx="1379837" cy="5238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Preferences dialog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1985542" y="2133600"/>
            <a:ext cx="1" cy="407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717968" y="3629248"/>
            <a:ext cx="1744133" cy="756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recipient emails to receive summary report. Emails are semi-colon separated.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7590035" y="3259668"/>
            <a:ext cx="0" cy="369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flipV="1">
            <a:off x="3115734" y="2802996"/>
            <a:ext cx="679506" cy="5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4" y="3495184"/>
            <a:ext cx="8435652" cy="7052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6" y="1127287"/>
            <a:ext cx="5075274" cy="22247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mode run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50657" y="889544"/>
            <a:ext cx="2323156" cy="7408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command prompt (</a:t>
            </a:r>
            <a:r>
              <a:rPr lang="en-US" sz="1200" dirty="0" err="1" smtClean="0"/>
              <a:t>cmd</a:t>
            </a:r>
            <a:r>
              <a:rPr lang="en-US" sz="1200" dirty="0" smtClean="0"/>
              <a:t>) and navigate to folder containing katalon.exe file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83200" y="1259961"/>
            <a:ext cx="9674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</p:cNvCxnSpPr>
          <p:nvPr/>
        </p:nvCxnSpPr>
        <p:spPr>
          <a:xfrm>
            <a:off x="7412235" y="1630378"/>
            <a:ext cx="0" cy="2141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" y="5080954"/>
            <a:ext cx="9008533" cy="9817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654800" y="4453454"/>
            <a:ext cx="1995211" cy="6208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command to run test suite in console mode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12" idx="2"/>
          </p:cNvCxnSpPr>
          <p:nvPr/>
        </p:nvCxnSpPr>
        <p:spPr>
          <a:xfrm>
            <a:off x="7652406" y="5074286"/>
            <a:ext cx="0" cy="606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Use command </a:t>
            </a:r>
            <a:r>
              <a:rPr lang="en-US" sz="1400" b="1" dirty="0" err="1" smtClean="0"/>
              <a:t>katalon</a:t>
            </a:r>
            <a:r>
              <a:rPr lang="en-US" sz="1400" b="1" dirty="0" smtClean="0"/>
              <a:t> </a:t>
            </a:r>
            <a:r>
              <a:rPr lang="en-US" sz="1400" b="1" dirty="0"/>
              <a:t>with those options to </a:t>
            </a:r>
            <a:r>
              <a:rPr lang="en-US" sz="1400" b="1" dirty="0" smtClean="0"/>
              <a:t>run test suite </a:t>
            </a:r>
            <a:r>
              <a:rPr lang="en-US" sz="1400" b="1" dirty="0"/>
              <a:t>in console mode: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runMode</a:t>
            </a:r>
            <a:r>
              <a:rPr lang="en-US" sz="1400" dirty="0"/>
              <a:t>=console : enable console mode (mandatory)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consoleLog</a:t>
            </a:r>
            <a:r>
              <a:rPr lang="en-US" sz="1400" dirty="0"/>
              <a:t> : display console (optional)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noExit</a:t>
            </a:r>
            <a:r>
              <a:rPr lang="en-US" sz="1400" dirty="0"/>
              <a:t> : keep console after run completed (optional)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summaryReport</a:t>
            </a:r>
            <a:r>
              <a:rPr lang="en-US" sz="1400" dirty="0"/>
              <a:t> : send summary report for a batch run (optional)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statusDelay</a:t>
            </a:r>
            <a:r>
              <a:rPr lang="en-US" sz="1400" dirty="0"/>
              <a:t>=&lt;seconds&gt; : system will update execution status of the test suite after those seconds (optional)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reportFileName</a:t>
            </a:r>
            <a:r>
              <a:rPr lang="en-US" sz="1400" dirty="0"/>
              <a:t>=&lt;name&gt; : specify name for report files (.html, .</a:t>
            </a:r>
            <a:r>
              <a:rPr lang="en-US" sz="1400" dirty="0" err="1"/>
              <a:t>csv</a:t>
            </a:r>
            <a:r>
              <a:rPr lang="en-US" sz="1400" dirty="0"/>
              <a:t>, .log); if don't specify, system uses name "report" (report.html, report.csv, report.log). This option only affects when using with -</a:t>
            </a:r>
            <a:r>
              <a:rPr lang="en-US" sz="1400" dirty="0" err="1"/>
              <a:t>reportFolder</a:t>
            </a:r>
            <a:r>
              <a:rPr lang="en-US" sz="1400" dirty="0"/>
              <a:t> option (optional)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projectPk</a:t>
            </a:r>
            <a:r>
              <a:rPr lang="en-US" sz="1400" dirty="0"/>
              <a:t>=&lt;project file absolute path&gt; : project location (include .</a:t>
            </a:r>
            <a:r>
              <a:rPr lang="en-US" sz="1400" dirty="0" err="1"/>
              <a:t>prj</a:t>
            </a:r>
            <a:r>
              <a:rPr lang="en-US" sz="1400" dirty="0"/>
              <a:t> file) (mandatory)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/>
              <a:t>execute : indicate system will execute the following test suite (mandatory)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testSuiteID</a:t>
            </a:r>
            <a:r>
              <a:rPr lang="en-US" sz="1400" dirty="0"/>
              <a:t>=&lt;test suite file relative path&gt; : test suite file (without extension .</a:t>
            </a:r>
            <a:r>
              <a:rPr lang="en-US" sz="1400" dirty="0" err="1"/>
              <a:t>ts</a:t>
            </a:r>
            <a:r>
              <a:rPr lang="en-US" sz="1400" dirty="0"/>
              <a:t>) (mandatory)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browserType</a:t>
            </a:r>
            <a:r>
              <a:rPr lang="en-US" sz="1400" dirty="0"/>
              <a:t>=&lt;</a:t>
            </a:r>
            <a:r>
              <a:rPr lang="en-US" sz="1400" dirty="0" err="1"/>
              <a:t>Firefox;Chrome;IE;Safari</a:t>
            </a:r>
            <a:r>
              <a:rPr lang="en-US" sz="1400" dirty="0"/>
              <a:t>&gt; : specify one browser type (mandatory)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 err="1"/>
              <a:t>reportFolder</a:t>
            </a:r>
            <a:r>
              <a:rPr lang="en-US" sz="1400" dirty="0"/>
              <a:t>=&lt;folder path&gt; : specify folder to save report files. Can use absolute path or relative path (root being project folder)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mode run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Example:</a:t>
            </a:r>
            <a:endParaRPr lang="en-US" sz="1400" b="1" dirty="0"/>
          </a:p>
          <a:p>
            <a:r>
              <a:rPr lang="en-US" sz="1400" dirty="0" smtClean="0"/>
              <a:t>Use </a:t>
            </a:r>
            <a:r>
              <a:rPr lang="en-US" sz="1400" dirty="0"/>
              <a:t>default report folder and report name</a:t>
            </a:r>
          </a:p>
          <a:p>
            <a:pPr marL="400050" lvl="1" indent="0">
              <a:buNone/>
            </a:pPr>
            <a:r>
              <a:rPr lang="en-US" sz="1200" dirty="0" err="1" smtClean="0"/>
              <a:t>katalon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runMode</a:t>
            </a:r>
            <a:r>
              <a:rPr lang="en-US" sz="1200" dirty="0"/>
              <a:t>=console -</a:t>
            </a:r>
            <a:r>
              <a:rPr lang="en-US" sz="1200" dirty="0" err="1"/>
              <a:t>summaryReport</a:t>
            </a:r>
            <a:r>
              <a:rPr lang="en-US" sz="1200" dirty="0"/>
              <a:t> -</a:t>
            </a:r>
            <a:r>
              <a:rPr lang="en-US" sz="1200" dirty="0" err="1"/>
              <a:t>projectPk</a:t>
            </a:r>
            <a:r>
              <a:rPr lang="en-US" sz="1200" dirty="0"/>
              <a:t>="D:\</a:t>
            </a:r>
            <a:r>
              <a:rPr lang="en-US" sz="1200" dirty="0" err="1"/>
              <a:t>qAutomate_RCP</a:t>
            </a:r>
            <a:r>
              <a:rPr lang="en-US" sz="1200" dirty="0"/>
              <a:t>\</a:t>
            </a:r>
            <a:r>
              <a:rPr lang="en-US" sz="1200" dirty="0" err="1"/>
              <a:t>VerifyBuild</a:t>
            </a:r>
            <a:r>
              <a:rPr lang="en-US" sz="1200" dirty="0"/>
              <a:t>\Project\</a:t>
            </a:r>
            <a:r>
              <a:rPr lang="en-US" sz="1200" dirty="0" err="1"/>
              <a:t>RegressionTest</a:t>
            </a:r>
            <a:r>
              <a:rPr lang="en-US" sz="1200" dirty="0"/>
              <a:t>\</a:t>
            </a:r>
            <a:r>
              <a:rPr lang="en-US" sz="1200" dirty="0" err="1"/>
              <a:t>RegressionTest.prj</a:t>
            </a:r>
            <a:r>
              <a:rPr lang="en-US" sz="1200" dirty="0"/>
              <a:t>" -execute -</a:t>
            </a:r>
            <a:r>
              <a:rPr lang="en-US" sz="1200" dirty="0" err="1"/>
              <a:t>testSuiteID</a:t>
            </a:r>
            <a:r>
              <a:rPr lang="en-US" sz="1200" dirty="0"/>
              <a:t>="Test Suites\</a:t>
            </a:r>
            <a:r>
              <a:rPr lang="en-US" sz="1200" dirty="0" err="1"/>
              <a:t>DataDrivenRegression</a:t>
            </a:r>
            <a:r>
              <a:rPr lang="en-US" sz="1200" dirty="0"/>
              <a:t>\</a:t>
            </a:r>
            <a:r>
              <a:rPr lang="en-US" sz="1200" dirty="0" err="1"/>
              <a:t>TS_DataDrivenRegression</a:t>
            </a:r>
            <a:r>
              <a:rPr lang="en-US" sz="1200" dirty="0"/>
              <a:t>" -</a:t>
            </a:r>
            <a:r>
              <a:rPr lang="en-US" sz="1200" dirty="0" err="1"/>
              <a:t>browserType</a:t>
            </a:r>
            <a:r>
              <a:rPr lang="en-US" sz="1200" dirty="0"/>
              <a:t>=Firefox</a:t>
            </a:r>
          </a:p>
          <a:p>
            <a:r>
              <a:rPr lang="en-US" sz="1400" dirty="0" smtClean="0"/>
              <a:t>Specify </a:t>
            </a:r>
            <a:r>
              <a:rPr lang="en-US" sz="1400" dirty="0"/>
              <a:t>report folder using absolute path, NOT specify report name (system use name "report" for report files of all test suites)</a:t>
            </a:r>
          </a:p>
          <a:p>
            <a:pPr marL="400050" lvl="1" indent="0">
              <a:buNone/>
            </a:pPr>
            <a:r>
              <a:rPr lang="en-US" sz="1200" dirty="0" err="1" smtClean="0"/>
              <a:t>katalon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 smtClean="0"/>
              <a:t>runMode</a:t>
            </a:r>
            <a:r>
              <a:rPr lang="en-US" sz="1200" dirty="0" smtClean="0"/>
              <a:t>=console -</a:t>
            </a:r>
            <a:r>
              <a:rPr lang="en-US" sz="1200" dirty="0" err="1" smtClean="0"/>
              <a:t>summaryReport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projectPk</a:t>
            </a:r>
            <a:r>
              <a:rPr lang="en-US" sz="1200" dirty="0"/>
              <a:t>="D:\</a:t>
            </a:r>
            <a:r>
              <a:rPr lang="en-US" sz="1200" dirty="0" err="1"/>
              <a:t>qAutomate_RCP</a:t>
            </a:r>
            <a:r>
              <a:rPr lang="en-US" sz="1200" dirty="0"/>
              <a:t>\</a:t>
            </a:r>
            <a:r>
              <a:rPr lang="en-US" sz="1200" dirty="0" err="1"/>
              <a:t>VerifyBuild</a:t>
            </a:r>
            <a:r>
              <a:rPr lang="en-US" sz="1200" dirty="0"/>
              <a:t>\Project\</a:t>
            </a:r>
            <a:r>
              <a:rPr lang="en-US" sz="1200" dirty="0" err="1"/>
              <a:t>RegressionTest</a:t>
            </a:r>
            <a:r>
              <a:rPr lang="en-US" sz="1200" dirty="0"/>
              <a:t>\</a:t>
            </a:r>
            <a:r>
              <a:rPr lang="en-US" sz="1200" dirty="0" err="1"/>
              <a:t>RegressionTest.prj</a:t>
            </a:r>
            <a:r>
              <a:rPr lang="en-US" sz="1200" dirty="0"/>
              <a:t>" -execute -</a:t>
            </a:r>
            <a:r>
              <a:rPr lang="en-US" sz="1200" dirty="0" err="1"/>
              <a:t>testSuiteID</a:t>
            </a:r>
            <a:r>
              <a:rPr lang="en-US" sz="1200" dirty="0"/>
              <a:t>="Test Suites\</a:t>
            </a:r>
            <a:r>
              <a:rPr lang="en-US" sz="1200" dirty="0" err="1"/>
              <a:t>DataDrivenRegression</a:t>
            </a:r>
            <a:r>
              <a:rPr lang="en-US" sz="1200" dirty="0"/>
              <a:t>\</a:t>
            </a:r>
            <a:r>
              <a:rPr lang="en-US" sz="1200" dirty="0" err="1"/>
              <a:t>TS_DataDrivenRegression</a:t>
            </a:r>
            <a:r>
              <a:rPr lang="en-US" sz="1200" dirty="0"/>
              <a:t>" -</a:t>
            </a:r>
            <a:r>
              <a:rPr lang="en-US" sz="1200" dirty="0" err="1"/>
              <a:t>browserType</a:t>
            </a:r>
            <a:r>
              <a:rPr lang="en-US" sz="1200" dirty="0"/>
              <a:t>=Firefox -</a:t>
            </a:r>
            <a:r>
              <a:rPr lang="en-US" sz="1200" dirty="0" err="1"/>
              <a:t>reportFolder</a:t>
            </a:r>
            <a:r>
              <a:rPr lang="en-US" sz="1200" dirty="0"/>
              <a:t>="D:\</a:t>
            </a:r>
            <a:r>
              <a:rPr lang="en-US" sz="1200" dirty="0" err="1"/>
              <a:t>Report_Folder</a:t>
            </a:r>
            <a:r>
              <a:rPr lang="en-US" sz="1200" dirty="0"/>
              <a:t>\</a:t>
            </a:r>
            <a:r>
              <a:rPr lang="en-US" sz="1200" dirty="0" err="1"/>
              <a:t>FirefoxRun</a:t>
            </a:r>
            <a:r>
              <a:rPr lang="en-US" sz="1200" dirty="0"/>
              <a:t>"</a:t>
            </a:r>
          </a:p>
          <a:p>
            <a:r>
              <a:rPr lang="en-US" sz="1400" dirty="0" smtClean="0"/>
              <a:t>Specify </a:t>
            </a:r>
            <a:r>
              <a:rPr lang="en-US" sz="1400" dirty="0"/>
              <a:t>report folder using relative path, specify report name (system uses this name for report files of all test suites)</a:t>
            </a:r>
          </a:p>
          <a:p>
            <a:pPr marL="400050" lvl="1" indent="0">
              <a:buNone/>
            </a:pPr>
            <a:r>
              <a:rPr lang="en-US" sz="1200" dirty="0" err="1" smtClean="0"/>
              <a:t>katalon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 smtClean="0"/>
              <a:t>runMode</a:t>
            </a:r>
            <a:r>
              <a:rPr lang="en-US" sz="1200" dirty="0" smtClean="0"/>
              <a:t>=console -</a:t>
            </a:r>
            <a:r>
              <a:rPr lang="en-US" sz="1200" dirty="0" err="1" smtClean="0"/>
              <a:t>summaryReport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reportFileName</a:t>
            </a:r>
            <a:r>
              <a:rPr lang="en-US" sz="1200" dirty="0"/>
              <a:t>="index" -</a:t>
            </a:r>
            <a:r>
              <a:rPr lang="en-US" sz="1200" dirty="0" err="1"/>
              <a:t>projectPk</a:t>
            </a:r>
            <a:r>
              <a:rPr lang="en-US" sz="1200" dirty="0"/>
              <a:t>="D:\</a:t>
            </a:r>
            <a:r>
              <a:rPr lang="en-US" sz="1200" dirty="0" err="1"/>
              <a:t>qAutomate_RCP</a:t>
            </a:r>
            <a:r>
              <a:rPr lang="en-US" sz="1200" dirty="0"/>
              <a:t>\</a:t>
            </a:r>
            <a:r>
              <a:rPr lang="en-US" sz="1200" dirty="0" err="1"/>
              <a:t>VerifyBuild</a:t>
            </a:r>
            <a:r>
              <a:rPr lang="en-US" sz="1200" dirty="0"/>
              <a:t>\Project\</a:t>
            </a:r>
            <a:r>
              <a:rPr lang="en-US" sz="1200" dirty="0" err="1"/>
              <a:t>RegressionTest</a:t>
            </a:r>
            <a:r>
              <a:rPr lang="en-US" sz="1200" dirty="0"/>
              <a:t>\</a:t>
            </a:r>
            <a:r>
              <a:rPr lang="en-US" sz="1200" dirty="0" err="1"/>
              <a:t>RegressionTest.prj</a:t>
            </a:r>
            <a:r>
              <a:rPr lang="en-US" sz="1200" dirty="0"/>
              <a:t>" -execute -</a:t>
            </a:r>
            <a:r>
              <a:rPr lang="en-US" sz="1200" dirty="0" err="1"/>
              <a:t>testSuiteID</a:t>
            </a:r>
            <a:r>
              <a:rPr lang="en-US" sz="1200" dirty="0"/>
              <a:t>="Test Suites\</a:t>
            </a:r>
            <a:r>
              <a:rPr lang="en-US" sz="1200" dirty="0" err="1"/>
              <a:t>DataDrivenRegression</a:t>
            </a:r>
            <a:r>
              <a:rPr lang="en-US" sz="1200" dirty="0"/>
              <a:t>\</a:t>
            </a:r>
            <a:r>
              <a:rPr lang="en-US" sz="1200" dirty="0" err="1"/>
              <a:t>TS_DataDrivenRegression</a:t>
            </a:r>
            <a:r>
              <a:rPr lang="en-US" sz="1200" dirty="0"/>
              <a:t>" -</a:t>
            </a:r>
            <a:r>
              <a:rPr lang="en-US" sz="1200" dirty="0" err="1"/>
              <a:t>browserType</a:t>
            </a:r>
            <a:r>
              <a:rPr lang="en-US" sz="1200" dirty="0"/>
              <a:t>=Firefox -</a:t>
            </a:r>
            <a:r>
              <a:rPr lang="en-US" sz="1200" dirty="0" err="1"/>
              <a:t>reportFolder</a:t>
            </a:r>
            <a:r>
              <a:rPr lang="en-US" sz="1200" dirty="0"/>
              <a:t>="Reports\</a:t>
            </a:r>
            <a:r>
              <a:rPr lang="en-US" sz="1200" dirty="0" err="1"/>
              <a:t>KeywordRegression</a:t>
            </a:r>
            <a:r>
              <a:rPr lang="en-US" sz="1200" dirty="0"/>
              <a:t>\</a:t>
            </a:r>
            <a:r>
              <a:rPr lang="en-US" sz="1200" dirty="0" err="1"/>
              <a:t>TS_AlertClassKeywordRegression</a:t>
            </a:r>
            <a:r>
              <a:rPr lang="en-US" sz="1200" dirty="0"/>
              <a:t>\</a:t>
            </a:r>
            <a:r>
              <a:rPr lang="en-US" sz="1200" dirty="0" err="1"/>
              <a:t>FirefoxRun</a:t>
            </a:r>
            <a:r>
              <a:rPr lang="en-US" sz="1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mode run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68" y="1816393"/>
            <a:ext cx="5300987" cy="37864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" y="1816393"/>
            <a:ext cx="2884706" cy="18130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qTest integration –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02972" y="3119356"/>
            <a:ext cx="1185762" cy="5476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Project Settings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60830" y="4978502"/>
            <a:ext cx="1600629" cy="607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information to generate authentication token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395853" y="2613297"/>
            <a:ext cx="0" cy="506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5961144" y="4021667"/>
            <a:ext cx="1" cy="95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89078" y="2582333"/>
            <a:ext cx="3156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" y="1561709"/>
            <a:ext cx="5300987" cy="3697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qTest integration –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07227" y="3987911"/>
            <a:ext cx="1392370" cy="607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and select qTest project to integrate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4303412" y="3530599"/>
            <a:ext cx="0" cy="45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45" y="2706584"/>
            <a:ext cx="2854096" cy="106474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5080001" y="3238955"/>
            <a:ext cx="209973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96" y="1344144"/>
            <a:ext cx="3313131" cy="23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7" y="3677477"/>
            <a:ext cx="4920144" cy="267619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1003912" y="1769533"/>
            <a:ext cx="1" cy="33377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3623227" y="4766737"/>
            <a:ext cx="73710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6512" y="2103309"/>
            <a:ext cx="1574801" cy="5341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From Menu bar &gt; File &gt; New &gt; New Project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65827" y="4339170"/>
            <a:ext cx="2057400" cy="855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project name, location (mandatory) and description (optional). Click OK to create a new project.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5" y="1317081"/>
            <a:ext cx="6971530" cy="4562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qTest integration –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73534" y="3183467"/>
            <a:ext cx="1515533" cy="499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Enable Auto-submit test run result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589067" y="3433261"/>
            <a:ext cx="575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6667" y="4699000"/>
            <a:ext cx="1515106" cy="4995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when to send attachment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0"/>
          </p:cNvCxnSpPr>
          <p:nvPr/>
        </p:nvCxnSpPr>
        <p:spPr>
          <a:xfrm flipV="1">
            <a:off x="5414220" y="4292599"/>
            <a:ext cx="0" cy="406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3" y="1824760"/>
            <a:ext cx="3494423" cy="2781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13" y="1824760"/>
            <a:ext cx="4105187" cy="2425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upload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99235" y="4736487"/>
            <a:ext cx="1515533" cy="598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cases will be uploaded to qTest Test Design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5757001" y="4114800"/>
            <a:ext cx="1" cy="62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96194" y="4736487"/>
            <a:ext cx="1515106" cy="673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Right click on folder/test case &gt; qTest &gt; Upload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0"/>
          </p:cNvCxnSpPr>
          <p:nvPr/>
        </p:nvCxnSpPr>
        <p:spPr>
          <a:xfrm flipV="1">
            <a:off x="3053747" y="4330089"/>
            <a:ext cx="0" cy="4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61733" y="2937934"/>
            <a:ext cx="186266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8" y="1526410"/>
            <a:ext cx="6571484" cy="4696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upload test suite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86994" y="3538035"/>
            <a:ext cx="1515106" cy="673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test suite &gt; select Integration tab &gt; select parent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0"/>
          </p:cNvCxnSpPr>
          <p:nvPr/>
        </p:nvCxnSpPr>
        <p:spPr>
          <a:xfrm flipV="1">
            <a:off x="5644547" y="3131637"/>
            <a:ext cx="0" cy="4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2" y="3245303"/>
            <a:ext cx="4580845" cy="138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2" y="1546449"/>
            <a:ext cx="4580844" cy="1332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upload test suite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282132" y="2304125"/>
            <a:ext cx="1153759" cy="478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test suite to qTest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1"/>
          </p:cNvCxnSpPr>
          <p:nvPr/>
        </p:nvCxnSpPr>
        <p:spPr>
          <a:xfrm flipH="1">
            <a:off x="4834960" y="2543618"/>
            <a:ext cx="447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45" y="4914900"/>
            <a:ext cx="5275789" cy="139987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15387" y="3920849"/>
            <a:ext cx="1170692" cy="5441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parent as default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4868216" y="4192922"/>
            <a:ext cx="4471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46602" y="4292600"/>
            <a:ext cx="0" cy="14393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548560" y="5503333"/>
            <a:ext cx="1407146" cy="614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suite will be uploaded to qTest Test Execution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2955706" y="5810383"/>
            <a:ext cx="6150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5" y="1554059"/>
            <a:ext cx="4928329" cy="1569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Send test case result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57411" y="1554059"/>
            <a:ext cx="1153759" cy="478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test suite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1"/>
          </p:cNvCxnSpPr>
          <p:nvPr/>
        </p:nvCxnSpPr>
        <p:spPr>
          <a:xfrm flipH="1">
            <a:off x="5310239" y="1793552"/>
            <a:ext cx="447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3" y="3183467"/>
            <a:ext cx="6178982" cy="313131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752602" y="3022600"/>
            <a:ext cx="1024465" cy="8297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27863" y="4527416"/>
            <a:ext cx="1524000" cy="614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case result will be sent to qTest Test Execution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26" idx="0"/>
          </p:cNvCxnSpPr>
          <p:nvPr/>
        </p:nvCxnSpPr>
        <p:spPr>
          <a:xfrm flipV="1">
            <a:off x="3389863" y="4106333"/>
            <a:ext cx="0" cy="421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0" y="1799330"/>
            <a:ext cx="4876798" cy="1560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disintegrate test suite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61145" y="1931447"/>
            <a:ext cx="1153759" cy="478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Disintegrate test suite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1"/>
          </p:cNvCxnSpPr>
          <p:nvPr/>
        </p:nvCxnSpPr>
        <p:spPr>
          <a:xfrm flipH="1">
            <a:off x="5513973" y="2170940"/>
            <a:ext cx="447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0" y="3471333"/>
            <a:ext cx="2916530" cy="282903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4284133" y="2879834"/>
            <a:ext cx="1549400" cy="16498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042729" y="4275668"/>
            <a:ext cx="2112647" cy="719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Katalon will delete connecting information. Test suite is still kept on </a:t>
            </a:r>
            <a:r>
              <a:rPr lang="en-US" sz="1200" dirty="0" err="1" smtClean="0"/>
              <a:t>qTest</a:t>
            </a:r>
            <a:r>
              <a:rPr lang="en-US" sz="1200" dirty="0" smtClean="0"/>
              <a:t> Test Execution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26" idx="3"/>
          </p:cNvCxnSpPr>
          <p:nvPr/>
        </p:nvCxnSpPr>
        <p:spPr>
          <a:xfrm>
            <a:off x="5155376" y="4635501"/>
            <a:ext cx="678157" cy="2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62573"/>
            <a:ext cx="5037391" cy="2594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969962"/>
          </a:xfrm>
        </p:spPr>
        <p:txBody>
          <a:bodyPr/>
          <a:lstStyle/>
          <a:p>
            <a:r>
              <a:rPr lang="en-US" dirty="0" smtClean="0"/>
              <a:t>qTest integration – disintegrate test case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61145" y="1776621"/>
            <a:ext cx="1153759" cy="478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Disintegrate test case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5" idx="1"/>
          </p:cNvCxnSpPr>
          <p:nvPr/>
        </p:nvCxnSpPr>
        <p:spPr>
          <a:xfrm flipH="1">
            <a:off x="5513973" y="2016114"/>
            <a:ext cx="447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15" y="4157133"/>
            <a:ext cx="3713975" cy="219426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386667" y="4072467"/>
            <a:ext cx="1644890" cy="7669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16200" y="4839400"/>
            <a:ext cx="1915824" cy="829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Katalon will delete connecting information. Test cases are still kept on </a:t>
            </a:r>
            <a:r>
              <a:rPr lang="en-US" sz="1200" dirty="0" err="1" smtClean="0"/>
              <a:t>qTest</a:t>
            </a:r>
            <a:r>
              <a:rPr lang="en-US" sz="1200" dirty="0" smtClean="0"/>
              <a:t> Test Design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26" idx="3"/>
          </p:cNvCxnSpPr>
          <p:nvPr/>
        </p:nvCxnSpPr>
        <p:spPr>
          <a:xfrm>
            <a:off x="4532024" y="5254267"/>
            <a:ext cx="499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45" y="145941"/>
            <a:ext cx="6400800" cy="11303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WEB SERVICE TEST – CREATE NEW REQUEST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5" y="1330969"/>
            <a:ext cx="8318311" cy="15278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In order to use WS keyword to run API test, we need to pass them a request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4" y="2285775"/>
            <a:ext cx="5535101" cy="30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29" y="159108"/>
            <a:ext cx="6400800" cy="11303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B0F0"/>
                </a:solidFill>
              </a:rPr>
              <a:t>WEB SERVICE TEST – CREATE NEW REQUEST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35" y="1289408"/>
            <a:ext cx="6915356" cy="132089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Select which type of request you want to create based on your type of API test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16" y="2217465"/>
            <a:ext cx="4282684" cy="33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9108"/>
            <a:ext cx="6400800" cy="11303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WEB SERVICE TEST – MODIFY REST REQUEST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1595250"/>
            <a:ext cx="6400800" cy="1320890"/>
          </a:xfrm>
        </p:spPr>
        <p:txBody>
          <a:bodyPr/>
          <a:lstStyle/>
          <a:p>
            <a:r>
              <a:rPr lang="en-US" sz="1600" dirty="0" smtClean="0">
                <a:solidFill>
                  <a:srgbClr val="00B0F0"/>
                </a:solidFill>
              </a:rPr>
              <a:t>After a request is created , you need to input more information to the request to make it workable later for sending this request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Picture below is an example of how we should input based on this request: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http://api-beta.breezometer.com/baqi/?lat=40.7324296&amp;lon=-73.9977264&amp;key=your-key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9" y="3084394"/>
            <a:ext cx="6862244" cy="30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test object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5" y="1063619"/>
            <a:ext cx="7697810" cy="502391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992033" y="1193800"/>
            <a:ext cx="1049866" cy="33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Spy icon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3471333" y="1358900"/>
            <a:ext cx="520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5797549" y="5791199"/>
            <a:ext cx="603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654549" y="5626099"/>
            <a:ext cx="1143000" cy="330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browser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011206" y="4546599"/>
            <a:ext cx="1409699" cy="613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Start Browser to start spying object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7716055" y="5160432"/>
            <a:ext cx="1" cy="56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99" y="126449"/>
            <a:ext cx="6798821" cy="1077713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B0F0"/>
                </a:solidFill>
              </a:rPr>
              <a:t>WEB SERVICE TEST – MODIFY </a:t>
            </a:r>
            <a:r>
              <a:rPr lang="en-US" sz="3200" b="1" dirty="0" smtClean="0">
                <a:solidFill>
                  <a:srgbClr val="00B0F0"/>
                </a:solidFill>
              </a:rPr>
              <a:t>SOAP </a:t>
            </a:r>
            <a:r>
              <a:rPr lang="en-US" sz="3200" b="1" dirty="0">
                <a:solidFill>
                  <a:srgbClr val="00B0F0"/>
                </a:solidFill>
              </a:rPr>
              <a:t>REQUEST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98" y="1294987"/>
            <a:ext cx="7442121" cy="45899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Based on existing SOAP request, we can map them into corresponding fields like below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99" y="1844810"/>
            <a:ext cx="7009859" cy="43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00" y="130689"/>
            <a:ext cx="6798821" cy="1077713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WEB SERVICE TEST – RUN TEST CASE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02" y="1333961"/>
            <a:ext cx="6400800" cy="1533391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These are the final steps to run your API test with created request from step 2.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Each API test should be considered as an normal test case in </a:t>
            </a:r>
            <a:r>
              <a:rPr lang="en-US" sz="1600" dirty="0" err="1" smtClean="0">
                <a:solidFill>
                  <a:srgbClr val="00B0F0"/>
                </a:solidFill>
              </a:rPr>
              <a:t>Katalon</a:t>
            </a:r>
            <a:endParaRPr lang="en-US" sz="1600" dirty="0" smtClean="0">
              <a:solidFill>
                <a:srgbClr val="00B0F0"/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For API test case, we should use “Web Service Keyword” by adding it from the list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13" y="2743761"/>
            <a:ext cx="3504578" cy="31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48" y="281621"/>
            <a:ext cx="6798821" cy="7493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WEB SERVICE TEST – RUN TEST CASE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1014778"/>
            <a:ext cx="6400800" cy="153339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To send a request with our created request, we need to select “</a:t>
            </a:r>
            <a:r>
              <a:rPr lang="en-US" sz="1600" dirty="0" err="1" smtClean="0">
                <a:solidFill>
                  <a:srgbClr val="00B0F0"/>
                </a:solidFill>
              </a:rPr>
              <a:t>sendRequest</a:t>
            </a:r>
            <a:r>
              <a:rPr lang="en-US" sz="1600" dirty="0" smtClean="0">
                <a:solidFill>
                  <a:srgbClr val="00B0F0"/>
                </a:solidFill>
              </a:rPr>
              <a:t>” keyword, with the input is our created request</a:t>
            </a:r>
          </a:p>
          <a:p>
            <a:endParaRPr lang="en-US" sz="1600" dirty="0" smtClean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" y="1953102"/>
            <a:ext cx="5632916" cy="59506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3158" y="2703654"/>
            <a:ext cx="6400800" cy="1533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F0"/>
                </a:solidFill>
              </a:rPr>
              <a:t>To </a:t>
            </a:r>
            <a:r>
              <a:rPr lang="en-US" sz="1600" dirty="0">
                <a:solidFill>
                  <a:srgbClr val="00B0F0"/>
                </a:solidFill>
              </a:rPr>
              <a:t>verify response messages from a request, we can select other “verify” actions based on your purposes</a:t>
            </a:r>
          </a:p>
          <a:p>
            <a:pPr marL="0" indent="0">
              <a:buNone/>
            </a:pPr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99" y="3783618"/>
            <a:ext cx="3188607" cy="21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test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1" y="1266323"/>
            <a:ext cx="8203258" cy="43253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21908" y="1549400"/>
            <a:ext cx="1418959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Navigate browser to the web site under test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82335" y="3005666"/>
            <a:ext cx="1896534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Hover mouse over the web element, press Alt ~ to capture it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3208868" y="1854200"/>
            <a:ext cx="613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3530602" y="2675467"/>
            <a:ext cx="0" cy="33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53200" y="4842933"/>
            <a:ext cx="2023532" cy="7487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 load current state of the website to Object Spy, press Ctrl Alt ~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17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test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65" y="1127240"/>
            <a:ext cx="7507671" cy="5205827"/>
          </a:xfrm>
        </p:spPr>
      </p:pic>
      <p:sp>
        <p:nvSpPr>
          <p:cNvPr id="3" name="Rounded Rectangle 2"/>
          <p:cNvSpPr/>
          <p:nvPr/>
        </p:nvSpPr>
        <p:spPr>
          <a:xfrm>
            <a:off x="3898107" y="1820333"/>
            <a:ext cx="1701799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After capturing objects, check those objects you want to keep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202905" y="4982634"/>
            <a:ext cx="1397001" cy="643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Add button to add them into Object Repository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193659" y="3471337"/>
            <a:ext cx="1412345" cy="601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 can rename or edit property value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676400" y="3771904"/>
            <a:ext cx="5172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4901406" y="5626099"/>
            <a:ext cx="0" cy="296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899832" y="4072471"/>
            <a:ext cx="0" cy="38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1"/>
          </p:cNvCxnSpPr>
          <p:nvPr/>
        </p:nvCxnSpPr>
        <p:spPr>
          <a:xfrm flipH="1">
            <a:off x="3440907" y="213783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19867" y="1230013"/>
            <a:ext cx="1159931" cy="4814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delete object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1921934" y="1470726"/>
            <a:ext cx="39793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test object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9" y="2023318"/>
            <a:ext cx="8347663" cy="257311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katalon</a:t>
            </a:r>
            <a:r>
              <a:rPr lang="en-US" dirty="0" smtClean="0"/>
              <a:t> </a:t>
            </a:r>
            <a:r>
              <a:rPr lang="en-US" dirty="0"/>
              <a:t>studio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26067" y="3828449"/>
            <a:ext cx="1684866" cy="561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Objects will be added into Object Repository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44823" y="3162457"/>
            <a:ext cx="1761067" cy="665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Checked properties will be used to uniquely identify the elements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1968500" y="3378200"/>
            <a:ext cx="0" cy="45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6825357" y="3828449"/>
            <a:ext cx="0" cy="45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D9EE-8FC4-7E47-AEFE-A38B06C0221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2142</Words>
  <Application>Microsoft Office PowerPoint</Application>
  <PresentationFormat>On-screen Show (4:3)</PresentationFormat>
  <Paragraphs>347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Gill Sans</vt:lpstr>
      <vt:lpstr>Gill Sans Light</vt:lpstr>
      <vt:lpstr>Wingdings 3</vt:lpstr>
      <vt:lpstr>Office Theme</vt:lpstr>
      <vt:lpstr>PowerPoint Presentation</vt:lpstr>
      <vt:lpstr>katalon Studio Tutorial</vt:lpstr>
      <vt:lpstr>Content</vt:lpstr>
      <vt:lpstr>Start katalon Studio</vt:lpstr>
      <vt:lpstr>Create test project</vt:lpstr>
      <vt:lpstr>Detect test object</vt:lpstr>
      <vt:lpstr>Detect test object</vt:lpstr>
      <vt:lpstr>Detect test object</vt:lpstr>
      <vt:lpstr>Detect test object</vt:lpstr>
      <vt:lpstr>Verify test object changed</vt:lpstr>
      <vt:lpstr>Verify test object changed</vt:lpstr>
      <vt:lpstr>Verify test object changed</vt:lpstr>
      <vt:lpstr>Create test case</vt:lpstr>
      <vt:lpstr>RUN test case</vt:lpstr>
      <vt:lpstr>Record test case</vt:lpstr>
      <vt:lpstr>Record test case</vt:lpstr>
      <vt:lpstr>Record test case</vt:lpstr>
      <vt:lpstr>Scripting – keyword-driven</vt:lpstr>
      <vt:lpstr>Scripting – keyword-driven</vt:lpstr>
      <vt:lpstr>Scripting – keyword-driven</vt:lpstr>
      <vt:lpstr>Scripting – Failure handling</vt:lpstr>
      <vt:lpstr>Variable</vt:lpstr>
      <vt:lpstr>Global variable</vt:lpstr>
      <vt:lpstr>Global variable</vt:lpstr>
      <vt:lpstr>Call Test Case</vt:lpstr>
      <vt:lpstr>Call test case</vt:lpstr>
      <vt:lpstr>Setup and teardown method</vt:lpstr>
      <vt:lpstr>Create test suite</vt:lpstr>
      <vt:lpstr>Create test suite</vt:lpstr>
      <vt:lpstr>Run test Suite</vt:lpstr>
      <vt:lpstr>Create test data</vt:lpstr>
      <vt:lpstr>Excel file data</vt:lpstr>
      <vt:lpstr>CSV FIle data</vt:lpstr>
      <vt:lpstr>Internal data</vt:lpstr>
      <vt:lpstr>Use test data</vt:lpstr>
      <vt:lpstr>Use test data</vt:lpstr>
      <vt:lpstr>Use test data</vt:lpstr>
      <vt:lpstr>Create custom keyword</vt:lpstr>
      <vt:lpstr>Create custom keyword</vt:lpstr>
      <vt:lpstr>Use custom keyword</vt:lpstr>
      <vt:lpstr>Test Suite Report</vt:lpstr>
      <vt:lpstr>Source control - svn</vt:lpstr>
      <vt:lpstr>Source control - svn</vt:lpstr>
      <vt:lpstr>Console mode run</vt:lpstr>
      <vt:lpstr>Console mode run</vt:lpstr>
      <vt:lpstr>Console mode run</vt:lpstr>
      <vt:lpstr>Console mode run</vt:lpstr>
      <vt:lpstr>qTest integration – setup</vt:lpstr>
      <vt:lpstr>qTest integration – setup</vt:lpstr>
      <vt:lpstr>qTest integration – setup</vt:lpstr>
      <vt:lpstr>qTest integration – upload test case</vt:lpstr>
      <vt:lpstr>qTest integration – upload test suite</vt:lpstr>
      <vt:lpstr>qTest integration – upload test suite</vt:lpstr>
      <vt:lpstr>qTest integration – Send test case result</vt:lpstr>
      <vt:lpstr>qTest integration – disintegrate test suite</vt:lpstr>
      <vt:lpstr>qTest integration – disintegrate test case</vt:lpstr>
      <vt:lpstr>WEB SERVICE TEST – CREATE NEW REQUEST</vt:lpstr>
      <vt:lpstr>WEB SERVICE TEST – CREATE NEW REQUEST</vt:lpstr>
      <vt:lpstr>WEB SERVICE TEST – MODIFY REST REQUEST</vt:lpstr>
      <vt:lpstr>WEB SERVICE TEST – MODIFY SOAP REQUEST</vt:lpstr>
      <vt:lpstr>WEB SERVICE TEST – RUN TEST CASE</vt:lpstr>
      <vt:lpstr>WEB SERVICE TEST – RUN TEST CASE</vt:lpstr>
      <vt:lpstr>PowerPoint Presentation</vt:lpstr>
    </vt:vector>
  </TitlesOfParts>
  <Company>KMS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Vinh Nguyen</cp:lastModifiedBy>
  <cp:revision>392</cp:revision>
  <dcterms:created xsi:type="dcterms:W3CDTF">2012-11-26T03:04:13Z</dcterms:created>
  <dcterms:modified xsi:type="dcterms:W3CDTF">2015-09-07T02:54:40Z</dcterms:modified>
</cp:coreProperties>
</file>