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00" r:id="rId2"/>
    <p:sldId id="313" r:id="rId3"/>
    <p:sldId id="318" r:id="rId4"/>
    <p:sldId id="316" r:id="rId5"/>
    <p:sldId id="317" r:id="rId6"/>
    <p:sldId id="319" r:id="rId7"/>
    <p:sldId id="320" r:id="rId8"/>
    <p:sldId id="321" r:id="rId9"/>
    <p:sldId id="323" r:id="rId10"/>
    <p:sldId id="324" r:id="rId11"/>
    <p:sldId id="325" r:id="rId12"/>
    <p:sldId id="315" r:id="rId13"/>
    <p:sldId id="322" r:id="rId14"/>
    <p:sldId id="314" r:id="rId15"/>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3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44993D"/>
    <a:srgbClr val="75AD43"/>
    <a:srgbClr val="0000FF"/>
    <a:srgbClr val="00AAB6"/>
    <a:srgbClr val="0BBCDF"/>
    <a:srgbClr val="C129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10"/>
    <p:restoredTop sz="94704"/>
  </p:normalViewPr>
  <p:slideViewPr>
    <p:cSldViewPr snapToGrid="0" snapToObjects="1" showGuides="1">
      <p:cViewPr varScale="1">
        <p:scale>
          <a:sx n="87" d="100"/>
          <a:sy n="87" d="100"/>
        </p:scale>
        <p:origin x="96" y="516"/>
      </p:cViewPr>
      <p:guideLst>
        <p:guide orient="horz" pos="2160"/>
        <p:guide pos="3840"/>
        <p:guide orient="horz" pos="4315"/>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E4B94-34E9-413A-A517-8792903D649F}" type="datetimeFigureOut">
              <a:rPr lang="en-US" smtClean="0"/>
              <a:t>11/30/2017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26935-6F5E-4C53-BA36-B5253F6500C7}" type="slidenum">
              <a:rPr lang="en-US" smtClean="0"/>
              <a:t>‹Nº›</a:t>
            </a:fld>
            <a:endParaRPr lang="en-US"/>
          </a:p>
        </p:txBody>
      </p:sp>
    </p:spTree>
    <p:extLst>
      <p:ext uri="{BB962C8B-B14F-4D97-AF65-F5344CB8AC3E}">
        <p14:creationId xmlns:p14="http://schemas.microsoft.com/office/powerpoint/2010/main" val="4262712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8561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75500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67252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47721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53597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64744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08664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07959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72006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10780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074DCA2-0907-A349-9D38-3C2E8160AD18}" type="datetimeFigureOut">
              <a:rPr lang="es-ES_tradnl" smtClean="0"/>
              <a:t>30/11/2017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15151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195791"/>
            <a:ext cx="10515600" cy="642408"/>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117600"/>
            <a:ext cx="10515600" cy="50593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4DCA2-0907-A349-9D38-3C2E8160AD18}" type="datetimeFigureOut">
              <a:rPr lang="es-ES_tradnl" smtClean="0"/>
              <a:t>30/11/2017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20C5E-8CB5-E044-A3B2-923773D4784C}" type="slidenum">
              <a:rPr lang="es-ES_tradnl" smtClean="0"/>
              <a:t>‹Nº›</a:t>
            </a:fld>
            <a:endParaRPr lang="es-ES_tradnl"/>
          </a:p>
        </p:txBody>
      </p:sp>
    </p:spTree>
    <p:extLst>
      <p:ext uri="{BB962C8B-B14F-4D97-AF65-F5344CB8AC3E}">
        <p14:creationId xmlns:p14="http://schemas.microsoft.com/office/powerpoint/2010/main" val="8945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org/TR/verifiable-claims-use-ca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verifiable-claims-use-cases/#dfn-credential-reposit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hocard.com/shocards-use-cases-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hocard.com/wp-content/uploads/2016/11/travel-identity-of-the-future.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0" y="3044279"/>
            <a:ext cx="12192000" cy="1015663"/>
          </a:xfrm>
          <a:prstGeom prst="rect">
            <a:avLst/>
          </a:prstGeom>
          <a:noFill/>
        </p:spPr>
        <p:txBody>
          <a:bodyPr wrap="square" rtlCol="0">
            <a:spAutoFit/>
          </a:bodyPr>
          <a:lstStyle/>
          <a:p>
            <a:pPr algn="ctr"/>
            <a:r>
              <a:rPr lang="es-ES_tradnl" sz="6000" b="1" dirty="0" smtClean="0">
                <a:solidFill>
                  <a:srgbClr val="00AAB6"/>
                </a:solidFill>
                <a:latin typeface="Century Gothic" charset="0"/>
                <a:ea typeface="Century Gothic" charset="0"/>
                <a:cs typeface="Century Gothic" charset="0"/>
              </a:rPr>
              <a:t>Identidad</a:t>
            </a:r>
            <a:endParaRPr lang="es-ES_tradnl" sz="6000" b="1" dirty="0">
              <a:solidFill>
                <a:srgbClr val="00AAB6"/>
              </a:solidFill>
              <a:latin typeface="Century Gothic" charset="0"/>
              <a:ea typeface="Century Gothic" charset="0"/>
              <a:cs typeface="Century Gothic" charset="0"/>
            </a:endParaRPr>
          </a:p>
        </p:txBody>
      </p:sp>
      <p:pic>
        <p:nvPicPr>
          <p:cNvPr id="4" name="Imagen 3" descr="Y:\DIRECCIÓN\BLOCKCHAIN\ALASTRIA\Logos\logo-alastria-finale.jpeg"/>
          <p:cNvPicPr/>
          <p:nvPr/>
        </p:nvPicPr>
        <p:blipFill rotWithShape="1">
          <a:blip r:embed="rId2">
            <a:extLst>
              <a:ext uri="{28A0092B-C50C-407E-A947-70E740481C1C}">
                <a14:useLocalDpi xmlns:a14="http://schemas.microsoft.com/office/drawing/2010/main" val="0"/>
              </a:ext>
            </a:extLst>
          </a:blip>
          <a:srcRect l="28402" t="3677" r="27133" b="67944"/>
          <a:stretch/>
        </p:blipFill>
        <p:spPr bwMode="auto">
          <a:xfrm>
            <a:off x="5291137" y="1580197"/>
            <a:ext cx="1609725" cy="1232535"/>
          </a:xfrm>
          <a:prstGeom prst="rect">
            <a:avLst/>
          </a:prstGeom>
          <a:noFill/>
          <a:ln>
            <a:noFill/>
          </a:ln>
          <a:extLst>
            <a:ext uri="{53640926-AAD7-44D8-BBD7-CCE9431645EC}">
              <a14:shadowObscured xmlns:a14="http://schemas.microsoft.com/office/drawing/2010/main"/>
            </a:ext>
          </a:extLst>
        </p:spPr>
      </p:pic>
      <p:sp>
        <p:nvSpPr>
          <p:cNvPr id="3" name="Rectángulo 2"/>
          <p:cNvSpPr/>
          <p:nvPr/>
        </p:nvSpPr>
        <p:spPr>
          <a:xfrm>
            <a:off x="0" y="4291489"/>
            <a:ext cx="12192000" cy="646331"/>
          </a:xfrm>
          <a:prstGeom prst="rect">
            <a:avLst/>
          </a:prstGeom>
        </p:spPr>
        <p:txBody>
          <a:bodyPr wrap="square">
            <a:spAutoFit/>
          </a:bodyPr>
          <a:lstStyle/>
          <a:p>
            <a:pPr algn="ctr"/>
            <a:r>
              <a:rPr lang="es-ES" b="1" dirty="0" smtClean="0">
                <a:latin typeface="Century Gothic" panose="020B0502020202020204" pitchFamily="34" charset="0"/>
              </a:rPr>
              <a:t>Definición </a:t>
            </a:r>
            <a:r>
              <a:rPr lang="es-ES" b="1" dirty="0">
                <a:latin typeface="Century Gothic" panose="020B0502020202020204" pitchFamily="34" charset="0"/>
              </a:rPr>
              <a:t>operativa del modelo de Identidad </a:t>
            </a:r>
            <a:r>
              <a:rPr lang="es-ES" b="1" dirty="0" smtClean="0">
                <a:latin typeface="Century Gothic" panose="020B0502020202020204" pitchFamily="34" charset="0"/>
              </a:rPr>
              <a:t>Alastria</a:t>
            </a:r>
          </a:p>
          <a:p>
            <a:pPr algn="ctr"/>
            <a:r>
              <a:rPr lang="es-ES" b="1" dirty="0" smtClean="0">
                <a:latin typeface="Century Gothic" panose="020B0502020202020204" pitchFamily="34" charset="0"/>
              </a:rPr>
              <a:t>Casos de uso</a:t>
            </a:r>
            <a:endParaRPr lang="en-US" b="1" dirty="0">
              <a:latin typeface="Century Gothic" panose="020B0502020202020204" pitchFamily="34" charset="0"/>
            </a:endParaRPr>
          </a:p>
        </p:txBody>
      </p:sp>
    </p:spTree>
    <p:extLst>
      <p:ext uri="{BB962C8B-B14F-4D97-AF65-F5344CB8AC3E}">
        <p14:creationId xmlns:p14="http://schemas.microsoft.com/office/powerpoint/2010/main" val="74062926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rgbClr val="0033CC"/>
                </a:solidFill>
              </a:rPr>
              <a:t>Web of Trust</a:t>
            </a:r>
            <a:r>
              <a:rPr lang="es-ES" dirty="0" smtClean="0"/>
              <a:t>. </a:t>
            </a:r>
            <a:r>
              <a:rPr lang="en-US" dirty="0"/>
              <a:t>Selective Disclosure: Proof of </a:t>
            </a:r>
            <a:r>
              <a:rPr lang="en-US" dirty="0" smtClean="0"/>
              <a:t>Age</a:t>
            </a:r>
            <a:r>
              <a:rPr lang="es-ES" dirty="0" smtClean="0"/>
              <a:t> </a:t>
            </a:r>
            <a:endParaRPr lang="es-ES" dirty="0"/>
          </a:p>
        </p:txBody>
      </p:sp>
      <p:sp>
        <p:nvSpPr>
          <p:cNvPr id="3" name="Marcador de contenido 2"/>
          <p:cNvSpPr>
            <a:spLocks noGrp="1"/>
          </p:cNvSpPr>
          <p:nvPr>
            <p:ph idx="1"/>
          </p:nvPr>
        </p:nvSpPr>
        <p:spPr>
          <a:xfrm>
            <a:off x="838200" y="838199"/>
            <a:ext cx="10515600" cy="5915141"/>
          </a:xfrm>
        </p:spPr>
        <p:txBody>
          <a:bodyPr>
            <a:normAutofit fontScale="77500" lnSpcReduction="20000"/>
          </a:bodyPr>
          <a:lstStyle/>
          <a:p>
            <a:pPr marL="0" indent="0">
              <a:spcBef>
                <a:spcPts val="900"/>
              </a:spcBef>
              <a:buNone/>
            </a:pPr>
            <a:r>
              <a:rPr lang="en-US" dirty="0"/>
              <a:t>Beth wants to go to the club with her friends, but doesn´t want to share her complete ID that gives not only their exact age but also their name, address and other information that's unneeded in this context.</a:t>
            </a:r>
            <a:endParaRPr lang="es-ES" dirty="0"/>
          </a:p>
          <a:p>
            <a:pPr>
              <a:spcBef>
                <a:spcPts val="900"/>
              </a:spcBef>
            </a:pPr>
            <a:r>
              <a:rPr lang="en-US" dirty="0"/>
              <a:t>The involved parties have the following goals:</a:t>
            </a:r>
          </a:p>
          <a:p>
            <a:pPr>
              <a:spcBef>
                <a:spcPts val="900"/>
              </a:spcBef>
            </a:pPr>
            <a:r>
              <a:rPr lang="en-US" dirty="0"/>
              <a:t>Beth wants to get into the club while providing the minimum information required: proof that she is over 21 years of age.</a:t>
            </a:r>
          </a:p>
          <a:p>
            <a:pPr>
              <a:spcBef>
                <a:spcPts val="900"/>
              </a:spcBef>
            </a:pPr>
            <a:r>
              <a:rPr lang="en-US" dirty="0"/>
              <a:t>The club owner wants to be able to later prove that all attendees were over 21 years of age if needed.</a:t>
            </a:r>
          </a:p>
          <a:p>
            <a:pPr>
              <a:spcBef>
                <a:spcPts val="900"/>
              </a:spcBef>
            </a:pPr>
            <a:r>
              <a:rPr lang="en-US" dirty="0"/>
              <a:t>The club owner doesn't want to incur the liability of securing irrelevant </a:t>
            </a:r>
            <a:r>
              <a:rPr lang="es-ES" dirty="0" err="1"/>
              <a:t>personally</a:t>
            </a:r>
            <a:r>
              <a:rPr lang="es-ES" dirty="0"/>
              <a:t> </a:t>
            </a:r>
            <a:r>
              <a:rPr lang="es-ES" dirty="0" err="1"/>
              <a:t>identifying</a:t>
            </a:r>
            <a:r>
              <a:rPr lang="es-ES" dirty="0"/>
              <a:t> </a:t>
            </a:r>
            <a:r>
              <a:rPr lang="es-ES" dirty="0" err="1"/>
              <a:t>information</a:t>
            </a:r>
            <a:r>
              <a:rPr lang="es-ES" dirty="0"/>
              <a:t> (PII).</a:t>
            </a:r>
          </a:p>
          <a:p>
            <a:pPr>
              <a:spcBef>
                <a:spcPts val="900"/>
              </a:spcBef>
            </a:pPr>
            <a:r>
              <a:rPr lang="en-US" dirty="0"/>
              <a:t>The local government wants to establish a minimum degree of verifiability of the club's records without creating undue liability issue for the club owner.</a:t>
            </a:r>
          </a:p>
          <a:p>
            <a:pPr marL="0" indent="0">
              <a:spcBef>
                <a:spcPts val="900"/>
              </a:spcBef>
              <a:buNone/>
            </a:pPr>
            <a:r>
              <a:rPr lang="en-US" b="1" dirty="0"/>
              <a:t>Selective disclosure can meet all these </a:t>
            </a:r>
            <a:r>
              <a:rPr lang="en-US" b="1" dirty="0"/>
              <a:t>goals.</a:t>
            </a:r>
          </a:p>
          <a:p>
            <a:pPr>
              <a:spcBef>
                <a:spcPts val="900"/>
              </a:spcBef>
            </a:pPr>
            <a:r>
              <a:rPr lang="en-US" dirty="0"/>
              <a:t>It's a process by which a credential  holder like Beth offers only the information needed by a service provider, for only the scope (the amount of time) needed to serve its purpose.</a:t>
            </a:r>
          </a:p>
          <a:p>
            <a:pPr>
              <a:spcBef>
                <a:spcPts val="900"/>
              </a:spcBef>
            </a:pPr>
            <a:r>
              <a:rPr lang="en-US" dirty="0"/>
              <a:t>Typically, this involves the substitution of a verifiable claim for the actual credential itself; in the case of "proof of age", Beth could submit a one-time claim that her age is in fact over 21 in response to a request from the club. The club owner need only check that the claim </a:t>
            </a:r>
            <a:r>
              <a:rPr lang="es-ES" dirty="0" err="1"/>
              <a:t>is</a:t>
            </a:r>
            <a:r>
              <a:rPr lang="es-ES" dirty="0"/>
              <a:t> </a:t>
            </a:r>
            <a:r>
              <a:rPr lang="es-ES" dirty="0" err="1"/>
              <a:t>valid</a:t>
            </a:r>
            <a:r>
              <a:rPr lang="es-ES" dirty="0"/>
              <a:t>.</a:t>
            </a:r>
            <a:endParaRPr lang="en-US" dirty="0"/>
          </a:p>
        </p:txBody>
      </p:sp>
    </p:spTree>
    <p:extLst>
      <p:ext uri="{BB962C8B-B14F-4D97-AF65-F5344CB8AC3E}">
        <p14:creationId xmlns:p14="http://schemas.microsoft.com/office/powerpoint/2010/main" val="2669329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rgbClr val="0033CC"/>
                </a:solidFill>
              </a:rPr>
              <a:t>Web of Trust</a:t>
            </a:r>
            <a:r>
              <a:rPr lang="es-ES" dirty="0" smtClean="0"/>
              <a:t>. </a:t>
            </a:r>
            <a:r>
              <a:rPr lang="en-US" dirty="0"/>
              <a:t>Selective Disclosure: Proof of </a:t>
            </a:r>
            <a:r>
              <a:rPr lang="en-US" dirty="0" smtClean="0"/>
              <a:t>Age</a:t>
            </a:r>
            <a:r>
              <a:rPr lang="es-ES" dirty="0" smtClean="0"/>
              <a:t> </a:t>
            </a:r>
            <a:endParaRPr lang="es-ES" dirty="0"/>
          </a:p>
        </p:txBody>
      </p:sp>
      <p:sp>
        <p:nvSpPr>
          <p:cNvPr id="3" name="Marcador de contenido 2"/>
          <p:cNvSpPr>
            <a:spLocks noGrp="1"/>
          </p:cNvSpPr>
          <p:nvPr>
            <p:ph idx="1"/>
          </p:nvPr>
        </p:nvSpPr>
        <p:spPr/>
        <p:txBody>
          <a:bodyPr>
            <a:normAutofit fontScale="85000" lnSpcReduction="20000"/>
          </a:bodyPr>
          <a:lstStyle/>
          <a:p>
            <a:pPr marL="0" indent="0">
              <a:buNone/>
            </a:pPr>
            <a:r>
              <a:rPr lang="en-US" dirty="0" smtClean="0"/>
              <a:t>Process – User Experience</a:t>
            </a:r>
          </a:p>
          <a:p>
            <a:pPr marL="363538" indent="-363538">
              <a:buNone/>
            </a:pPr>
            <a:r>
              <a:rPr lang="en-US" dirty="0" smtClean="0"/>
              <a:t>1.	Beth </a:t>
            </a:r>
            <a:r>
              <a:rPr lang="en-US" dirty="0"/>
              <a:t>receives a request from the club owner containing a unique </a:t>
            </a:r>
            <a:r>
              <a:rPr lang="en-US" dirty="0" smtClean="0"/>
              <a:t>random number </a:t>
            </a:r>
            <a:r>
              <a:rPr lang="en-US" dirty="0"/>
              <a:t>generated for this purpose ("nonce").</a:t>
            </a:r>
          </a:p>
          <a:p>
            <a:pPr marL="363538" indent="-363538">
              <a:buNone/>
            </a:pPr>
            <a:r>
              <a:rPr lang="en-US" dirty="0" smtClean="0"/>
              <a:t>2.	Beth </a:t>
            </a:r>
            <a:r>
              <a:rPr lang="en-US" dirty="0"/>
              <a:t>supplements the nonce with a description of the claim she wants to </a:t>
            </a:r>
            <a:r>
              <a:rPr lang="en-US" dirty="0" smtClean="0"/>
              <a:t>make (i.e</a:t>
            </a:r>
            <a:r>
              <a:rPr lang="en-US" dirty="0"/>
              <a:t>., "birthdate earlier than 21 years prior to now") and signs it, creating </a:t>
            </a:r>
            <a:r>
              <a:rPr lang="en-US" dirty="0" smtClean="0"/>
              <a:t>a</a:t>
            </a:r>
            <a:r>
              <a:rPr lang="es-ES" dirty="0" smtClean="0"/>
              <a:t>"</a:t>
            </a:r>
            <a:r>
              <a:rPr lang="es-ES" dirty="0" err="1" smtClean="0"/>
              <a:t>digest</a:t>
            </a:r>
            <a:r>
              <a:rPr lang="es-ES" dirty="0"/>
              <a:t>".</a:t>
            </a:r>
          </a:p>
          <a:p>
            <a:pPr marL="363538" indent="-363538">
              <a:buNone/>
            </a:pPr>
            <a:r>
              <a:rPr lang="en-US" dirty="0" smtClean="0"/>
              <a:t>3.	Beth </a:t>
            </a:r>
            <a:r>
              <a:rPr lang="en-US" dirty="0"/>
              <a:t>submits the digest through secure channels to an </a:t>
            </a:r>
            <a:r>
              <a:rPr lang="en-US" dirty="0" smtClean="0"/>
              <a:t>independent, decentralized </a:t>
            </a:r>
            <a:r>
              <a:rPr lang="en-US" dirty="0"/>
              <a:t>store whose record of truth (and therefore credibility) is out </a:t>
            </a:r>
            <a:r>
              <a:rPr lang="en-US" dirty="0" smtClean="0"/>
              <a:t>of the </a:t>
            </a:r>
            <a:r>
              <a:rPr lang="en-US" dirty="0"/>
              <a:t>control of any one actor, whether government or business. The </a:t>
            </a:r>
            <a:r>
              <a:rPr lang="en-US" dirty="0" smtClean="0"/>
              <a:t>only guarantee </a:t>
            </a:r>
            <a:r>
              <a:rPr lang="en-US" dirty="0"/>
              <a:t>the store needs externally provided is availability (i.e., uptime).</a:t>
            </a:r>
          </a:p>
          <a:p>
            <a:pPr marL="363538" indent="-363538">
              <a:buNone/>
            </a:pPr>
            <a:r>
              <a:rPr lang="en-US" dirty="0" smtClean="0"/>
              <a:t>4.	A </a:t>
            </a:r>
            <a:r>
              <a:rPr lang="en-US" dirty="0"/>
              <a:t>state agency connects with the store from its end (perhaps by polling </a:t>
            </a:r>
            <a:r>
              <a:rPr lang="en-US" dirty="0" smtClean="0"/>
              <a:t>for requests</a:t>
            </a:r>
            <a:r>
              <a:rPr lang="en-US" dirty="0"/>
              <a:t>), sees if the request is valid (that it came from Beth and makes </a:t>
            </a:r>
            <a:r>
              <a:rPr lang="en-US" dirty="0" smtClean="0"/>
              <a:t>sense as </a:t>
            </a:r>
            <a:r>
              <a:rPr lang="en-US" dirty="0"/>
              <a:t>a request), and then signs the result and the nonce, inserting them both </a:t>
            </a:r>
            <a:r>
              <a:rPr lang="en-US" dirty="0" smtClean="0"/>
              <a:t>into the </a:t>
            </a:r>
            <a:r>
              <a:rPr lang="en-US" dirty="0"/>
              <a:t>data store as a new digest available to Beth.</a:t>
            </a:r>
          </a:p>
          <a:p>
            <a:pPr marL="363538" indent="-363538">
              <a:buNone/>
            </a:pPr>
            <a:r>
              <a:rPr lang="en-US" dirty="0" smtClean="0"/>
              <a:t>5.	Beth </a:t>
            </a:r>
            <a:r>
              <a:rPr lang="en-US" dirty="0"/>
              <a:t>provides the new digest to the club owner, who can verify that the </a:t>
            </a:r>
            <a:r>
              <a:rPr lang="en-US" dirty="0" smtClean="0"/>
              <a:t>result was </a:t>
            </a:r>
            <a:r>
              <a:rPr lang="en-US" dirty="0"/>
              <a:t>signed by the right authority.</a:t>
            </a:r>
            <a:endParaRPr lang="es-ES" dirty="0" smtClean="0"/>
          </a:p>
        </p:txBody>
      </p:sp>
    </p:spTree>
    <p:extLst>
      <p:ext uri="{BB962C8B-B14F-4D97-AF65-F5344CB8AC3E}">
        <p14:creationId xmlns:p14="http://schemas.microsoft.com/office/powerpoint/2010/main" val="3912011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Alastria Id. </a:t>
            </a:r>
            <a:r>
              <a:rPr lang="es-ES" dirty="0" smtClean="0"/>
              <a:t>Use Cases.</a:t>
            </a:r>
            <a:endParaRPr lang="es-ES" dirty="0"/>
          </a:p>
        </p:txBody>
      </p:sp>
      <p:sp>
        <p:nvSpPr>
          <p:cNvPr id="3" name="Marcador de contenido 2"/>
          <p:cNvSpPr>
            <a:spLocks noGrp="1"/>
          </p:cNvSpPr>
          <p:nvPr>
            <p:ph idx="1"/>
          </p:nvPr>
        </p:nvSpPr>
        <p:spPr/>
        <p:txBody>
          <a:bodyPr>
            <a:normAutofit lnSpcReduction="10000"/>
          </a:bodyPr>
          <a:lstStyle/>
          <a:p>
            <a:r>
              <a:rPr lang="es-ES" dirty="0" smtClean="0"/>
              <a:t>Social Net </a:t>
            </a:r>
            <a:r>
              <a:rPr lang="es-ES" dirty="0" err="1" smtClean="0"/>
              <a:t>Passwordless</a:t>
            </a:r>
            <a:r>
              <a:rPr lang="es-ES" dirty="0" smtClean="0"/>
              <a:t> </a:t>
            </a:r>
            <a:r>
              <a:rPr lang="es-ES" dirty="0" err="1" smtClean="0"/>
              <a:t>Sign</a:t>
            </a:r>
            <a:r>
              <a:rPr lang="es-ES" dirty="0" smtClean="0"/>
              <a:t> </a:t>
            </a:r>
            <a:r>
              <a:rPr lang="es-ES" dirty="0" err="1" smtClean="0"/>
              <a:t>On</a:t>
            </a:r>
            <a:endParaRPr lang="es-ES" dirty="0" smtClean="0"/>
          </a:p>
          <a:p>
            <a:r>
              <a:rPr lang="es-ES" dirty="0" err="1"/>
              <a:t>Onboarding</a:t>
            </a:r>
            <a:r>
              <a:rPr lang="es-ES" dirty="0"/>
              <a:t> – </a:t>
            </a:r>
            <a:r>
              <a:rPr lang="es-ES" dirty="0" err="1"/>
              <a:t>Automatically</a:t>
            </a:r>
            <a:r>
              <a:rPr lang="es-ES" dirty="0"/>
              <a:t> </a:t>
            </a:r>
            <a:r>
              <a:rPr lang="es-ES" dirty="0" err="1"/>
              <a:t>Filling</a:t>
            </a:r>
            <a:r>
              <a:rPr lang="es-ES" dirty="0"/>
              <a:t> in </a:t>
            </a:r>
            <a:r>
              <a:rPr lang="es-ES" dirty="0" err="1"/>
              <a:t>certified</a:t>
            </a:r>
            <a:r>
              <a:rPr lang="es-ES" dirty="0"/>
              <a:t> </a:t>
            </a:r>
            <a:r>
              <a:rPr lang="es-ES" dirty="0" err="1"/>
              <a:t>information</a:t>
            </a:r>
            <a:endParaRPr lang="es-ES" dirty="0"/>
          </a:p>
          <a:p>
            <a:r>
              <a:rPr lang="es-ES" dirty="0" smtClean="0"/>
              <a:t>Online Service </a:t>
            </a:r>
            <a:r>
              <a:rPr lang="es-ES" dirty="0" err="1"/>
              <a:t>Passwordless</a:t>
            </a:r>
            <a:r>
              <a:rPr lang="es-ES" dirty="0"/>
              <a:t> </a:t>
            </a:r>
            <a:r>
              <a:rPr lang="es-ES" dirty="0" err="1"/>
              <a:t>Sign</a:t>
            </a:r>
            <a:r>
              <a:rPr lang="es-ES" dirty="0"/>
              <a:t> </a:t>
            </a:r>
            <a:r>
              <a:rPr lang="es-ES" dirty="0" err="1"/>
              <a:t>On</a:t>
            </a:r>
            <a:endParaRPr lang="es-ES" dirty="0" smtClean="0"/>
          </a:p>
          <a:p>
            <a:r>
              <a:rPr lang="es-ES" dirty="0" err="1" smtClean="0"/>
              <a:t>Employee</a:t>
            </a:r>
            <a:r>
              <a:rPr lang="es-ES" dirty="0" smtClean="0"/>
              <a:t> </a:t>
            </a:r>
            <a:r>
              <a:rPr lang="es-ES" dirty="0" smtClean="0"/>
              <a:t>Company </a:t>
            </a:r>
            <a:r>
              <a:rPr lang="es-ES" dirty="0" err="1" smtClean="0"/>
              <a:t>Paswordless</a:t>
            </a:r>
            <a:r>
              <a:rPr lang="es-ES" dirty="0" smtClean="0"/>
              <a:t> Single </a:t>
            </a:r>
            <a:r>
              <a:rPr lang="es-ES" dirty="0" err="1" smtClean="0"/>
              <a:t>Sign</a:t>
            </a:r>
            <a:r>
              <a:rPr lang="es-ES" dirty="0" smtClean="0"/>
              <a:t> </a:t>
            </a:r>
            <a:r>
              <a:rPr lang="es-ES" dirty="0" err="1" smtClean="0"/>
              <a:t>On</a:t>
            </a:r>
            <a:endParaRPr lang="es-ES" dirty="0" smtClean="0"/>
          </a:p>
          <a:p>
            <a:r>
              <a:rPr lang="es-ES" dirty="0" smtClean="0"/>
              <a:t>KYC – Investor </a:t>
            </a:r>
            <a:r>
              <a:rPr lang="es-ES" dirty="0" err="1" smtClean="0"/>
              <a:t>profile</a:t>
            </a:r>
            <a:endParaRPr lang="es-ES" dirty="0" smtClean="0"/>
          </a:p>
          <a:p>
            <a:r>
              <a:rPr lang="es-ES" dirty="0" err="1" smtClean="0"/>
              <a:t>Proof</a:t>
            </a:r>
            <a:r>
              <a:rPr lang="es-ES" dirty="0" smtClean="0"/>
              <a:t> of </a:t>
            </a:r>
            <a:r>
              <a:rPr lang="es-ES" dirty="0" err="1" smtClean="0"/>
              <a:t>Age</a:t>
            </a:r>
            <a:r>
              <a:rPr lang="es-ES" dirty="0" smtClean="0"/>
              <a:t> (&gt;18, &gt;21, &gt;60)</a:t>
            </a:r>
          </a:p>
          <a:p>
            <a:r>
              <a:rPr lang="es-ES" dirty="0" err="1" smtClean="0"/>
              <a:t>Proof</a:t>
            </a:r>
            <a:r>
              <a:rPr lang="es-ES" dirty="0" smtClean="0"/>
              <a:t> of </a:t>
            </a:r>
            <a:r>
              <a:rPr lang="es-ES" dirty="0" err="1"/>
              <a:t>r</a:t>
            </a:r>
            <a:r>
              <a:rPr lang="es-ES" dirty="0" err="1" smtClean="0"/>
              <a:t>esidence</a:t>
            </a:r>
            <a:r>
              <a:rPr lang="es-ES" dirty="0" smtClean="0"/>
              <a:t>, </a:t>
            </a:r>
            <a:r>
              <a:rPr lang="es-ES" dirty="0" err="1" smtClean="0"/>
              <a:t>qualification</a:t>
            </a:r>
            <a:r>
              <a:rPr lang="es-ES" dirty="0" smtClean="0"/>
              <a:t>, etc.</a:t>
            </a:r>
          </a:p>
          <a:p>
            <a:r>
              <a:rPr lang="es-ES" dirty="0" err="1" smtClean="0"/>
              <a:t>Call</a:t>
            </a:r>
            <a:r>
              <a:rPr lang="es-ES" dirty="0" smtClean="0"/>
              <a:t> Center </a:t>
            </a:r>
            <a:r>
              <a:rPr lang="es-ES" dirty="0" err="1" smtClean="0"/>
              <a:t>authentication</a:t>
            </a:r>
            <a:endParaRPr lang="es-ES" dirty="0" smtClean="0"/>
          </a:p>
          <a:p>
            <a:r>
              <a:rPr lang="es-ES" dirty="0" smtClean="0"/>
              <a:t>Single </a:t>
            </a:r>
            <a:r>
              <a:rPr lang="es-ES" dirty="0" err="1" smtClean="0"/>
              <a:t>Token</a:t>
            </a:r>
            <a:r>
              <a:rPr lang="es-ES" dirty="0" smtClean="0"/>
              <a:t> </a:t>
            </a:r>
            <a:r>
              <a:rPr lang="es-ES" dirty="0" err="1" smtClean="0"/>
              <a:t>Traveller</a:t>
            </a:r>
            <a:r>
              <a:rPr lang="es-ES" dirty="0" smtClean="0"/>
              <a:t> </a:t>
            </a:r>
            <a:r>
              <a:rPr lang="es-ES" dirty="0" err="1" smtClean="0"/>
              <a:t>Experience</a:t>
            </a:r>
            <a:endParaRPr lang="es-ES" dirty="0" smtClean="0"/>
          </a:p>
          <a:p>
            <a:r>
              <a:rPr lang="es-ES" dirty="0" err="1" smtClean="0"/>
              <a:t>Contract</a:t>
            </a:r>
            <a:r>
              <a:rPr lang="es-ES" dirty="0" smtClean="0"/>
              <a:t> </a:t>
            </a:r>
            <a:r>
              <a:rPr lang="es-ES" dirty="0" err="1" smtClean="0"/>
              <a:t>Signature</a:t>
            </a:r>
            <a:endParaRPr lang="es-ES" dirty="0" smtClean="0"/>
          </a:p>
          <a:p>
            <a:endParaRPr lang="es-ES" dirty="0" smtClean="0"/>
          </a:p>
          <a:p>
            <a:endParaRPr lang="es-ES" dirty="0" smtClean="0"/>
          </a:p>
          <a:p>
            <a:endParaRPr lang="es-ES" dirty="0" smtClean="0"/>
          </a:p>
          <a:p>
            <a:endParaRPr lang="es-ES" dirty="0" smtClean="0"/>
          </a:p>
          <a:p>
            <a:endParaRPr lang="es-ES" dirty="0" smtClean="0"/>
          </a:p>
          <a:p>
            <a:endParaRPr lang="es-ES" dirty="0" smtClean="0"/>
          </a:p>
        </p:txBody>
      </p:sp>
    </p:spTree>
    <p:extLst>
      <p:ext uri="{BB962C8B-B14F-4D97-AF65-F5344CB8AC3E}">
        <p14:creationId xmlns:p14="http://schemas.microsoft.com/office/powerpoint/2010/main" val="587812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Alastria Id. </a:t>
            </a:r>
            <a:r>
              <a:rPr lang="es-ES" dirty="0" err="1" smtClean="0"/>
              <a:t>User</a:t>
            </a:r>
            <a:r>
              <a:rPr lang="es-ES" dirty="0" smtClean="0"/>
              <a:t> </a:t>
            </a:r>
            <a:r>
              <a:rPr lang="es-ES" dirty="0" err="1" smtClean="0"/>
              <a:t>Stories</a:t>
            </a:r>
            <a:r>
              <a:rPr lang="es-ES" dirty="0" smtClean="0"/>
              <a:t>.</a:t>
            </a:r>
            <a:endParaRPr lang="es-ES" dirty="0"/>
          </a:p>
        </p:txBody>
      </p:sp>
      <p:sp>
        <p:nvSpPr>
          <p:cNvPr id="3" name="Marcador de contenido 2"/>
          <p:cNvSpPr>
            <a:spLocks noGrp="1"/>
          </p:cNvSpPr>
          <p:nvPr>
            <p:ph idx="1"/>
          </p:nvPr>
        </p:nvSpPr>
        <p:spPr/>
        <p:txBody>
          <a:bodyPr>
            <a:normAutofit lnSpcReduction="10000"/>
          </a:bodyPr>
          <a:lstStyle/>
          <a:p>
            <a:r>
              <a:rPr lang="es-ES" dirty="0" smtClean="0"/>
              <a:t>Creación de identidad</a:t>
            </a:r>
          </a:p>
          <a:p>
            <a:pPr lvl="1"/>
            <a:r>
              <a:rPr lang="es-ES" dirty="0" smtClean="0"/>
              <a:t>Uso de múltiples </a:t>
            </a:r>
            <a:r>
              <a:rPr lang="es-ES" dirty="0"/>
              <a:t>identificadores por </a:t>
            </a:r>
            <a:r>
              <a:rPr lang="es-ES" dirty="0" smtClean="0"/>
              <a:t>usuario para dificultar la trazabilidad</a:t>
            </a:r>
            <a:endParaRPr lang="es-ES" dirty="0"/>
          </a:p>
          <a:p>
            <a:r>
              <a:rPr lang="es-ES" dirty="0" smtClean="0"/>
              <a:t>Creación </a:t>
            </a:r>
            <a:r>
              <a:rPr lang="es-ES" dirty="0"/>
              <a:t>de Atributos </a:t>
            </a:r>
            <a:r>
              <a:rPr lang="es-ES" dirty="0" smtClean="0"/>
              <a:t>con validez legal. Fuentes.</a:t>
            </a:r>
            <a:endParaRPr lang="es-ES" dirty="0"/>
          </a:p>
          <a:p>
            <a:r>
              <a:rPr lang="es-ES" dirty="0"/>
              <a:t>Creación de Atributos “aportados” (</a:t>
            </a:r>
            <a:r>
              <a:rPr lang="es-ES" dirty="0" err="1"/>
              <a:t>attested</a:t>
            </a:r>
            <a:r>
              <a:rPr lang="es-ES" dirty="0"/>
              <a:t>) por </a:t>
            </a:r>
            <a:r>
              <a:rPr lang="es-ES" dirty="0" smtClean="0"/>
              <a:t>terceros.</a:t>
            </a:r>
            <a:endParaRPr lang="es-ES" dirty="0"/>
          </a:p>
          <a:p>
            <a:r>
              <a:rPr lang="es-ES" dirty="0"/>
              <a:t>Creación de Atributos “aportados” (</a:t>
            </a:r>
            <a:r>
              <a:rPr lang="es-ES" dirty="0" err="1"/>
              <a:t>attested</a:t>
            </a:r>
            <a:r>
              <a:rPr lang="es-ES" dirty="0"/>
              <a:t>) por el usuario.</a:t>
            </a:r>
          </a:p>
          <a:p>
            <a:r>
              <a:rPr lang="es-ES" dirty="0" smtClean="0"/>
              <a:t>Autenticación/identificación</a:t>
            </a:r>
          </a:p>
          <a:p>
            <a:r>
              <a:rPr lang="es-ES" dirty="0" smtClean="0"/>
              <a:t>Consulta (</a:t>
            </a:r>
            <a:r>
              <a:rPr lang="es-ES" dirty="0" err="1" smtClean="0"/>
              <a:t>claim</a:t>
            </a:r>
            <a:r>
              <a:rPr lang="es-ES" dirty="0" smtClean="0"/>
              <a:t>) sobre atributos (</a:t>
            </a:r>
            <a:r>
              <a:rPr lang="es-ES" dirty="0"/>
              <a:t>Edad) autorizada por el usuario</a:t>
            </a:r>
            <a:r>
              <a:rPr lang="es-ES" dirty="0" smtClean="0"/>
              <a:t>.</a:t>
            </a:r>
          </a:p>
          <a:p>
            <a:r>
              <a:rPr lang="es-ES" dirty="0" smtClean="0"/>
              <a:t>Consulta (</a:t>
            </a:r>
            <a:r>
              <a:rPr lang="es-ES" dirty="0" err="1"/>
              <a:t>c</a:t>
            </a:r>
            <a:r>
              <a:rPr lang="es-ES" dirty="0" err="1" smtClean="0"/>
              <a:t>laim</a:t>
            </a:r>
            <a:r>
              <a:rPr lang="es-ES" dirty="0" smtClean="0"/>
              <a:t>) sobre cumplimiento de condiciones (&lt;18 años) autorizada por el usuario.</a:t>
            </a:r>
          </a:p>
          <a:p>
            <a:r>
              <a:rPr lang="es-ES" dirty="0" smtClean="0"/>
              <a:t>Gestión de atributo: borrado, actualización, renovación</a:t>
            </a:r>
          </a:p>
          <a:p>
            <a:r>
              <a:rPr lang="es-ES" dirty="0"/>
              <a:t>R</a:t>
            </a:r>
            <a:r>
              <a:rPr lang="es-ES" dirty="0" smtClean="0"/>
              <a:t>ecuperación segura de claves en caso de pérdida.</a:t>
            </a:r>
          </a:p>
        </p:txBody>
      </p:sp>
    </p:spTree>
    <p:extLst>
      <p:ext uri="{BB962C8B-B14F-4D97-AF65-F5344CB8AC3E}">
        <p14:creationId xmlns:p14="http://schemas.microsoft.com/office/powerpoint/2010/main" val="1613770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Alastria Id. </a:t>
            </a:r>
            <a:r>
              <a:rPr lang="es-ES" dirty="0" err="1" smtClean="0"/>
              <a:t>User</a:t>
            </a:r>
            <a:r>
              <a:rPr lang="es-ES" dirty="0" smtClean="0"/>
              <a:t> </a:t>
            </a:r>
            <a:r>
              <a:rPr lang="es-ES" dirty="0" err="1" smtClean="0"/>
              <a:t>Stories</a:t>
            </a:r>
            <a:endParaRPr lang="es-ES" dirty="0"/>
          </a:p>
        </p:txBody>
      </p:sp>
      <p:sp>
        <p:nvSpPr>
          <p:cNvPr id="3" name="Marcador de contenido 2"/>
          <p:cNvSpPr>
            <a:spLocks noGrp="1"/>
          </p:cNvSpPr>
          <p:nvPr>
            <p:ph idx="1"/>
          </p:nvPr>
        </p:nvSpPr>
        <p:spPr/>
        <p:txBody>
          <a:bodyPr>
            <a:normAutofit/>
          </a:bodyPr>
          <a:lstStyle/>
          <a:p>
            <a:r>
              <a:rPr lang="es-ES" dirty="0" smtClean="0"/>
              <a:t>Soy… (usuario, </a:t>
            </a:r>
            <a:r>
              <a:rPr lang="es-ES" dirty="0" err="1" smtClean="0"/>
              <a:t>atestador</a:t>
            </a:r>
            <a:r>
              <a:rPr lang="es-ES" dirty="0" smtClean="0"/>
              <a:t>, consumidor de identidad,…)</a:t>
            </a:r>
          </a:p>
          <a:p>
            <a:r>
              <a:rPr lang="es-ES" dirty="0" smtClean="0"/>
              <a:t>Quiero… (Identificarme, autenticarme, presentar atributos, solicitar atributos, …)</a:t>
            </a:r>
          </a:p>
          <a:p>
            <a:r>
              <a:rPr lang="es-ES" dirty="0" smtClean="0"/>
              <a:t>Para… (crear identidad, acceder a un servicio, presentar datos, …)</a:t>
            </a:r>
          </a:p>
          <a:p>
            <a:r>
              <a:rPr lang="es-ES" dirty="0" smtClean="0"/>
              <a:t>Estoy usando… (móvil propio, ordenador propio, terminal ajeno)</a:t>
            </a:r>
            <a:endParaRPr lang="es-ES" dirty="0"/>
          </a:p>
          <a:p>
            <a:endParaRPr lang="es-ES" dirty="0"/>
          </a:p>
        </p:txBody>
      </p:sp>
    </p:spTree>
    <p:extLst>
      <p:ext uri="{BB962C8B-B14F-4D97-AF65-F5344CB8AC3E}">
        <p14:creationId xmlns:p14="http://schemas.microsoft.com/office/powerpoint/2010/main" val="31833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Casos de uso: W3C</a:t>
            </a:r>
            <a:endParaRPr lang="es-ES" dirty="0"/>
          </a:p>
        </p:txBody>
      </p:sp>
      <p:pic>
        <p:nvPicPr>
          <p:cNvPr id="5" name="Imagen 4"/>
          <p:cNvPicPr>
            <a:picLocks noChangeAspect="1"/>
          </p:cNvPicPr>
          <p:nvPr/>
        </p:nvPicPr>
        <p:blipFill>
          <a:blip r:embed="rId2"/>
          <a:stretch>
            <a:fillRect/>
          </a:stretch>
        </p:blipFill>
        <p:spPr>
          <a:xfrm>
            <a:off x="919146" y="825073"/>
            <a:ext cx="8905078" cy="6032927"/>
          </a:xfrm>
          <a:prstGeom prst="rect">
            <a:avLst/>
          </a:prstGeom>
        </p:spPr>
      </p:pic>
    </p:spTree>
    <p:extLst>
      <p:ext uri="{BB962C8B-B14F-4D97-AF65-F5344CB8AC3E}">
        <p14:creationId xmlns:p14="http://schemas.microsoft.com/office/powerpoint/2010/main" val="2381552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Casos de uso: W3C Roles</a:t>
            </a:r>
            <a:endParaRPr lang="es-ES" dirty="0"/>
          </a:p>
        </p:txBody>
      </p:sp>
      <p:sp>
        <p:nvSpPr>
          <p:cNvPr id="6" name="CuadroTexto 5"/>
          <p:cNvSpPr txBox="1"/>
          <p:nvPr/>
        </p:nvSpPr>
        <p:spPr>
          <a:xfrm>
            <a:off x="1231381" y="6349949"/>
            <a:ext cx="6077415" cy="369332"/>
          </a:xfrm>
          <a:prstGeom prst="rect">
            <a:avLst/>
          </a:prstGeom>
          <a:noFill/>
        </p:spPr>
        <p:txBody>
          <a:bodyPr wrap="square" rtlCol="0">
            <a:spAutoFit/>
          </a:bodyPr>
          <a:lstStyle/>
          <a:p>
            <a:r>
              <a:rPr lang="es-ES" dirty="0">
                <a:hlinkClick r:id="rId2"/>
              </a:rPr>
              <a:t>https://www.w3.org/TR/verifiable-claims-use-cases</a:t>
            </a:r>
            <a:r>
              <a:rPr lang="es-ES" dirty="0" smtClean="0">
                <a:hlinkClick r:id="rId2"/>
              </a:rPr>
              <a:t>/</a:t>
            </a:r>
            <a:endParaRPr lang="es-ES" dirty="0"/>
          </a:p>
        </p:txBody>
      </p:sp>
      <p:pic>
        <p:nvPicPr>
          <p:cNvPr id="3" name="Imagen 2"/>
          <p:cNvPicPr>
            <a:picLocks noChangeAspect="1"/>
          </p:cNvPicPr>
          <p:nvPr/>
        </p:nvPicPr>
        <p:blipFill>
          <a:blip r:embed="rId3"/>
          <a:stretch>
            <a:fillRect/>
          </a:stretch>
        </p:blipFill>
        <p:spPr>
          <a:xfrm>
            <a:off x="3492771" y="1005645"/>
            <a:ext cx="3666312" cy="4584853"/>
          </a:xfrm>
          <a:prstGeom prst="rect">
            <a:avLst/>
          </a:prstGeom>
        </p:spPr>
      </p:pic>
      <p:grpSp>
        <p:nvGrpSpPr>
          <p:cNvPr id="18" name="Grupo 17"/>
          <p:cNvGrpSpPr/>
          <p:nvPr/>
        </p:nvGrpSpPr>
        <p:grpSpPr>
          <a:xfrm>
            <a:off x="3602515" y="3291082"/>
            <a:ext cx="817129" cy="738534"/>
            <a:chOff x="3602515" y="2928804"/>
            <a:chExt cx="817129" cy="738534"/>
          </a:xfrm>
        </p:grpSpPr>
        <p:cxnSp>
          <p:nvCxnSpPr>
            <p:cNvPr id="9" name="Conector recto 8"/>
            <p:cNvCxnSpPr/>
            <p:nvPr/>
          </p:nvCxnSpPr>
          <p:spPr>
            <a:xfrm>
              <a:off x="3602515" y="2928804"/>
              <a:ext cx="817129" cy="738534"/>
            </a:xfrm>
            <a:prstGeom prst="line">
              <a:avLst/>
            </a:prstGeom>
            <a:ln w="66675">
              <a:solidFill>
                <a:srgbClr val="FF0000">
                  <a:alpha val="65000"/>
                </a:srgb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H="1">
              <a:off x="3602515" y="2928804"/>
              <a:ext cx="817129" cy="738534"/>
            </a:xfrm>
            <a:prstGeom prst="line">
              <a:avLst/>
            </a:prstGeom>
            <a:ln w="66675">
              <a:solidFill>
                <a:srgbClr val="FF0000">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p:nvGrpSpPr>
        <p:grpSpPr>
          <a:xfrm>
            <a:off x="6006495" y="3366297"/>
            <a:ext cx="817129" cy="738534"/>
            <a:chOff x="3602515" y="2928804"/>
            <a:chExt cx="817129" cy="738534"/>
          </a:xfrm>
        </p:grpSpPr>
        <p:cxnSp>
          <p:nvCxnSpPr>
            <p:cNvPr id="25" name="Conector recto 24"/>
            <p:cNvCxnSpPr/>
            <p:nvPr/>
          </p:nvCxnSpPr>
          <p:spPr>
            <a:xfrm>
              <a:off x="3602515" y="2928804"/>
              <a:ext cx="817129" cy="738534"/>
            </a:xfrm>
            <a:prstGeom prst="line">
              <a:avLst/>
            </a:prstGeom>
            <a:ln w="66675">
              <a:solidFill>
                <a:srgbClr val="FF0000">
                  <a:alpha val="65000"/>
                </a:srgbClr>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flipH="1">
              <a:off x="3602515" y="2928804"/>
              <a:ext cx="817129" cy="738534"/>
            </a:xfrm>
            <a:prstGeom prst="line">
              <a:avLst/>
            </a:prstGeom>
            <a:ln w="66675">
              <a:solidFill>
                <a:srgbClr val="FF0000">
                  <a:alpha val="65000"/>
                </a:srgbClr>
              </a:solidFill>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2175369" y="3260239"/>
            <a:ext cx="1372274" cy="800219"/>
            <a:chOff x="2175369" y="3293206"/>
            <a:chExt cx="1372274" cy="800219"/>
          </a:xfrm>
        </p:grpSpPr>
        <p:sp>
          <p:nvSpPr>
            <p:cNvPr id="22" name="CuadroTexto 21"/>
            <p:cNvSpPr txBox="1"/>
            <p:nvPr/>
          </p:nvSpPr>
          <p:spPr>
            <a:xfrm>
              <a:off x="2175369" y="3293206"/>
              <a:ext cx="1372274" cy="800219"/>
            </a:xfrm>
            <a:prstGeom prst="rect">
              <a:avLst/>
            </a:prstGeom>
            <a:noFill/>
          </p:spPr>
          <p:txBody>
            <a:bodyPr wrap="square" rtlCol="0">
              <a:spAutoFit/>
            </a:bodyPr>
            <a:lstStyle/>
            <a:p>
              <a:pPr algn="ctr"/>
              <a:r>
                <a:rPr lang="es-ES" b="1" dirty="0" err="1" smtClean="0">
                  <a:solidFill>
                    <a:srgbClr val="44993D"/>
                  </a:solidFill>
                </a:rPr>
                <a:t>Attester</a:t>
              </a:r>
              <a:endParaRPr lang="es-ES" b="1" dirty="0" smtClean="0">
                <a:solidFill>
                  <a:srgbClr val="44993D"/>
                </a:solidFill>
              </a:endParaRPr>
            </a:p>
            <a:p>
              <a:pPr algn="ctr">
                <a:spcBef>
                  <a:spcPts val="1200"/>
                </a:spcBef>
              </a:pPr>
              <a:r>
                <a:rPr lang="es-ES" b="1" dirty="0" smtClean="0">
                  <a:solidFill>
                    <a:srgbClr val="44993D"/>
                  </a:solidFill>
                </a:rPr>
                <a:t>Certificador</a:t>
              </a:r>
              <a:endParaRPr lang="es-ES" b="1" dirty="0">
                <a:solidFill>
                  <a:srgbClr val="44993D"/>
                </a:solidFill>
              </a:endParaRPr>
            </a:p>
          </p:txBody>
        </p:sp>
        <p:cxnSp>
          <p:nvCxnSpPr>
            <p:cNvPr id="28" name="Conector recto 27"/>
            <p:cNvCxnSpPr/>
            <p:nvPr/>
          </p:nvCxnSpPr>
          <p:spPr>
            <a:xfrm>
              <a:off x="2265944" y="3702513"/>
              <a:ext cx="1188000" cy="0"/>
            </a:xfrm>
            <a:prstGeom prst="line">
              <a:avLst/>
            </a:prstGeom>
            <a:ln w="19050">
              <a:solidFill>
                <a:srgbClr val="44993D"/>
              </a:solidFill>
            </a:ln>
          </p:spPr>
          <p:style>
            <a:lnRef idx="1">
              <a:schemeClr val="accent1"/>
            </a:lnRef>
            <a:fillRef idx="0">
              <a:schemeClr val="accent1"/>
            </a:fillRef>
            <a:effectRef idx="0">
              <a:schemeClr val="accent1"/>
            </a:effectRef>
            <a:fontRef idx="minor">
              <a:schemeClr val="tx1"/>
            </a:fontRef>
          </p:style>
        </p:cxnSp>
      </p:grpSp>
      <p:grpSp>
        <p:nvGrpSpPr>
          <p:cNvPr id="32" name="Grupo 31"/>
          <p:cNvGrpSpPr/>
          <p:nvPr/>
        </p:nvGrpSpPr>
        <p:grpSpPr>
          <a:xfrm>
            <a:off x="6878496" y="3260239"/>
            <a:ext cx="2652394" cy="800219"/>
            <a:chOff x="6878496" y="3249222"/>
            <a:chExt cx="2652394" cy="800219"/>
          </a:xfrm>
        </p:grpSpPr>
        <p:sp>
          <p:nvSpPr>
            <p:cNvPr id="23" name="CuadroTexto 22"/>
            <p:cNvSpPr txBox="1"/>
            <p:nvPr/>
          </p:nvSpPr>
          <p:spPr>
            <a:xfrm>
              <a:off x="6878496" y="3249222"/>
              <a:ext cx="2652394" cy="800219"/>
            </a:xfrm>
            <a:prstGeom prst="rect">
              <a:avLst/>
            </a:prstGeom>
            <a:noFill/>
          </p:spPr>
          <p:txBody>
            <a:bodyPr wrap="square" rtlCol="0">
              <a:spAutoFit/>
            </a:bodyPr>
            <a:lstStyle/>
            <a:p>
              <a:pPr algn="ctr"/>
              <a:r>
                <a:rPr lang="es-ES" b="1" dirty="0" err="1" smtClean="0">
                  <a:solidFill>
                    <a:srgbClr val="44993D"/>
                  </a:solidFill>
                </a:rPr>
                <a:t>Relaying</a:t>
              </a:r>
              <a:r>
                <a:rPr lang="es-ES" b="1" dirty="0" smtClean="0">
                  <a:solidFill>
                    <a:srgbClr val="44993D"/>
                  </a:solidFill>
                </a:rPr>
                <a:t> </a:t>
              </a:r>
              <a:r>
                <a:rPr lang="es-ES" b="1" dirty="0" err="1" smtClean="0">
                  <a:solidFill>
                    <a:srgbClr val="44993D"/>
                  </a:solidFill>
                </a:rPr>
                <a:t>Party</a:t>
              </a:r>
              <a:endParaRPr lang="es-ES" b="1" dirty="0" smtClean="0">
                <a:solidFill>
                  <a:srgbClr val="44993D"/>
                </a:solidFill>
              </a:endParaRPr>
            </a:p>
            <a:p>
              <a:pPr algn="ctr">
                <a:spcBef>
                  <a:spcPts val="1200"/>
                </a:spcBef>
              </a:pPr>
              <a:r>
                <a:rPr lang="es-ES" b="1" dirty="0" smtClean="0">
                  <a:solidFill>
                    <a:srgbClr val="44993D"/>
                  </a:solidFill>
                </a:rPr>
                <a:t>Consumidor de identidad</a:t>
              </a:r>
              <a:endParaRPr lang="es-ES" b="1" dirty="0">
                <a:solidFill>
                  <a:srgbClr val="44993D"/>
                </a:solidFill>
              </a:endParaRPr>
            </a:p>
          </p:txBody>
        </p:sp>
        <p:cxnSp>
          <p:nvCxnSpPr>
            <p:cNvPr id="29" name="Conector recto 28"/>
            <p:cNvCxnSpPr/>
            <p:nvPr/>
          </p:nvCxnSpPr>
          <p:spPr>
            <a:xfrm>
              <a:off x="7033375" y="3682298"/>
              <a:ext cx="2376000" cy="0"/>
            </a:xfrm>
            <a:prstGeom prst="line">
              <a:avLst/>
            </a:prstGeom>
            <a:ln w="19050">
              <a:solidFill>
                <a:srgbClr val="44993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5910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rgbClr val="0033CC"/>
                </a:solidFill>
              </a:rPr>
              <a:t>W3C</a:t>
            </a:r>
            <a:r>
              <a:rPr lang="es-ES" dirty="0" smtClean="0"/>
              <a:t> – </a:t>
            </a:r>
            <a:r>
              <a:rPr lang="es-ES" dirty="0" err="1" smtClean="0"/>
              <a:t>Finance</a:t>
            </a:r>
            <a:r>
              <a:rPr lang="es-ES" dirty="0" smtClean="0"/>
              <a:t> </a:t>
            </a:r>
            <a:r>
              <a:rPr lang="es-ES" dirty="0" err="1" smtClean="0"/>
              <a:t>Reuse</a:t>
            </a:r>
            <a:r>
              <a:rPr lang="es-ES" dirty="0" smtClean="0"/>
              <a:t> KYC</a:t>
            </a:r>
            <a:endParaRPr lang="es-ES" dirty="0"/>
          </a:p>
        </p:txBody>
      </p:sp>
      <p:sp>
        <p:nvSpPr>
          <p:cNvPr id="3" name="Marcador de contenido 2"/>
          <p:cNvSpPr>
            <a:spLocks noGrp="1"/>
          </p:cNvSpPr>
          <p:nvPr>
            <p:ph idx="1"/>
          </p:nvPr>
        </p:nvSpPr>
        <p:spPr/>
        <p:txBody>
          <a:bodyPr>
            <a:normAutofit fontScale="92500" lnSpcReduction="20000"/>
          </a:bodyPr>
          <a:lstStyle/>
          <a:p>
            <a:pPr>
              <a:lnSpc>
                <a:spcPct val="100000"/>
              </a:lnSpc>
              <a:spcBef>
                <a:spcPts val="900"/>
              </a:spcBef>
            </a:pPr>
            <a:r>
              <a:rPr lang="en-US" dirty="0" smtClean="0"/>
              <a:t>Jane </a:t>
            </a:r>
            <a:r>
              <a:rPr lang="en-US" dirty="0"/>
              <a:t>is opening an account at </a:t>
            </a:r>
            <a:r>
              <a:rPr lang="en-US" dirty="0" err="1"/>
              <a:t>MidBank</a:t>
            </a:r>
            <a:r>
              <a:rPr lang="en-US" dirty="0"/>
              <a:t> in Finland. As part of that process, the bank asks her to provide two from a variety of possible sources to confirm her identity - a so called "Know Your Customer" check. She selects government-supplied verifiable claims that confirm she receives postal mail at a certain address and that she has a national ID card. Confirming these allows the bank to open her account and be confident in her identity when she conducts transactions. </a:t>
            </a:r>
          </a:p>
          <a:p>
            <a:pPr>
              <a:lnSpc>
                <a:spcPct val="100000"/>
              </a:lnSpc>
              <a:spcBef>
                <a:spcPts val="900"/>
              </a:spcBef>
            </a:pPr>
            <a:r>
              <a:rPr lang="en-US" dirty="0" smtClean="0"/>
              <a:t>Now </a:t>
            </a:r>
            <a:r>
              <a:rPr lang="en-US" dirty="0"/>
              <a:t>that the account is open, Jane is issued a digitally signed credential for her checking account at </a:t>
            </a:r>
            <a:r>
              <a:rPr lang="en-US" dirty="0" err="1"/>
              <a:t>MidBank</a:t>
            </a:r>
            <a:r>
              <a:rPr lang="en-US" dirty="0"/>
              <a:t>. </a:t>
            </a:r>
            <a:r>
              <a:rPr lang="en-US" dirty="0">
                <a:solidFill>
                  <a:srgbClr val="0000FF"/>
                </a:solidFill>
              </a:rPr>
              <a:t>This credential verifies that Jane has an account at </a:t>
            </a:r>
            <a:r>
              <a:rPr lang="en-US" dirty="0" err="1">
                <a:solidFill>
                  <a:srgbClr val="0000FF"/>
                </a:solidFill>
              </a:rPr>
              <a:t>MidBank</a:t>
            </a:r>
            <a:r>
              <a:rPr lang="en-US" dirty="0">
                <a:solidFill>
                  <a:srgbClr val="0000FF"/>
                </a:solidFill>
              </a:rPr>
              <a:t> </a:t>
            </a:r>
            <a:r>
              <a:rPr lang="en-US" dirty="0"/>
              <a:t>and has access to her associated checking account. Since </a:t>
            </a:r>
            <a:r>
              <a:rPr lang="en-US" dirty="0" err="1"/>
              <a:t>MidBank</a:t>
            </a:r>
            <a:r>
              <a:rPr lang="en-US" dirty="0"/>
              <a:t> (and all banks in Finland) are required to perform "Know Your Customer" checks on accounts, </a:t>
            </a:r>
            <a:r>
              <a:rPr lang="en-US" dirty="0">
                <a:solidFill>
                  <a:srgbClr val="0033CC"/>
                </a:solidFill>
              </a:rPr>
              <a:t>this credential can also be used as sufficient verification by other financial institutions</a:t>
            </a:r>
            <a:r>
              <a:rPr lang="en-US" dirty="0"/>
              <a:t>. This can help Jane assure destination banks that she is verified, thereby allaying concerns about misdirected transactions and money laundering.</a:t>
            </a:r>
            <a:endParaRPr lang="es-ES" dirty="0"/>
          </a:p>
        </p:txBody>
      </p:sp>
    </p:spTree>
    <p:extLst>
      <p:ext uri="{BB962C8B-B14F-4D97-AF65-F5344CB8AC3E}">
        <p14:creationId xmlns:p14="http://schemas.microsoft.com/office/powerpoint/2010/main" val="4110465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rgbClr val="0033CC"/>
                </a:solidFill>
              </a:rPr>
              <a:t>W3C</a:t>
            </a:r>
            <a:r>
              <a:rPr lang="es-ES" dirty="0" smtClean="0"/>
              <a:t> – New </a:t>
            </a:r>
            <a:r>
              <a:rPr lang="es-ES" dirty="0" err="1" smtClean="0"/>
              <a:t>Employer</a:t>
            </a:r>
            <a:endParaRPr lang="es-ES" dirty="0"/>
          </a:p>
        </p:txBody>
      </p:sp>
      <p:sp>
        <p:nvSpPr>
          <p:cNvPr id="3" name="Marcador de contenido 2"/>
          <p:cNvSpPr>
            <a:spLocks noGrp="1"/>
          </p:cNvSpPr>
          <p:nvPr>
            <p:ph idx="1"/>
          </p:nvPr>
        </p:nvSpPr>
        <p:spPr/>
        <p:txBody>
          <a:bodyPr/>
          <a:lstStyle/>
          <a:p>
            <a:pPr>
              <a:spcBef>
                <a:spcPts val="900"/>
              </a:spcBef>
            </a:pPr>
            <a:r>
              <a:rPr lang="en-US" dirty="0"/>
              <a:t>Jessica is a medical doctor practicing in the United States. She has a variety of digital claims that explain her qualifications, schooling, continuing education achievements, and board certifications. These are all stored in the </a:t>
            </a:r>
            <a:r>
              <a:rPr lang="en-US" dirty="0">
                <a:hlinkClick r:id="rId2"/>
              </a:rPr>
              <a:t>credential repository</a:t>
            </a:r>
            <a:r>
              <a:rPr lang="en-US" dirty="0"/>
              <a:t> provided by her employer. When she is offered a position with another health provider network, she can automatically transfer all of these claims to her new employer. </a:t>
            </a:r>
            <a:endParaRPr lang="es-ES" dirty="0"/>
          </a:p>
        </p:txBody>
      </p:sp>
    </p:spTree>
    <p:extLst>
      <p:ext uri="{BB962C8B-B14F-4D97-AF65-F5344CB8AC3E}">
        <p14:creationId xmlns:p14="http://schemas.microsoft.com/office/powerpoint/2010/main" val="301269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rgbClr val="0033CC"/>
                </a:solidFill>
              </a:rPr>
              <a:t>W3C</a:t>
            </a:r>
            <a:r>
              <a:rPr lang="es-ES" dirty="0" smtClean="0"/>
              <a:t> – </a:t>
            </a:r>
            <a:r>
              <a:rPr lang="es-ES" dirty="0" err="1" smtClean="0"/>
              <a:t>User</a:t>
            </a:r>
            <a:r>
              <a:rPr lang="es-ES" dirty="0" smtClean="0"/>
              <a:t> </a:t>
            </a:r>
            <a:r>
              <a:rPr lang="es-ES" dirty="0" err="1" smtClean="0"/>
              <a:t>Task</a:t>
            </a:r>
            <a:endParaRPr lang="es-ES" dirty="0"/>
          </a:p>
        </p:txBody>
      </p:sp>
      <p:sp>
        <p:nvSpPr>
          <p:cNvPr id="3" name="Marcador de contenido 2"/>
          <p:cNvSpPr>
            <a:spLocks noGrp="1"/>
          </p:cNvSpPr>
          <p:nvPr>
            <p:ph idx="1"/>
          </p:nvPr>
        </p:nvSpPr>
        <p:spPr/>
        <p:txBody>
          <a:bodyPr/>
          <a:lstStyle/>
          <a:p>
            <a:r>
              <a:rPr lang="en-US" b="1" dirty="0"/>
              <a:t>Issue claim</a:t>
            </a:r>
          </a:p>
          <a:p>
            <a:r>
              <a:rPr lang="en-US" b="1" dirty="0"/>
              <a:t>Assert claim</a:t>
            </a:r>
          </a:p>
          <a:p>
            <a:r>
              <a:rPr lang="en-US" b="1" dirty="0"/>
              <a:t>Verify claim</a:t>
            </a:r>
          </a:p>
          <a:p>
            <a:r>
              <a:rPr lang="en-US" b="1" dirty="0"/>
              <a:t>Store / Move claim</a:t>
            </a:r>
          </a:p>
          <a:p>
            <a:r>
              <a:rPr lang="en-US" b="1" dirty="0"/>
              <a:t>Retrieve claim</a:t>
            </a:r>
          </a:p>
          <a:p>
            <a:r>
              <a:rPr lang="en-US" b="1" dirty="0"/>
              <a:t>Revoke claim</a:t>
            </a:r>
          </a:p>
          <a:p>
            <a:pPr marL="0" indent="0">
              <a:buNone/>
            </a:pPr>
            <a:endParaRPr lang="es-ES" dirty="0"/>
          </a:p>
        </p:txBody>
      </p:sp>
    </p:spTree>
    <p:extLst>
      <p:ext uri="{BB962C8B-B14F-4D97-AF65-F5344CB8AC3E}">
        <p14:creationId xmlns:p14="http://schemas.microsoft.com/office/powerpoint/2010/main" val="416784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err="1" smtClean="0">
                <a:solidFill>
                  <a:srgbClr val="0033CC"/>
                </a:solidFill>
              </a:rPr>
              <a:t>Sho</a:t>
            </a:r>
            <a:r>
              <a:rPr lang="es-ES" dirty="0" smtClean="0">
                <a:solidFill>
                  <a:srgbClr val="0033CC"/>
                </a:solidFill>
              </a:rPr>
              <a:t> </a:t>
            </a:r>
            <a:r>
              <a:rPr lang="es-ES" dirty="0" err="1" smtClean="0">
                <a:solidFill>
                  <a:srgbClr val="0033CC"/>
                </a:solidFill>
              </a:rPr>
              <a:t>Card</a:t>
            </a:r>
            <a:r>
              <a:rPr lang="es-ES" dirty="0" smtClean="0">
                <a:solidFill>
                  <a:srgbClr val="0033CC"/>
                </a:solidFill>
              </a:rPr>
              <a:t> </a:t>
            </a:r>
            <a:r>
              <a:rPr lang="es-ES" dirty="0" smtClean="0"/>
              <a:t>Use Cases</a:t>
            </a:r>
            <a:endParaRPr lang="es-ES" dirty="0"/>
          </a:p>
        </p:txBody>
      </p:sp>
      <p:sp>
        <p:nvSpPr>
          <p:cNvPr id="3" name="Marcador de contenido 2"/>
          <p:cNvSpPr>
            <a:spLocks noGrp="1"/>
          </p:cNvSpPr>
          <p:nvPr>
            <p:ph idx="1"/>
          </p:nvPr>
        </p:nvSpPr>
        <p:spPr/>
        <p:txBody>
          <a:bodyPr/>
          <a:lstStyle/>
          <a:p>
            <a:r>
              <a:rPr lang="en-US" b="1" dirty="0" err="1"/>
              <a:t>ShoBadge</a:t>
            </a:r>
            <a:r>
              <a:rPr lang="en-US" b="1" dirty="0"/>
              <a:t> SSO</a:t>
            </a:r>
            <a:endParaRPr lang="es-ES" dirty="0"/>
          </a:p>
          <a:p>
            <a:r>
              <a:rPr lang="en-US" b="1" dirty="0"/>
              <a:t>Password-less Login</a:t>
            </a:r>
            <a:endParaRPr lang="es-ES" dirty="0"/>
          </a:p>
          <a:p>
            <a:r>
              <a:rPr lang="en-US" b="1" dirty="0"/>
              <a:t>Financial Services Credentialing</a:t>
            </a:r>
            <a:endParaRPr lang="es-ES" dirty="0"/>
          </a:p>
          <a:p>
            <a:r>
              <a:rPr lang="en-US" b="1" dirty="0"/>
              <a:t>Improving customer’s travelling experience at airports &amp; </a:t>
            </a:r>
            <a:r>
              <a:rPr lang="en-US" b="1" dirty="0" smtClean="0"/>
              <a:t>hotels</a:t>
            </a:r>
            <a:endParaRPr lang="en-US" b="1" dirty="0"/>
          </a:p>
          <a:p>
            <a:r>
              <a:rPr lang="en-US" b="1" dirty="0" smtClean="0"/>
              <a:t>Call </a:t>
            </a:r>
            <a:r>
              <a:rPr lang="en-US" b="1" dirty="0"/>
              <a:t>Center Authentication</a:t>
            </a:r>
            <a:endParaRPr lang="es-ES" dirty="0"/>
          </a:p>
          <a:p>
            <a:r>
              <a:rPr lang="en-US" b="1" dirty="0"/>
              <a:t>Identity Verification</a:t>
            </a:r>
            <a:endParaRPr lang="es-ES" dirty="0"/>
          </a:p>
          <a:p>
            <a:r>
              <a:rPr lang="en-US" b="1" dirty="0"/>
              <a:t>Automated Registration</a:t>
            </a:r>
            <a:endParaRPr lang="es-ES" dirty="0"/>
          </a:p>
          <a:p>
            <a:r>
              <a:rPr lang="en-US" b="1" dirty="0"/>
              <a:t>Proof of Age</a:t>
            </a:r>
            <a:endParaRPr lang="es-ES" dirty="0"/>
          </a:p>
          <a:p>
            <a:endParaRPr lang="es-ES" dirty="0"/>
          </a:p>
        </p:txBody>
      </p:sp>
      <p:sp>
        <p:nvSpPr>
          <p:cNvPr id="4" name="CuadroTexto 3"/>
          <p:cNvSpPr txBox="1"/>
          <p:nvPr/>
        </p:nvSpPr>
        <p:spPr>
          <a:xfrm>
            <a:off x="838200" y="5992297"/>
            <a:ext cx="8383836" cy="369332"/>
          </a:xfrm>
          <a:prstGeom prst="rect">
            <a:avLst/>
          </a:prstGeom>
          <a:noFill/>
        </p:spPr>
        <p:txBody>
          <a:bodyPr wrap="square" rtlCol="0">
            <a:spAutoFit/>
          </a:bodyPr>
          <a:lstStyle/>
          <a:p>
            <a:r>
              <a:rPr lang="es-ES" dirty="0">
                <a:hlinkClick r:id="rId2"/>
              </a:rPr>
              <a:t>https://shocard.com/shocards-use-cases-2</a:t>
            </a:r>
            <a:r>
              <a:rPr lang="es-ES" dirty="0" smtClean="0">
                <a:hlinkClick r:id="rId2"/>
              </a:rPr>
              <a:t>/</a:t>
            </a:r>
            <a:endParaRPr lang="es-ES" dirty="0" smtClean="0"/>
          </a:p>
        </p:txBody>
      </p:sp>
    </p:spTree>
    <p:extLst>
      <p:ext uri="{BB962C8B-B14F-4D97-AF65-F5344CB8AC3E}">
        <p14:creationId xmlns:p14="http://schemas.microsoft.com/office/powerpoint/2010/main" val="2262967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err="1" smtClean="0">
                <a:solidFill>
                  <a:srgbClr val="0033CC"/>
                </a:solidFill>
              </a:rPr>
              <a:t>Sho</a:t>
            </a:r>
            <a:r>
              <a:rPr lang="es-ES" dirty="0" smtClean="0">
                <a:solidFill>
                  <a:srgbClr val="0033CC"/>
                </a:solidFill>
              </a:rPr>
              <a:t> </a:t>
            </a:r>
            <a:r>
              <a:rPr lang="es-ES" dirty="0" err="1" smtClean="0">
                <a:solidFill>
                  <a:srgbClr val="0033CC"/>
                </a:solidFill>
              </a:rPr>
              <a:t>Card</a:t>
            </a:r>
            <a:r>
              <a:rPr lang="es-ES" dirty="0" smtClean="0">
                <a:solidFill>
                  <a:srgbClr val="0033CC"/>
                </a:solidFill>
              </a:rPr>
              <a:t> </a:t>
            </a:r>
            <a:r>
              <a:rPr lang="es-ES" dirty="0" smtClean="0"/>
              <a:t>Use Cases: </a:t>
            </a:r>
            <a:r>
              <a:rPr lang="es-ES" dirty="0" err="1" smtClean="0"/>
              <a:t>Traveller</a:t>
            </a:r>
            <a:r>
              <a:rPr lang="es-ES" dirty="0" smtClean="0"/>
              <a:t> </a:t>
            </a:r>
            <a:r>
              <a:rPr lang="es-ES" dirty="0" err="1" smtClean="0"/>
              <a:t>Experience</a:t>
            </a:r>
            <a:endParaRPr lang="es-ES" dirty="0"/>
          </a:p>
        </p:txBody>
      </p:sp>
      <p:sp>
        <p:nvSpPr>
          <p:cNvPr id="3" name="Marcador de contenido 2"/>
          <p:cNvSpPr>
            <a:spLocks noGrp="1"/>
          </p:cNvSpPr>
          <p:nvPr>
            <p:ph idx="1"/>
          </p:nvPr>
        </p:nvSpPr>
        <p:spPr/>
        <p:txBody>
          <a:bodyPr>
            <a:normAutofit fontScale="70000" lnSpcReduction="20000"/>
          </a:bodyPr>
          <a:lstStyle/>
          <a:p>
            <a:pPr lvl="0">
              <a:spcBef>
                <a:spcPts val="900"/>
              </a:spcBef>
            </a:pPr>
            <a:r>
              <a:rPr lang="en-US" dirty="0"/>
              <a:t>A </a:t>
            </a:r>
            <a:r>
              <a:rPr lang="en-US" dirty="0"/>
              <a:t>traveler that is embarking on a journey can obtain a single travel token for the entire duration of their trip.</a:t>
            </a:r>
            <a:endParaRPr lang="es-ES" dirty="0"/>
          </a:p>
          <a:p>
            <a:pPr lvl="0">
              <a:spcBef>
                <a:spcPts val="900"/>
              </a:spcBef>
            </a:pPr>
            <a:r>
              <a:rPr lang="en-US" dirty="0"/>
              <a:t>The initial check occurs at the ticket counter, where the individual would be positively identified and issued the travel token. A photo/selfie is also taken for verification purposes.</a:t>
            </a:r>
            <a:endParaRPr lang="es-ES" dirty="0"/>
          </a:p>
          <a:p>
            <a:pPr lvl="0">
              <a:spcBef>
                <a:spcPts val="900"/>
              </a:spcBef>
            </a:pPr>
            <a:r>
              <a:rPr lang="en-US" dirty="0"/>
              <a:t>The personally identifiable information, the travel token, and the photo are all stored secure on the individual’s mobile device.</a:t>
            </a:r>
            <a:endParaRPr lang="es-ES" dirty="0"/>
          </a:p>
          <a:p>
            <a:pPr lvl="0">
              <a:spcBef>
                <a:spcPts val="900"/>
              </a:spcBef>
            </a:pPr>
            <a:r>
              <a:rPr lang="en-US" dirty="0"/>
              <a:t>When the traveler approaches any gate or checkpoint, they can present the travel token via a QR code on the SITA Traveler App.</a:t>
            </a:r>
            <a:endParaRPr lang="es-ES" dirty="0"/>
          </a:p>
          <a:p>
            <a:pPr lvl="0">
              <a:spcBef>
                <a:spcPts val="900"/>
              </a:spcBef>
            </a:pPr>
            <a:r>
              <a:rPr lang="en-US" dirty="0"/>
              <a:t>The Agent or a kiosk would scan the code, validate the travel token and check that the individual matches the selfie. If the checks pass, the traveler is permitted through the checkpoint.</a:t>
            </a:r>
            <a:endParaRPr lang="es-ES" dirty="0"/>
          </a:p>
          <a:p>
            <a:pPr lvl="0">
              <a:spcBef>
                <a:spcPts val="900"/>
              </a:spcBef>
            </a:pPr>
            <a:r>
              <a:rPr lang="en-US" dirty="0"/>
              <a:t>A travel token would be persistent for the entire duration of the journey. The traveler can use the same token through the airport to their destination, during their trip, and as well on their journey back to their point of departure.</a:t>
            </a:r>
            <a:endParaRPr lang="es-ES" dirty="0"/>
          </a:p>
          <a:p>
            <a:pPr>
              <a:spcBef>
                <a:spcPts val="900"/>
              </a:spcBef>
            </a:pPr>
            <a:r>
              <a:rPr lang="en-US" dirty="0"/>
              <a:t>Additional Features:</a:t>
            </a:r>
            <a:endParaRPr lang="es-ES" dirty="0"/>
          </a:p>
          <a:p>
            <a:pPr marL="685800" lvl="2">
              <a:spcBef>
                <a:spcPts val="900"/>
              </a:spcBef>
            </a:pPr>
            <a:r>
              <a:rPr lang="en-US" dirty="0"/>
              <a:t>During the trip itself, the travel token could contain additional fields of information, allowing</a:t>
            </a:r>
            <a:br>
              <a:rPr lang="en-US" dirty="0"/>
            </a:br>
            <a:r>
              <a:rPr lang="en-US" dirty="0"/>
              <a:t>travel to be encapsulated with preferences and service levels be shared from the airport, through baggage claim, to customized transportation, to tailored accommodation and hospitality.</a:t>
            </a:r>
            <a:endParaRPr lang="es-ES" dirty="0"/>
          </a:p>
          <a:p>
            <a:pPr marL="685800" lvl="2">
              <a:spcBef>
                <a:spcPts val="900"/>
              </a:spcBef>
            </a:pPr>
            <a:r>
              <a:rPr lang="en-US" dirty="0"/>
              <a:t>This would extend traveler-identification to industries outside of air the transport without compromising user privacy yet enhancing the user experience.</a:t>
            </a:r>
            <a:endParaRPr lang="es-ES" dirty="0"/>
          </a:p>
        </p:txBody>
      </p:sp>
      <p:sp>
        <p:nvSpPr>
          <p:cNvPr id="4" name="CuadroTexto 3"/>
          <p:cNvSpPr txBox="1"/>
          <p:nvPr/>
        </p:nvSpPr>
        <p:spPr>
          <a:xfrm>
            <a:off x="838200" y="6176963"/>
            <a:ext cx="8328753" cy="369332"/>
          </a:xfrm>
          <a:prstGeom prst="rect">
            <a:avLst/>
          </a:prstGeom>
          <a:noFill/>
        </p:spPr>
        <p:txBody>
          <a:bodyPr wrap="square" rtlCol="0">
            <a:spAutoFit/>
          </a:bodyPr>
          <a:lstStyle/>
          <a:p>
            <a:r>
              <a:rPr lang="es-ES" u="sng" dirty="0">
                <a:hlinkClick r:id="rId2"/>
              </a:rPr>
              <a:t>https://shocard.com/wp-content/uploads/2016/11/travel-identity-of-the-future.pdf</a:t>
            </a:r>
            <a:endParaRPr lang="es-ES" dirty="0"/>
          </a:p>
        </p:txBody>
      </p:sp>
    </p:spTree>
    <p:extLst>
      <p:ext uri="{BB962C8B-B14F-4D97-AF65-F5344CB8AC3E}">
        <p14:creationId xmlns:p14="http://schemas.microsoft.com/office/powerpoint/2010/main" val="425579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rgbClr val="0033CC"/>
                </a:solidFill>
              </a:rPr>
              <a:t>Web of Trust</a:t>
            </a:r>
            <a:r>
              <a:rPr lang="es-ES" dirty="0" smtClean="0"/>
              <a:t>. Use Cases.</a:t>
            </a:r>
            <a:endParaRPr lang="es-ES" dirty="0"/>
          </a:p>
        </p:txBody>
      </p:sp>
      <p:sp>
        <p:nvSpPr>
          <p:cNvPr id="3" name="Marcador de contenido 2"/>
          <p:cNvSpPr>
            <a:spLocks noGrp="1"/>
          </p:cNvSpPr>
          <p:nvPr>
            <p:ph idx="1"/>
          </p:nvPr>
        </p:nvSpPr>
        <p:spPr/>
        <p:txBody>
          <a:bodyPr>
            <a:normAutofit/>
          </a:bodyPr>
          <a:lstStyle/>
          <a:p>
            <a:pPr>
              <a:spcBef>
                <a:spcPts val="900"/>
              </a:spcBef>
            </a:pPr>
            <a:r>
              <a:rPr lang="es-ES" dirty="0"/>
              <a:t>Use Cases</a:t>
            </a:r>
          </a:p>
          <a:p>
            <a:pPr marL="0" indent="0">
              <a:spcBef>
                <a:spcPts val="900"/>
              </a:spcBef>
              <a:buNone/>
            </a:pPr>
            <a:r>
              <a:rPr lang="en-US" dirty="0"/>
              <a:t>1. Selective Disclosure: Proof of Age</a:t>
            </a:r>
          </a:p>
          <a:p>
            <a:pPr marL="0" indent="0">
              <a:spcBef>
                <a:spcPts val="900"/>
              </a:spcBef>
              <a:buNone/>
            </a:pPr>
            <a:r>
              <a:rPr lang="en-US" dirty="0"/>
              <a:t>2. Short-term Contracts with Memory: Distributed </a:t>
            </a:r>
            <a:r>
              <a:rPr lang="en-US" dirty="0" err="1"/>
              <a:t>AirBnB</a:t>
            </a:r>
            <a:endParaRPr lang="en-US" dirty="0"/>
          </a:p>
          <a:p>
            <a:pPr marL="0" indent="0">
              <a:spcBef>
                <a:spcPts val="900"/>
              </a:spcBef>
              <a:buNone/>
            </a:pPr>
            <a:r>
              <a:rPr lang="en-US" dirty="0"/>
              <a:t>3. Bootstrapping Long-Term Identity: Creating A Record of Credit</a:t>
            </a:r>
          </a:p>
          <a:p>
            <a:pPr marL="0" indent="0">
              <a:spcBef>
                <a:spcPts val="900"/>
              </a:spcBef>
              <a:buNone/>
            </a:pPr>
            <a:r>
              <a:rPr lang="es-ES" dirty="0"/>
              <a:t>4. </a:t>
            </a:r>
            <a:r>
              <a:rPr lang="es-ES" dirty="0" err="1"/>
              <a:t>Concerns</a:t>
            </a:r>
            <a:r>
              <a:rPr lang="es-ES" dirty="0"/>
              <a:t> in Non-G20 </a:t>
            </a:r>
            <a:r>
              <a:rPr lang="es-ES" dirty="0" err="1"/>
              <a:t>Nations</a:t>
            </a:r>
            <a:endParaRPr lang="es-ES" dirty="0"/>
          </a:p>
          <a:p>
            <a:pPr marL="0" indent="0">
              <a:spcBef>
                <a:spcPts val="900"/>
              </a:spcBef>
              <a:buNone/>
            </a:pPr>
            <a:r>
              <a:rPr lang="en-US" dirty="0"/>
              <a:t>5. Starting From Zero: Refugee</a:t>
            </a:r>
          </a:p>
          <a:p>
            <a:pPr marL="0" indent="0">
              <a:spcBef>
                <a:spcPts val="900"/>
              </a:spcBef>
              <a:buNone/>
            </a:pPr>
            <a:r>
              <a:rPr lang="en-US" dirty="0"/>
              <a:t>6. Human Trafficking: Exiting Safe Houses</a:t>
            </a:r>
            <a:endParaRPr lang="es-ES" dirty="0"/>
          </a:p>
        </p:txBody>
      </p:sp>
    </p:spTree>
    <p:extLst>
      <p:ext uri="{BB962C8B-B14F-4D97-AF65-F5344CB8AC3E}">
        <p14:creationId xmlns:p14="http://schemas.microsoft.com/office/powerpoint/2010/main" val="1191506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TotalTime>
  <Words>1109</Words>
  <Application>Microsoft Office PowerPoint</Application>
  <PresentationFormat>Panorámica</PresentationFormat>
  <Paragraphs>99</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Century Gothic</vt:lpstr>
      <vt:lpstr>Tema de Office</vt:lpstr>
      <vt:lpstr>Presentación de PowerPoint</vt:lpstr>
      <vt:lpstr>Casos de uso: W3C</vt:lpstr>
      <vt:lpstr>Casos de uso: W3C Roles</vt:lpstr>
      <vt:lpstr>W3C – Finance Reuse KYC</vt:lpstr>
      <vt:lpstr>W3C – New Employer</vt:lpstr>
      <vt:lpstr>W3C – User Task</vt:lpstr>
      <vt:lpstr>Sho Card Use Cases</vt:lpstr>
      <vt:lpstr>Sho Card Use Cases: Traveller Experience</vt:lpstr>
      <vt:lpstr>Web of Trust. Use Cases.</vt:lpstr>
      <vt:lpstr>Web of Trust. Selective Disclosure: Proof of Age </vt:lpstr>
      <vt:lpstr>Web of Trust. Selective Disclosure: Proof of Age </vt:lpstr>
      <vt:lpstr>Alastria Id. Use Cases.</vt:lpstr>
      <vt:lpstr>Alastria Id. User Stories.</vt:lpstr>
      <vt:lpstr>Alastria Id. User Stories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 Fernández Hergueta</dc:creator>
  <cp:lastModifiedBy>Carlos Pastor</cp:lastModifiedBy>
  <cp:revision>97</cp:revision>
  <dcterms:created xsi:type="dcterms:W3CDTF">2017-06-13T08:25:15Z</dcterms:created>
  <dcterms:modified xsi:type="dcterms:W3CDTF">2017-11-30T11:37:43Z</dcterms:modified>
</cp:coreProperties>
</file>