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Quantico"/>
      <p:regular r:id="rId13"/>
      <p:bold r:id="rId14"/>
      <p:italic r:id="rId15"/>
      <p:boldItalic r:id="rId16"/>
    </p:embeddedFont>
    <p:embeddedFont>
      <p:font typeface="Source Code Pro"/>
      <p:regular r:id="rId17"/>
      <p:bold r:id="rId18"/>
      <p:italic r:id="rId19"/>
      <p:boldItalic r:id="rId20"/>
    </p:embeddedFont>
    <p:embeddedFont>
      <p:font typeface="Denk One"/>
      <p:regular r:id="rId21"/>
    </p:embeddedFont>
    <p:embeddedFont>
      <p:font typeface="PT Sans"/>
      <p:regular r:id="rId22"/>
      <p:bold r:id="rId23"/>
      <p:italic r:id="rId24"/>
      <p:boldItalic r:id="rId25"/>
    </p:embeddedFont>
    <p:embeddedFont>
      <p:font typeface="Fira Sans Extra Condensed"/>
      <p:regular r:id="rId26"/>
      <p:bold r:id="rId27"/>
      <p:italic r:id="rId28"/>
      <p:boldItalic r:id="rId29"/>
    </p:embeddedFont>
    <p:embeddedFont>
      <p:font typeface="Source Code Pro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22" Type="http://schemas.openxmlformats.org/officeDocument/2006/relationships/font" Target="fonts/PTSans-regular.fntdata"/><Relationship Id="rId21" Type="http://schemas.openxmlformats.org/officeDocument/2006/relationships/font" Target="fonts/DenkOne-regular.fntdata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-regular.fntdata"/><Relationship Id="rId25" Type="http://schemas.openxmlformats.org/officeDocument/2006/relationships/font" Target="fonts/PTSans-boldItalic.fntdata"/><Relationship Id="rId28" Type="http://schemas.openxmlformats.org/officeDocument/2006/relationships/font" Target="fonts/FiraSansExtraCondensed-italic.fntdata"/><Relationship Id="rId27" Type="http://schemas.openxmlformats.org/officeDocument/2006/relationships/font" Target="fonts/FiraSansExtraCondense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CodeProMedium-bold.fntdata"/><Relationship Id="rId30" Type="http://schemas.openxmlformats.org/officeDocument/2006/relationships/font" Target="fonts/SourceCodeProMedium-regular.fntdata"/><Relationship Id="rId11" Type="http://schemas.openxmlformats.org/officeDocument/2006/relationships/slide" Target="slides/slide7.xml"/><Relationship Id="rId33" Type="http://schemas.openxmlformats.org/officeDocument/2006/relationships/font" Target="fonts/SourceCodePro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SourceCodeProMedium-italic.fntdata"/><Relationship Id="rId13" Type="http://schemas.openxmlformats.org/officeDocument/2006/relationships/font" Target="fonts/Quantico-regular.fntdata"/><Relationship Id="rId12" Type="http://schemas.openxmlformats.org/officeDocument/2006/relationships/slide" Target="slides/slide8.xml"/><Relationship Id="rId15" Type="http://schemas.openxmlformats.org/officeDocument/2006/relationships/font" Target="fonts/Quantico-italic.fntdata"/><Relationship Id="rId14" Type="http://schemas.openxmlformats.org/officeDocument/2006/relationships/font" Target="fonts/Quantico-bold.fntdata"/><Relationship Id="rId17" Type="http://schemas.openxmlformats.org/officeDocument/2006/relationships/font" Target="fonts/SourceCodePro-regular.fntdata"/><Relationship Id="rId16" Type="http://schemas.openxmlformats.org/officeDocument/2006/relationships/font" Target="fonts/Quantico-boldItalic.fntdata"/><Relationship Id="rId19" Type="http://schemas.openxmlformats.org/officeDocument/2006/relationships/font" Target="fonts/SourceCodePro-italic.fntdata"/><Relationship Id="rId18" Type="http://schemas.openxmlformats.org/officeDocument/2006/relationships/font" Target="fonts/SourceCodePr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f7af2584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f7af2584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c9050bdf8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c9050bdf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c9050bdf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c9050bdf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de8bc5b3b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1de8bc5b3b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e5c6e8e05_0_27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1e5c6e8e05_0_27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c9050bdf8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c9050bdf8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36ff2680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36ff2680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d8e885a1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d8e885a1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hasCustomPrompt="1" type="title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/>
          <p:nvPr>
            <p:ph idx="1" type="subTitle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3"/>
          <p:cNvSpPr txBox="1"/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2" type="title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3" type="ctrTitle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4" type="title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5" type="ctrTitle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6" type="title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7" type="title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8" type="ctrTitle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9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3" type="ctrTitle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14" type="title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hasCustomPrompt="1" idx="15" type="title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idx="16" type="ctrTitle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_1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96" name="Google Shape;96;p1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720000" y="1355450"/>
            <a:ext cx="3453900" cy="16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03" name="Google Shape;103;p1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720000" y="1357275"/>
            <a:ext cx="4209600" cy="24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2" type="title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16"/>
          <p:cNvSpPr txBox="1"/>
          <p:nvPr>
            <p:ph idx="3" type="subTitle"/>
          </p:nvPr>
        </p:nvSpPr>
        <p:spPr>
          <a:xfrm>
            <a:off x="3491950" y="1807325"/>
            <a:ext cx="22575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4" type="title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7" name="Google Shape;117;p16"/>
          <p:cNvSpPr txBox="1"/>
          <p:nvPr>
            <p:ph idx="5" type="subTitle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6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7"/>
          <p:cNvSpPr txBox="1"/>
          <p:nvPr>
            <p:ph type="title"/>
          </p:nvPr>
        </p:nvSpPr>
        <p:spPr>
          <a:xfrm>
            <a:off x="717350" y="1295950"/>
            <a:ext cx="3728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5" name="Google Shape;125;p17"/>
          <p:cNvSpPr txBox="1"/>
          <p:nvPr>
            <p:ph idx="1" type="subTitle"/>
          </p:nvPr>
        </p:nvSpPr>
        <p:spPr>
          <a:xfrm>
            <a:off x="717350" y="1651849"/>
            <a:ext cx="37284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2" type="title"/>
          </p:nvPr>
        </p:nvSpPr>
        <p:spPr>
          <a:xfrm>
            <a:off x="4691091" y="1295950"/>
            <a:ext cx="3728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7" name="Google Shape;127;p17"/>
          <p:cNvSpPr txBox="1"/>
          <p:nvPr>
            <p:ph idx="3" type="subTitle"/>
          </p:nvPr>
        </p:nvSpPr>
        <p:spPr>
          <a:xfrm>
            <a:off x="4691095" y="1651851"/>
            <a:ext cx="37284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4" type="title"/>
          </p:nvPr>
        </p:nvSpPr>
        <p:spPr>
          <a:xfrm>
            <a:off x="717350" y="2865407"/>
            <a:ext cx="3728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9" name="Google Shape;129;p17"/>
          <p:cNvSpPr txBox="1"/>
          <p:nvPr>
            <p:ph idx="5" type="subTitle"/>
          </p:nvPr>
        </p:nvSpPr>
        <p:spPr>
          <a:xfrm>
            <a:off x="717350" y="3220675"/>
            <a:ext cx="37284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6" type="title"/>
          </p:nvPr>
        </p:nvSpPr>
        <p:spPr>
          <a:xfrm>
            <a:off x="4691091" y="2865413"/>
            <a:ext cx="3728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1" name="Google Shape;131;p17"/>
          <p:cNvSpPr txBox="1"/>
          <p:nvPr>
            <p:ph idx="7" type="subTitle"/>
          </p:nvPr>
        </p:nvSpPr>
        <p:spPr>
          <a:xfrm>
            <a:off x="4691095" y="3220676"/>
            <a:ext cx="37284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8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8"/>
          <p:cNvSpPr txBox="1"/>
          <p:nvPr>
            <p:ph type="title"/>
          </p:nvPr>
        </p:nvSpPr>
        <p:spPr>
          <a:xfrm>
            <a:off x="724350" y="953007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9" name="Google Shape;139;p18"/>
          <p:cNvSpPr txBox="1"/>
          <p:nvPr>
            <p:ph idx="1" type="subTitle"/>
          </p:nvPr>
        </p:nvSpPr>
        <p:spPr>
          <a:xfrm>
            <a:off x="724350" y="1650487"/>
            <a:ext cx="25632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2" type="title"/>
          </p:nvPr>
        </p:nvSpPr>
        <p:spPr>
          <a:xfrm>
            <a:off x="3290800" y="961215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1" name="Google Shape;141;p18"/>
          <p:cNvSpPr txBox="1"/>
          <p:nvPr>
            <p:ph idx="3" type="subTitle"/>
          </p:nvPr>
        </p:nvSpPr>
        <p:spPr>
          <a:xfrm>
            <a:off x="3290800" y="1650487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4" type="title"/>
          </p:nvPr>
        </p:nvSpPr>
        <p:spPr>
          <a:xfrm>
            <a:off x="724350" y="2741296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3" name="Google Shape;143;p18"/>
          <p:cNvSpPr txBox="1"/>
          <p:nvPr>
            <p:ph idx="5" type="subTitle"/>
          </p:nvPr>
        </p:nvSpPr>
        <p:spPr>
          <a:xfrm>
            <a:off x="724350" y="3436046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6" type="title"/>
          </p:nvPr>
        </p:nvSpPr>
        <p:spPr>
          <a:xfrm>
            <a:off x="3290793" y="2741302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5" name="Google Shape;145;p18"/>
          <p:cNvSpPr txBox="1"/>
          <p:nvPr>
            <p:ph idx="7" type="subTitle"/>
          </p:nvPr>
        </p:nvSpPr>
        <p:spPr>
          <a:xfrm>
            <a:off x="3290793" y="3436048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8" type="title"/>
          </p:nvPr>
        </p:nvSpPr>
        <p:spPr>
          <a:xfrm>
            <a:off x="5852375" y="961215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7" name="Google Shape;147;p18"/>
          <p:cNvSpPr txBox="1"/>
          <p:nvPr>
            <p:ph idx="9" type="subTitle"/>
          </p:nvPr>
        </p:nvSpPr>
        <p:spPr>
          <a:xfrm>
            <a:off x="5852377" y="1650487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3" type="title"/>
          </p:nvPr>
        </p:nvSpPr>
        <p:spPr>
          <a:xfrm>
            <a:off x="5852375" y="2741298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9" name="Google Shape;149;p18"/>
          <p:cNvSpPr txBox="1"/>
          <p:nvPr>
            <p:ph idx="14" type="subTitle"/>
          </p:nvPr>
        </p:nvSpPr>
        <p:spPr>
          <a:xfrm>
            <a:off x="5852378" y="3436047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5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9"/>
          <p:cNvSpPr txBox="1"/>
          <p:nvPr>
            <p:ph hasCustomPrompt="1" type="title"/>
          </p:nvPr>
        </p:nvSpPr>
        <p:spPr>
          <a:xfrm>
            <a:off x="1252403" y="1022536"/>
            <a:ext cx="4190700" cy="73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/>
          <p:nvPr>
            <p:ph idx="1" type="subTitle"/>
          </p:nvPr>
        </p:nvSpPr>
        <p:spPr>
          <a:xfrm>
            <a:off x="1252403" y="1620161"/>
            <a:ext cx="4190700" cy="3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hasCustomPrompt="1" idx="2" type="title"/>
          </p:nvPr>
        </p:nvSpPr>
        <p:spPr>
          <a:xfrm>
            <a:off x="1252403" y="2080661"/>
            <a:ext cx="4190700" cy="73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/>
          <p:nvPr>
            <p:ph idx="3" type="subTitle"/>
          </p:nvPr>
        </p:nvSpPr>
        <p:spPr>
          <a:xfrm>
            <a:off x="1252403" y="2678261"/>
            <a:ext cx="4190700" cy="3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0" name="Google Shape;160;p19"/>
          <p:cNvSpPr txBox="1"/>
          <p:nvPr>
            <p:ph hasCustomPrompt="1" idx="4" type="title"/>
          </p:nvPr>
        </p:nvSpPr>
        <p:spPr>
          <a:xfrm>
            <a:off x="1252404" y="3138786"/>
            <a:ext cx="4190700" cy="73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/>
          <p:nvPr>
            <p:ph idx="5" type="subTitle"/>
          </p:nvPr>
        </p:nvSpPr>
        <p:spPr>
          <a:xfrm>
            <a:off x="1252404" y="3736386"/>
            <a:ext cx="4190700" cy="3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2" name="Google Shape;162;p1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20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8" name="Google Shape;168;p2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045150" y="1866000"/>
            <a:ext cx="39435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1"/>
          <p:cNvSpPr txBox="1"/>
          <p:nvPr>
            <p:ph type="ctrTitle"/>
          </p:nvPr>
        </p:nvSpPr>
        <p:spPr>
          <a:xfrm>
            <a:off x="1697375" y="1229575"/>
            <a:ext cx="3294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1697375" y="2291627"/>
            <a:ext cx="3294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8" name="Google Shape;178;p21"/>
          <p:cNvSpPr txBox="1"/>
          <p:nvPr/>
        </p:nvSpPr>
        <p:spPr>
          <a:xfrm>
            <a:off x="5017075" y="3285800"/>
            <a:ext cx="32946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1000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4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4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238200"/>
            <a:ext cx="77040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6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7"/>
          <p:cNvSpPr txBox="1"/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3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3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3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3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3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9pPr>
          </a:lstStyle>
          <a:p/>
        </p:txBody>
      </p:sp>
      <p:sp>
        <p:nvSpPr>
          <p:cNvPr id="49" name="Google Shape;49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/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/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LeusteanAndrei/I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4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3" name="Google Shape;203;p24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24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06" name="Google Shape;206;p24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24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09" name="Google Shape;209;p24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4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14" name="Google Shape;214;p24"/>
          <p:cNvSpPr txBox="1"/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</a:t>
            </a:r>
            <a:r>
              <a:rPr lang="en"/>
              <a:t>DE 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</a:t>
            </a:r>
            <a:r>
              <a:rPr lang="en"/>
              <a:t>or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</a:t>
            </a:r>
            <a:r>
              <a:rPr lang="en"/>
              <a:t>eginners 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15" name="Google Shape;215;p24"/>
          <p:cNvSpPr txBox="1"/>
          <p:nvPr>
            <p:ph idx="1" type="subTitle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Presentation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2025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idx="6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/>
              <a:t>Backlog</a:t>
            </a:r>
            <a:endParaRPr/>
          </a:p>
        </p:txBody>
      </p:sp>
      <p:sp>
        <p:nvSpPr>
          <p:cNvPr id="223" name="Google Shape;223;p25"/>
          <p:cNvSpPr txBox="1"/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224" name="Google Shape;224;p25"/>
          <p:cNvSpPr txBox="1"/>
          <p:nvPr>
            <p:ph idx="1" type="subTitle"/>
          </p:nvPr>
        </p:nvSpPr>
        <p:spPr>
          <a:xfrm>
            <a:off x="720175" y="1807975"/>
            <a:ext cx="2257200" cy="24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 is an easy-to-use, beginner-friendly IDE tailored for writing, running, editing C/C++ files.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 has an intuitive design, a lot of </a:t>
            </a:r>
            <a:r>
              <a:rPr lang="en"/>
              <a:t>interesting</a:t>
            </a:r>
            <a:r>
              <a:rPr lang="en"/>
              <a:t> features which improve your </a:t>
            </a:r>
            <a:r>
              <a:rPr lang="en"/>
              <a:t>quality</a:t>
            </a:r>
            <a:r>
              <a:rPr lang="en"/>
              <a:t>-of-life. </a:t>
            </a:r>
            <a:endParaRPr/>
          </a:p>
        </p:txBody>
      </p:sp>
      <p:sp>
        <p:nvSpPr>
          <p:cNvPr id="225" name="Google Shape;225;p25"/>
          <p:cNvSpPr txBox="1"/>
          <p:nvPr>
            <p:ph idx="2" type="title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</a:t>
            </a:r>
            <a:endParaRPr/>
          </a:p>
        </p:txBody>
      </p:sp>
      <p:sp>
        <p:nvSpPr>
          <p:cNvPr id="226" name="Google Shape;226;p25"/>
          <p:cNvSpPr txBox="1"/>
          <p:nvPr>
            <p:ph idx="3" type="subTitle"/>
          </p:nvPr>
        </p:nvSpPr>
        <p:spPr>
          <a:xfrm>
            <a:off x="3491950" y="1807325"/>
            <a:ext cx="22575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 is targeted to new coders, who want to explore the world of programming through a fun and engaging environment.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 actually makes C++ fun!</a:t>
            </a:r>
            <a:endParaRPr/>
          </a:p>
        </p:txBody>
      </p:sp>
      <p:sp>
        <p:nvSpPr>
          <p:cNvPr id="227" name="Google Shape;227;p25"/>
          <p:cNvSpPr txBox="1"/>
          <p:nvPr>
            <p:ph idx="4" type="title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228" name="Google Shape;228;p25"/>
          <p:cNvSpPr txBox="1"/>
          <p:nvPr>
            <p:ph idx="5" type="subTitle"/>
          </p:nvPr>
        </p:nvSpPr>
        <p:spPr>
          <a:xfrm>
            <a:off x="6162250" y="1808000"/>
            <a:ext cx="2257500" cy="21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 merges the best part of what you find in other IDEs, for a smoother and easier coding session!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write code, edit files, run your code in C/C++, use an AI tool, autocomplete functions and many more!</a:t>
            </a:r>
            <a:endParaRPr/>
          </a:p>
        </p:txBody>
      </p:sp>
      <p:sp>
        <p:nvSpPr>
          <p:cNvPr id="229" name="Google Shape;229;p25"/>
          <p:cNvSpPr txBox="1"/>
          <p:nvPr/>
        </p:nvSpPr>
        <p:spPr>
          <a:xfrm>
            <a:off x="7155900" y="3930346"/>
            <a:ext cx="12681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</a:t>
            </a: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26"/>
          <p:cNvGrpSpPr/>
          <p:nvPr/>
        </p:nvGrpSpPr>
        <p:grpSpPr>
          <a:xfrm>
            <a:off x="4950325" y="1244275"/>
            <a:ext cx="3617313" cy="3166995"/>
            <a:chOff x="1054825" y="1029588"/>
            <a:chExt cx="6665400" cy="7569300"/>
          </a:xfrm>
        </p:grpSpPr>
        <p:sp>
          <p:nvSpPr>
            <p:cNvPr id="235" name="Google Shape;235;p26"/>
            <p:cNvSpPr/>
            <p:nvPr/>
          </p:nvSpPr>
          <p:spPr>
            <a:xfrm>
              <a:off x="1054825" y="1029588"/>
              <a:ext cx="6665400" cy="7569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1054825" y="1029588"/>
              <a:ext cx="6665400" cy="61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26"/>
          <p:cNvSpPr txBox="1"/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&lt;/</a:t>
            </a:r>
            <a:r>
              <a:rPr lang="en">
                <a:solidFill>
                  <a:schemeClr val="lt2"/>
                </a:solidFill>
              </a:rPr>
              <a:t> User Stories</a:t>
            </a:r>
            <a:endParaRPr/>
          </a:p>
        </p:txBody>
      </p:sp>
      <p:sp>
        <p:nvSpPr>
          <p:cNvPr id="238" name="Google Shape;238;p26"/>
          <p:cNvSpPr txBox="1"/>
          <p:nvPr>
            <p:ph idx="1" type="body"/>
          </p:nvPr>
        </p:nvSpPr>
        <p:spPr>
          <a:xfrm>
            <a:off x="720000" y="1244275"/>
            <a:ext cx="4086600" cy="33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 want our users to be able to: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/>
              <a:t>Use our app easily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/>
              <a:t>Be able to open, create, save files and folders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/>
              <a:t>Write and edit text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/>
              <a:t>Change the formatting of the text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/>
              <a:t>Have syntax and error highlighting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/>
              <a:t>Use an AI chatbot for improving code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/>
              <a:t>Run and compile C/C++ code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/>
              <a:t>Customize the editor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/>
              <a:t>Open a terminal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/>
              <a:t>Use already written frequent functions (QuickSort, Binary Search, DFS etc.)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"/>
          <p:cNvSpPr txBox="1"/>
          <p:nvPr/>
        </p:nvSpPr>
        <p:spPr>
          <a:xfrm>
            <a:off x="4950330" y="1581625"/>
            <a:ext cx="17748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cpp</a:t>
            </a:r>
            <a:r>
              <a:rPr lang="en" sz="24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2400">
              <a:solidFill>
                <a:schemeClr val="accen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id="240" name="Google Shape;2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169" y="2165434"/>
            <a:ext cx="3107651" cy="20712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idx="1" type="body"/>
          </p:nvPr>
        </p:nvSpPr>
        <p:spPr>
          <a:xfrm>
            <a:off x="720000" y="1357275"/>
            <a:ext cx="4919100" cy="31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process of developing our app, we used: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Quantico"/>
              <a:buChar char="➔"/>
            </a:pPr>
            <a:r>
              <a:rPr lang="en" sz="2200">
                <a:latin typeface="Quantico"/>
                <a:ea typeface="Quantico"/>
                <a:cs typeface="Quantico"/>
                <a:sym typeface="Quantico"/>
              </a:rPr>
              <a:t>PYTHON 3.12.2</a:t>
            </a:r>
            <a:endParaRPr sz="2200">
              <a:latin typeface="Quantico"/>
              <a:ea typeface="Quantico"/>
              <a:cs typeface="Quantico"/>
              <a:sym typeface="Quantic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Quantico"/>
              <a:buChar char="➔"/>
            </a:pPr>
            <a:r>
              <a:rPr lang="en" sz="2200">
                <a:latin typeface="Quantico"/>
                <a:ea typeface="Quantico"/>
                <a:cs typeface="Quantico"/>
                <a:sym typeface="Quantico"/>
              </a:rPr>
              <a:t>LLVM Compiler Infrastructure</a:t>
            </a:r>
            <a:endParaRPr sz="2200">
              <a:latin typeface="Quantico"/>
              <a:ea typeface="Quantico"/>
              <a:cs typeface="Quantico"/>
              <a:sym typeface="Quantic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Quantico"/>
              <a:buChar char="◆"/>
            </a:pPr>
            <a:r>
              <a:rPr lang="en" sz="1700">
                <a:latin typeface="Quantico"/>
                <a:ea typeface="Quantico"/>
                <a:cs typeface="Quantico"/>
                <a:sym typeface="Quantico"/>
              </a:rPr>
              <a:t>For Clang, Clangd</a:t>
            </a:r>
            <a:endParaRPr sz="1700">
              <a:latin typeface="Quantico"/>
              <a:ea typeface="Quantico"/>
              <a:cs typeface="Quantico"/>
              <a:sym typeface="Quantic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Quantico"/>
              <a:buChar char="➔"/>
            </a:pPr>
            <a:r>
              <a:rPr lang="en" sz="2200">
                <a:latin typeface="Quantico"/>
                <a:ea typeface="Quantico"/>
                <a:cs typeface="Quantico"/>
                <a:sym typeface="Quantico"/>
              </a:rPr>
              <a:t>Language Server Protocols</a:t>
            </a:r>
            <a:endParaRPr sz="2200">
              <a:latin typeface="Quantico"/>
              <a:ea typeface="Quantico"/>
              <a:cs typeface="Quantico"/>
              <a:sym typeface="Quantic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Quantico"/>
              <a:buChar char="◆"/>
            </a:pPr>
            <a:r>
              <a:rPr lang="en" sz="1700">
                <a:latin typeface="Quantico"/>
                <a:ea typeface="Quantico"/>
                <a:cs typeface="Quantico"/>
                <a:sym typeface="Quantico"/>
              </a:rPr>
              <a:t>For autocomplete, syntax errors etc.</a:t>
            </a:r>
            <a:endParaRPr sz="1700">
              <a:latin typeface="Quantico"/>
              <a:ea typeface="Quantico"/>
              <a:cs typeface="Quantico"/>
              <a:sym typeface="Quantic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Quantico"/>
              <a:buChar char="➔"/>
            </a:pPr>
            <a:r>
              <a:rPr lang="en" sz="2200">
                <a:latin typeface="Quantico"/>
                <a:ea typeface="Quantico"/>
                <a:cs typeface="Quantico"/>
                <a:sym typeface="Quantico"/>
              </a:rPr>
              <a:t>PyQt5 Framework</a:t>
            </a:r>
            <a:endParaRPr sz="2200">
              <a:latin typeface="Quantico"/>
              <a:ea typeface="Quantico"/>
              <a:cs typeface="Quantico"/>
              <a:sym typeface="Quantic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Quantico"/>
              <a:buChar char="◆"/>
            </a:pPr>
            <a:r>
              <a:rPr lang="en" sz="1700">
                <a:latin typeface="Quantico"/>
                <a:ea typeface="Quantico"/>
                <a:cs typeface="Quantico"/>
                <a:sym typeface="Quantico"/>
              </a:rPr>
              <a:t>For the overall implementation of the app</a:t>
            </a:r>
            <a:endParaRPr sz="1700"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Quantico"/>
                <a:ea typeface="Quantico"/>
                <a:cs typeface="Quantico"/>
                <a:sym typeface="Quantico"/>
              </a:rPr>
              <a:t>	</a:t>
            </a:r>
            <a:endParaRPr sz="220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46" name="Google Shape;246;p27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&lt;/ </a:t>
            </a:r>
            <a:r>
              <a:rPr lang="en"/>
              <a:t>Architecture</a:t>
            </a:r>
            <a:endParaRPr/>
          </a:p>
        </p:txBody>
      </p:sp>
      <p:sp>
        <p:nvSpPr>
          <p:cNvPr id="247" name="Google Shape;247;p27"/>
          <p:cNvSpPr txBox="1"/>
          <p:nvPr/>
        </p:nvSpPr>
        <p:spPr>
          <a:xfrm>
            <a:off x="7721100" y="3868300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grpSp>
        <p:nvGrpSpPr>
          <p:cNvPr id="248" name="Google Shape;248;p27"/>
          <p:cNvGrpSpPr/>
          <p:nvPr/>
        </p:nvGrpSpPr>
        <p:grpSpPr>
          <a:xfrm>
            <a:off x="6139775" y="1601350"/>
            <a:ext cx="2119748" cy="1127400"/>
            <a:chOff x="4924170" y="3441525"/>
            <a:chExt cx="3447305" cy="1127400"/>
          </a:xfrm>
        </p:grpSpPr>
        <p:sp>
          <p:nvSpPr>
            <p:cNvPr id="249" name="Google Shape;249;p27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27"/>
          <p:cNvSpPr txBox="1"/>
          <p:nvPr/>
        </p:nvSpPr>
        <p:spPr>
          <a:xfrm>
            <a:off x="6591257" y="192075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idx="8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&lt;/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/>
              <a:t>Interesting Aspects</a:t>
            </a:r>
            <a:endParaRPr/>
          </a:p>
        </p:txBody>
      </p:sp>
      <p:sp>
        <p:nvSpPr>
          <p:cNvPr id="257" name="Google Shape;257;p28"/>
          <p:cNvSpPr txBox="1"/>
          <p:nvPr>
            <p:ph type="title"/>
          </p:nvPr>
        </p:nvSpPr>
        <p:spPr>
          <a:xfrm>
            <a:off x="717350" y="1295950"/>
            <a:ext cx="3728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Already Written Functions</a:t>
            </a:r>
            <a:endParaRPr/>
          </a:p>
        </p:txBody>
      </p:sp>
      <p:sp>
        <p:nvSpPr>
          <p:cNvPr id="258" name="Google Shape;258;p28"/>
          <p:cNvSpPr txBox="1"/>
          <p:nvPr>
            <p:ph idx="1" type="subTitle"/>
          </p:nvPr>
        </p:nvSpPr>
        <p:spPr>
          <a:xfrm>
            <a:off x="717350" y="1651850"/>
            <a:ext cx="3728400" cy="10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 offers our users the ability to use pre-written (by experienced programmers!) frequently-used functions and data types - like Binary Search, Stacks, DFS.</a:t>
            </a:r>
            <a:endParaRPr/>
          </a:p>
        </p:txBody>
      </p:sp>
      <p:sp>
        <p:nvSpPr>
          <p:cNvPr id="259" name="Google Shape;259;p28"/>
          <p:cNvSpPr txBox="1"/>
          <p:nvPr>
            <p:ph idx="2" type="title"/>
          </p:nvPr>
        </p:nvSpPr>
        <p:spPr>
          <a:xfrm>
            <a:off x="4691091" y="1295950"/>
            <a:ext cx="3728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File System</a:t>
            </a:r>
            <a:endParaRPr/>
          </a:p>
        </p:txBody>
      </p:sp>
      <p:sp>
        <p:nvSpPr>
          <p:cNvPr id="260" name="Google Shape;260;p28"/>
          <p:cNvSpPr txBox="1"/>
          <p:nvPr>
            <p:ph idx="3" type="subTitle"/>
          </p:nvPr>
        </p:nvSpPr>
        <p:spPr>
          <a:xfrm>
            <a:off x="4691095" y="1651851"/>
            <a:ext cx="37284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users can open folders and files in multiple tabs.</a:t>
            </a:r>
            <a:endParaRPr/>
          </a:p>
        </p:txBody>
      </p:sp>
      <p:sp>
        <p:nvSpPr>
          <p:cNvPr id="261" name="Google Shape;261;p28"/>
          <p:cNvSpPr txBox="1"/>
          <p:nvPr>
            <p:ph idx="4" type="title"/>
          </p:nvPr>
        </p:nvSpPr>
        <p:spPr>
          <a:xfrm>
            <a:off x="717350" y="2865407"/>
            <a:ext cx="3728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Funky Syntax Highlighting</a:t>
            </a:r>
            <a:endParaRPr/>
          </a:p>
        </p:txBody>
      </p:sp>
      <p:sp>
        <p:nvSpPr>
          <p:cNvPr id="262" name="Google Shape;262;p28"/>
          <p:cNvSpPr txBox="1"/>
          <p:nvPr>
            <p:ph idx="5" type="subTitle"/>
          </p:nvPr>
        </p:nvSpPr>
        <p:spPr>
          <a:xfrm>
            <a:off x="717350" y="3220675"/>
            <a:ext cx="37284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with RegEx, our syntax highlighting is fun and visible and we plan on making it fully customizable.</a:t>
            </a:r>
            <a:endParaRPr/>
          </a:p>
        </p:txBody>
      </p:sp>
      <p:sp>
        <p:nvSpPr>
          <p:cNvPr id="263" name="Google Shape;263;p28"/>
          <p:cNvSpPr txBox="1"/>
          <p:nvPr>
            <p:ph idx="6" type="title"/>
          </p:nvPr>
        </p:nvSpPr>
        <p:spPr>
          <a:xfrm>
            <a:off x="4691091" y="2865413"/>
            <a:ext cx="3728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Autocomplete</a:t>
            </a:r>
            <a:endParaRPr/>
          </a:p>
        </p:txBody>
      </p:sp>
      <p:sp>
        <p:nvSpPr>
          <p:cNvPr id="264" name="Google Shape;264;p28"/>
          <p:cNvSpPr txBox="1"/>
          <p:nvPr>
            <p:ph idx="7" type="subTitle"/>
          </p:nvPr>
        </p:nvSpPr>
        <p:spPr>
          <a:xfrm>
            <a:off x="4691095" y="3220676"/>
            <a:ext cx="37284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Written through a series of notifications sent from and to the Language Server, which are then </a:t>
            </a:r>
            <a:r>
              <a:rPr lang="en"/>
              <a:t>interpreted.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&lt;/ </a:t>
            </a:r>
            <a:r>
              <a:rPr lang="en"/>
              <a:t>Difficulties</a:t>
            </a:r>
            <a:endParaRPr/>
          </a:p>
        </p:txBody>
      </p:sp>
      <p:sp>
        <p:nvSpPr>
          <p:cNvPr id="270" name="Google Shape;270;p29"/>
          <p:cNvSpPr txBox="1"/>
          <p:nvPr>
            <p:ph idx="3" type="subTitle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System</a:t>
            </a:r>
            <a:endParaRPr/>
          </a:p>
        </p:txBody>
      </p:sp>
      <p:sp>
        <p:nvSpPr>
          <p:cNvPr id="271" name="Google Shape;271;p29"/>
          <p:cNvSpPr txBox="1"/>
          <p:nvPr>
            <p:ph idx="4" type="subTitle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LSP Integration</a:t>
            </a:r>
            <a:endParaRPr/>
          </a:p>
        </p:txBody>
      </p:sp>
      <p:sp>
        <p:nvSpPr>
          <p:cNvPr id="272" name="Google Shape;272;p29"/>
          <p:cNvSpPr txBox="1"/>
          <p:nvPr>
            <p:ph idx="1" type="subTitle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difficulty laid in the synchronisation of the files - we had to verify their saved state, select their path, matching the methods among them.</a:t>
            </a:r>
            <a:endParaRPr/>
          </a:p>
        </p:txBody>
      </p:sp>
      <p:sp>
        <p:nvSpPr>
          <p:cNvPr id="273" name="Google Shape;273;p29"/>
          <p:cNvSpPr txBox="1"/>
          <p:nvPr>
            <p:ph idx="2" type="subTitle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difficulty laid in </a:t>
            </a:r>
            <a:r>
              <a:rPr lang="en"/>
              <a:t>researching</a:t>
            </a:r>
            <a:r>
              <a:rPr lang="en"/>
              <a:t> the best way to implement these features and in synchronising the notifications with the app.</a:t>
            </a:r>
            <a:endParaRPr/>
          </a:p>
        </p:txBody>
      </p:sp>
      <p:sp>
        <p:nvSpPr>
          <p:cNvPr id="274" name="Google Shape;274;p29"/>
          <p:cNvSpPr txBox="1"/>
          <p:nvPr/>
        </p:nvSpPr>
        <p:spPr>
          <a:xfrm>
            <a:off x="4965600" y="1625188"/>
            <a:ext cx="12168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885350" y="1625175"/>
            <a:ext cx="12168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/&gt;</a:t>
            </a:r>
            <a:r>
              <a:rPr lang="en" sz="3600">
                <a:solidFill>
                  <a:schemeClr val="dk1"/>
                </a:solidFill>
              </a:rPr>
              <a:t> **</a:t>
            </a:r>
            <a:endParaRPr sz="3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idx="1" type="body"/>
          </p:nvPr>
        </p:nvSpPr>
        <p:spPr>
          <a:xfrm>
            <a:off x="720000" y="1357275"/>
            <a:ext cx="4919100" cy="31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Quantico"/>
              <a:buChar char="➔"/>
            </a:pPr>
            <a:r>
              <a:rPr lang="en" sz="2000"/>
              <a:t>AI Chatbot Implementation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Design Implementation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Bug Fixing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Automatic Tests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Customizability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Quantico"/>
                <a:ea typeface="Quantico"/>
                <a:cs typeface="Quantico"/>
                <a:sym typeface="Quantico"/>
              </a:rPr>
              <a:t>	</a:t>
            </a:r>
            <a:endParaRPr sz="220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81" name="Google Shape;281;p30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&lt;/ </a:t>
            </a:r>
            <a:r>
              <a:rPr lang="en"/>
              <a:t>What’s left?</a:t>
            </a:r>
            <a:endParaRPr/>
          </a:p>
        </p:txBody>
      </p:sp>
      <p:sp>
        <p:nvSpPr>
          <p:cNvPr id="282" name="Google Shape;282;p30"/>
          <p:cNvSpPr txBox="1"/>
          <p:nvPr/>
        </p:nvSpPr>
        <p:spPr>
          <a:xfrm>
            <a:off x="7721100" y="3868300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grpSp>
        <p:nvGrpSpPr>
          <p:cNvPr id="283" name="Google Shape;283;p30"/>
          <p:cNvGrpSpPr/>
          <p:nvPr/>
        </p:nvGrpSpPr>
        <p:grpSpPr>
          <a:xfrm>
            <a:off x="6139775" y="1601350"/>
            <a:ext cx="2119748" cy="1127400"/>
            <a:chOff x="4924170" y="3441525"/>
            <a:chExt cx="3447305" cy="1127400"/>
          </a:xfrm>
        </p:grpSpPr>
        <p:sp>
          <p:nvSpPr>
            <p:cNvPr id="284" name="Google Shape;284;p30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30"/>
          <p:cNvSpPr txBox="1"/>
          <p:nvPr/>
        </p:nvSpPr>
        <p:spPr>
          <a:xfrm>
            <a:off x="6591257" y="192075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31"/>
          <p:cNvGrpSpPr/>
          <p:nvPr/>
        </p:nvGrpSpPr>
        <p:grpSpPr>
          <a:xfrm>
            <a:off x="6433193" y="1069351"/>
            <a:ext cx="1864833" cy="1637043"/>
            <a:chOff x="1054812" y="1029590"/>
            <a:chExt cx="3436214" cy="3912627"/>
          </a:xfrm>
        </p:grpSpPr>
        <p:sp>
          <p:nvSpPr>
            <p:cNvPr id="292" name="Google Shape;292;p31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31"/>
          <p:cNvSpPr txBox="1"/>
          <p:nvPr/>
        </p:nvSpPr>
        <p:spPr>
          <a:xfrm>
            <a:off x="6782232" y="16329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95" name="Google Shape;295;p31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6" name="Google Shape;296;p31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7" name="Google Shape;297;p31"/>
          <p:cNvSpPr txBox="1"/>
          <p:nvPr>
            <p:ph type="ctrTitle"/>
          </p:nvPr>
        </p:nvSpPr>
        <p:spPr>
          <a:xfrm>
            <a:off x="1697375" y="1229575"/>
            <a:ext cx="3294600" cy="9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hanks!</a:t>
            </a:r>
            <a:endParaRPr/>
          </a:p>
        </p:txBody>
      </p:sp>
      <p:sp>
        <p:nvSpPr>
          <p:cNvPr id="298" name="Google Shape;298;p31"/>
          <p:cNvSpPr txBox="1"/>
          <p:nvPr>
            <p:ph idx="1" type="subTitle"/>
          </p:nvPr>
        </p:nvSpPr>
        <p:spPr>
          <a:xfrm>
            <a:off x="1485125" y="2268300"/>
            <a:ext cx="40131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Do you have any questions ? </a:t>
            </a:r>
            <a:r>
              <a:rPr lang="en" sz="1200"/>
              <a:t>:)</a:t>
            </a:r>
            <a:endParaRPr sz="1200"/>
          </a:p>
        </p:txBody>
      </p:sp>
      <p:sp>
        <p:nvSpPr>
          <p:cNvPr id="299" name="Google Shape;299;p31"/>
          <p:cNvSpPr txBox="1"/>
          <p:nvPr/>
        </p:nvSpPr>
        <p:spPr>
          <a:xfrm>
            <a:off x="5072775" y="4170950"/>
            <a:ext cx="32601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Please keep this slide for attribution</a:t>
            </a:r>
            <a:endParaRPr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300" name="Google Shape;300;p31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301" name="Google Shape;301;p31"/>
          <p:cNvSpPr txBox="1"/>
          <p:nvPr/>
        </p:nvSpPr>
        <p:spPr>
          <a:xfrm>
            <a:off x="5329650" y="2268300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grpSp>
        <p:nvGrpSpPr>
          <p:cNvPr id="302" name="Google Shape;302;p31"/>
          <p:cNvGrpSpPr/>
          <p:nvPr/>
        </p:nvGrpSpPr>
        <p:grpSpPr>
          <a:xfrm>
            <a:off x="2535619" y="3055330"/>
            <a:ext cx="357419" cy="357005"/>
            <a:chOff x="7482229" y="3351230"/>
            <a:chExt cx="357419" cy="357005"/>
          </a:xfrm>
        </p:grpSpPr>
        <p:sp>
          <p:nvSpPr>
            <p:cNvPr id="303" name="Google Shape;303;p31"/>
            <p:cNvSpPr/>
            <p:nvPr/>
          </p:nvSpPr>
          <p:spPr>
            <a:xfrm>
              <a:off x="7482229" y="3351230"/>
              <a:ext cx="357419" cy="357005"/>
            </a:xfrm>
            <a:custGeom>
              <a:rect b="b" l="l" r="r" t="t"/>
              <a:pathLst>
                <a:path extrusionOk="0" h="11216" w="11229">
                  <a:moveTo>
                    <a:pt x="5633" y="357"/>
                  </a:moveTo>
                  <a:cubicBezTo>
                    <a:pt x="8538" y="357"/>
                    <a:pt x="10883" y="2703"/>
                    <a:pt x="10883" y="5608"/>
                  </a:cubicBezTo>
                  <a:cubicBezTo>
                    <a:pt x="10883" y="8513"/>
                    <a:pt x="8538" y="10859"/>
                    <a:pt x="5633" y="10859"/>
                  </a:cubicBezTo>
                  <a:cubicBezTo>
                    <a:pt x="2728" y="10859"/>
                    <a:pt x="382" y="8513"/>
                    <a:pt x="382" y="5608"/>
                  </a:cubicBezTo>
                  <a:cubicBezTo>
                    <a:pt x="382" y="2703"/>
                    <a:pt x="2728" y="357"/>
                    <a:pt x="5633" y="357"/>
                  </a:cubicBezTo>
                  <a:close/>
                  <a:moveTo>
                    <a:pt x="5621" y="0"/>
                  </a:moveTo>
                  <a:cubicBezTo>
                    <a:pt x="4109" y="0"/>
                    <a:pt x="2716" y="572"/>
                    <a:pt x="1644" y="1631"/>
                  </a:cubicBezTo>
                  <a:cubicBezTo>
                    <a:pt x="584" y="2691"/>
                    <a:pt x="1" y="4108"/>
                    <a:pt x="1" y="5608"/>
                  </a:cubicBezTo>
                  <a:cubicBezTo>
                    <a:pt x="1" y="7108"/>
                    <a:pt x="584" y="8513"/>
                    <a:pt x="1644" y="9585"/>
                  </a:cubicBezTo>
                  <a:cubicBezTo>
                    <a:pt x="2704" y="10632"/>
                    <a:pt x="4109" y="11216"/>
                    <a:pt x="5621" y="11216"/>
                  </a:cubicBezTo>
                  <a:cubicBezTo>
                    <a:pt x="7121" y="11216"/>
                    <a:pt x="8526" y="10632"/>
                    <a:pt x="9597" y="9585"/>
                  </a:cubicBezTo>
                  <a:cubicBezTo>
                    <a:pt x="10645" y="8525"/>
                    <a:pt x="11229" y="7108"/>
                    <a:pt x="11229" y="5608"/>
                  </a:cubicBezTo>
                  <a:cubicBezTo>
                    <a:pt x="11229" y="4108"/>
                    <a:pt x="10669" y="2703"/>
                    <a:pt x="9597" y="1631"/>
                  </a:cubicBezTo>
                  <a:cubicBezTo>
                    <a:pt x="8538" y="572"/>
                    <a:pt x="7121" y="0"/>
                    <a:pt x="56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7592138" y="3605616"/>
              <a:ext cx="137983" cy="32530"/>
            </a:xfrm>
            <a:custGeom>
              <a:rect b="b" l="l" r="r" t="t"/>
              <a:pathLst>
                <a:path extrusionOk="0" h="1022" w="4335">
                  <a:moveTo>
                    <a:pt x="202" y="1"/>
                  </a:moveTo>
                  <a:cubicBezTo>
                    <a:pt x="147" y="1"/>
                    <a:pt x="94" y="21"/>
                    <a:pt x="60" y="69"/>
                  </a:cubicBezTo>
                  <a:cubicBezTo>
                    <a:pt x="1" y="140"/>
                    <a:pt x="1" y="259"/>
                    <a:pt x="96" y="319"/>
                  </a:cubicBezTo>
                  <a:cubicBezTo>
                    <a:pt x="644" y="783"/>
                    <a:pt x="1370" y="1021"/>
                    <a:pt x="2168" y="1021"/>
                  </a:cubicBezTo>
                  <a:cubicBezTo>
                    <a:pt x="2954" y="1021"/>
                    <a:pt x="3680" y="771"/>
                    <a:pt x="4239" y="319"/>
                  </a:cubicBezTo>
                  <a:cubicBezTo>
                    <a:pt x="4323" y="259"/>
                    <a:pt x="4335" y="140"/>
                    <a:pt x="4263" y="69"/>
                  </a:cubicBezTo>
                  <a:cubicBezTo>
                    <a:pt x="4228" y="26"/>
                    <a:pt x="4170" y="4"/>
                    <a:pt x="4115" y="4"/>
                  </a:cubicBezTo>
                  <a:cubicBezTo>
                    <a:pt x="4078" y="4"/>
                    <a:pt x="4042" y="14"/>
                    <a:pt x="4013" y="33"/>
                  </a:cubicBezTo>
                  <a:cubicBezTo>
                    <a:pt x="3537" y="438"/>
                    <a:pt x="2882" y="664"/>
                    <a:pt x="2168" y="664"/>
                  </a:cubicBezTo>
                  <a:cubicBezTo>
                    <a:pt x="1465" y="664"/>
                    <a:pt x="810" y="438"/>
                    <a:pt x="322" y="33"/>
                  </a:cubicBezTo>
                  <a:cubicBezTo>
                    <a:pt x="286" y="12"/>
                    <a:pt x="244" y="1"/>
                    <a:pt x="20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7513709" y="3387962"/>
              <a:ext cx="295987" cy="282014"/>
            </a:xfrm>
            <a:custGeom>
              <a:rect b="b" l="l" r="r" t="t"/>
              <a:pathLst>
                <a:path extrusionOk="0" h="8860" w="9299">
                  <a:moveTo>
                    <a:pt x="6060" y="370"/>
                  </a:moveTo>
                  <a:cubicBezTo>
                    <a:pt x="6358" y="370"/>
                    <a:pt x="6596" y="608"/>
                    <a:pt x="6596" y="906"/>
                  </a:cubicBezTo>
                  <a:cubicBezTo>
                    <a:pt x="6596" y="1204"/>
                    <a:pt x="6358" y="1442"/>
                    <a:pt x="6060" y="1442"/>
                  </a:cubicBezTo>
                  <a:cubicBezTo>
                    <a:pt x="5763" y="1442"/>
                    <a:pt x="5525" y="1204"/>
                    <a:pt x="5525" y="906"/>
                  </a:cubicBezTo>
                  <a:cubicBezTo>
                    <a:pt x="5525" y="608"/>
                    <a:pt x="5763" y="370"/>
                    <a:pt x="6060" y="370"/>
                  </a:cubicBezTo>
                  <a:close/>
                  <a:moveTo>
                    <a:pt x="1322" y="2989"/>
                  </a:moveTo>
                  <a:cubicBezTo>
                    <a:pt x="1596" y="2989"/>
                    <a:pt x="1834" y="3097"/>
                    <a:pt x="2012" y="3263"/>
                  </a:cubicBezTo>
                  <a:cubicBezTo>
                    <a:pt x="1477" y="3680"/>
                    <a:pt x="1072" y="4240"/>
                    <a:pt x="881" y="4883"/>
                  </a:cubicBezTo>
                  <a:cubicBezTo>
                    <a:pt x="548" y="4716"/>
                    <a:pt x="334" y="4359"/>
                    <a:pt x="334" y="3990"/>
                  </a:cubicBezTo>
                  <a:cubicBezTo>
                    <a:pt x="334" y="3442"/>
                    <a:pt x="774" y="2989"/>
                    <a:pt x="1322" y="2989"/>
                  </a:cubicBezTo>
                  <a:close/>
                  <a:moveTo>
                    <a:pt x="7954" y="2989"/>
                  </a:moveTo>
                  <a:cubicBezTo>
                    <a:pt x="8501" y="2989"/>
                    <a:pt x="8942" y="3442"/>
                    <a:pt x="8942" y="3990"/>
                  </a:cubicBezTo>
                  <a:cubicBezTo>
                    <a:pt x="8966" y="4359"/>
                    <a:pt x="8739" y="4704"/>
                    <a:pt x="8394" y="4883"/>
                  </a:cubicBezTo>
                  <a:cubicBezTo>
                    <a:pt x="8216" y="4240"/>
                    <a:pt x="7811" y="3680"/>
                    <a:pt x="7263" y="3263"/>
                  </a:cubicBezTo>
                  <a:cubicBezTo>
                    <a:pt x="7442" y="3085"/>
                    <a:pt x="7692" y="2989"/>
                    <a:pt x="7954" y="2989"/>
                  </a:cubicBezTo>
                  <a:close/>
                  <a:moveTo>
                    <a:pt x="6072" y="1"/>
                  </a:moveTo>
                  <a:cubicBezTo>
                    <a:pt x="5632" y="1"/>
                    <a:pt x="5251" y="334"/>
                    <a:pt x="5191" y="763"/>
                  </a:cubicBezTo>
                  <a:lnTo>
                    <a:pt x="4596" y="953"/>
                  </a:lnTo>
                  <a:cubicBezTo>
                    <a:pt x="4525" y="989"/>
                    <a:pt x="4477" y="1049"/>
                    <a:pt x="4477" y="1120"/>
                  </a:cubicBezTo>
                  <a:lnTo>
                    <a:pt x="4477" y="2370"/>
                  </a:lnTo>
                  <a:cubicBezTo>
                    <a:pt x="3679" y="2394"/>
                    <a:pt x="2929" y="2632"/>
                    <a:pt x="2334" y="3025"/>
                  </a:cubicBezTo>
                  <a:cubicBezTo>
                    <a:pt x="2084" y="2751"/>
                    <a:pt x="1727" y="2608"/>
                    <a:pt x="1358" y="2608"/>
                  </a:cubicBezTo>
                  <a:cubicBezTo>
                    <a:pt x="607" y="2608"/>
                    <a:pt x="0" y="3216"/>
                    <a:pt x="0" y="3966"/>
                  </a:cubicBezTo>
                  <a:cubicBezTo>
                    <a:pt x="0" y="4513"/>
                    <a:pt x="345" y="5002"/>
                    <a:pt x="834" y="5216"/>
                  </a:cubicBezTo>
                  <a:cubicBezTo>
                    <a:pt x="822" y="5347"/>
                    <a:pt x="798" y="5478"/>
                    <a:pt x="798" y="5609"/>
                  </a:cubicBezTo>
                  <a:cubicBezTo>
                    <a:pt x="798" y="7395"/>
                    <a:pt x="2524" y="8859"/>
                    <a:pt x="4667" y="8859"/>
                  </a:cubicBezTo>
                  <a:cubicBezTo>
                    <a:pt x="5763" y="8859"/>
                    <a:pt x="6739" y="8490"/>
                    <a:pt x="7442" y="7871"/>
                  </a:cubicBezTo>
                  <a:cubicBezTo>
                    <a:pt x="7513" y="7811"/>
                    <a:pt x="7513" y="7692"/>
                    <a:pt x="7454" y="7621"/>
                  </a:cubicBezTo>
                  <a:cubicBezTo>
                    <a:pt x="7421" y="7588"/>
                    <a:pt x="7374" y="7570"/>
                    <a:pt x="7326" y="7570"/>
                  </a:cubicBezTo>
                  <a:cubicBezTo>
                    <a:pt x="7287" y="7570"/>
                    <a:pt x="7248" y="7582"/>
                    <a:pt x="7215" y="7609"/>
                  </a:cubicBezTo>
                  <a:cubicBezTo>
                    <a:pt x="6572" y="8157"/>
                    <a:pt x="5668" y="8514"/>
                    <a:pt x="4667" y="8514"/>
                  </a:cubicBezTo>
                  <a:cubicBezTo>
                    <a:pt x="2739" y="8514"/>
                    <a:pt x="1167" y="7216"/>
                    <a:pt x="1167" y="5633"/>
                  </a:cubicBezTo>
                  <a:cubicBezTo>
                    <a:pt x="1167" y="4037"/>
                    <a:pt x="2739" y="2739"/>
                    <a:pt x="4667" y="2739"/>
                  </a:cubicBezTo>
                  <a:cubicBezTo>
                    <a:pt x="6608" y="2739"/>
                    <a:pt x="8180" y="4037"/>
                    <a:pt x="8180" y="5633"/>
                  </a:cubicBezTo>
                  <a:cubicBezTo>
                    <a:pt x="8180" y="6133"/>
                    <a:pt x="8037" y="6597"/>
                    <a:pt x="7751" y="7014"/>
                  </a:cubicBezTo>
                  <a:cubicBezTo>
                    <a:pt x="7704" y="7085"/>
                    <a:pt x="7727" y="7169"/>
                    <a:pt x="7787" y="7228"/>
                  </a:cubicBezTo>
                  <a:cubicBezTo>
                    <a:pt x="7818" y="7264"/>
                    <a:pt x="7859" y="7280"/>
                    <a:pt x="7902" y="7280"/>
                  </a:cubicBezTo>
                  <a:cubicBezTo>
                    <a:pt x="7958" y="7280"/>
                    <a:pt x="8015" y="7252"/>
                    <a:pt x="8049" y="7204"/>
                  </a:cubicBezTo>
                  <a:cubicBezTo>
                    <a:pt x="8358" y="6740"/>
                    <a:pt x="8537" y="6192"/>
                    <a:pt x="8537" y="5621"/>
                  </a:cubicBezTo>
                  <a:cubicBezTo>
                    <a:pt x="8537" y="5490"/>
                    <a:pt x="8525" y="5359"/>
                    <a:pt x="8513" y="5228"/>
                  </a:cubicBezTo>
                  <a:cubicBezTo>
                    <a:pt x="8978" y="5014"/>
                    <a:pt x="9299" y="4525"/>
                    <a:pt x="9299" y="3978"/>
                  </a:cubicBezTo>
                  <a:cubicBezTo>
                    <a:pt x="9299" y="3228"/>
                    <a:pt x="8692" y="2620"/>
                    <a:pt x="7954" y="2620"/>
                  </a:cubicBezTo>
                  <a:cubicBezTo>
                    <a:pt x="7573" y="2620"/>
                    <a:pt x="7215" y="2775"/>
                    <a:pt x="6965" y="3037"/>
                  </a:cubicBezTo>
                  <a:cubicBezTo>
                    <a:pt x="6358" y="2656"/>
                    <a:pt x="5632" y="2406"/>
                    <a:pt x="4822" y="2382"/>
                  </a:cubicBezTo>
                  <a:lnTo>
                    <a:pt x="4822" y="1263"/>
                  </a:lnTo>
                  <a:lnTo>
                    <a:pt x="5215" y="1132"/>
                  </a:lnTo>
                  <a:cubicBezTo>
                    <a:pt x="5303" y="1507"/>
                    <a:pt x="5647" y="1780"/>
                    <a:pt x="6048" y="1780"/>
                  </a:cubicBezTo>
                  <a:cubicBezTo>
                    <a:pt x="6080" y="1780"/>
                    <a:pt x="6112" y="1779"/>
                    <a:pt x="6144" y="1775"/>
                  </a:cubicBezTo>
                  <a:cubicBezTo>
                    <a:pt x="6584" y="1727"/>
                    <a:pt x="6918" y="1382"/>
                    <a:pt x="6953" y="953"/>
                  </a:cubicBezTo>
                  <a:cubicBezTo>
                    <a:pt x="6977" y="430"/>
                    <a:pt x="6584" y="1"/>
                    <a:pt x="6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7580393" y="3516460"/>
              <a:ext cx="56880" cy="56880"/>
            </a:xfrm>
            <a:custGeom>
              <a:rect b="b" l="l" r="r" t="t"/>
              <a:pathLst>
                <a:path extrusionOk="0" h="1787" w="1787">
                  <a:moveTo>
                    <a:pt x="894" y="345"/>
                  </a:moveTo>
                  <a:cubicBezTo>
                    <a:pt x="1191" y="345"/>
                    <a:pt x="1429" y="584"/>
                    <a:pt x="1429" y="881"/>
                  </a:cubicBezTo>
                  <a:cubicBezTo>
                    <a:pt x="1418" y="1179"/>
                    <a:pt x="1179" y="1417"/>
                    <a:pt x="894" y="1417"/>
                  </a:cubicBezTo>
                  <a:cubicBezTo>
                    <a:pt x="596" y="1417"/>
                    <a:pt x="358" y="1179"/>
                    <a:pt x="358" y="881"/>
                  </a:cubicBezTo>
                  <a:cubicBezTo>
                    <a:pt x="358" y="584"/>
                    <a:pt x="596" y="345"/>
                    <a:pt x="894" y="345"/>
                  </a:cubicBezTo>
                  <a:close/>
                  <a:moveTo>
                    <a:pt x="894" y="0"/>
                  </a:moveTo>
                  <a:cubicBezTo>
                    <a:pt x="406" y="0"/>
                    <a:pt x="1" y="405"/>
                    <a:pt x="1" y="893"/>
                  </a:cubicBezTo>
                  <a:cubicBezTo>
                    <a:pt x="1" y="1381"/>
                    <a:pt x="406" y="1786"/>
                    <a:pt x="894" y="1786"/>
                  </a:cubicBezTo>
                  <a:cubicBezTo>
                    <a:pt x="1394" y="1786"/>
                    <a:pt x="1787" y="1381"/>
                    <a:pt x="1787" y="893"/>
                  </a:cubicBezTo>
                  <a:cubicBezTo>
                    <a:pt x="1775" y="405"/>
                    <a:pt x="1394" y="0"/>
                    <a:pt x="8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7685750" y="3516460"/>
              <a:ext cx="56880" cy="56880"/>
            </a:xfrm>
            <a:custGeom>
              <a:rect b="b" l="l" r="r" t="t"/>
              <a:pathLst>
                <a:path extrusionOk="0" h="1787" w="1787">
                  <a:moveTo>
                    <a:pt x="894" y="345"/>
                  </a:moveTo>
                  <a:cubicBezTo>
                    <a:pt x="1191" y="345"/>
                    <a:pt x="1429" y="584"/>
                    <a:pt x="1429" y="881"/>
                  </a:cubicBezTo>
                  <a:cubicBezTo>
                    <a:pt x="1429" y="1179"/>
                    <a:pt x="1191" y="1417"/>
                    <a:pt x="894" y="1417"/>
                  </a:cubicBezTo>
                  <a:cubicBezTo>
                    <a:pt x="596" y="1417"/>
                    <a:pt x="358" y="1179"/>
                    <a:pt x="358" y="881"/>
                  </a:cubicBezTo>
                  <a:cubicBezTo>
                    <a:pt x="358" y="584"/>
                    <a:pt x="596" y="345"/>
                    <a:pt x="894" y="345"/>
                  </a:cubicBezTo>
                  <a:close/>
                  <a:moveTo>
                    <a:pt x="894" y="0"/>
                  </a:moveTo>
                  <a:cubicBezTo>
                    <a:pt x="405" y="0"/>
                    <a:pt x="1" y="405"/>
                    <a:pt x="1" y="893"/>
                  </a:cubicBezTo>
                  <a:cubicBezTo>
                    <a:pt x="1" y="1381"/>
                    <a:pt x="405" y="1786"/>
                    <a:pt x="894" y="1786"/>
                  </a:cubicBezTo>
                  <a:cubicBezTo>
                    <a:pt x="1382" y="1786"/>
                    <a:pt x="1787" y="1381"/>
                    <a:pt x="1787" y="893"/>
                  </a:cubicBezTo>
                  <a:cubicBezTo>
                    <a:pt x="1775" y="405"/>
                    <a:pt x="1382" y="0"/>
                    <a:pt x="8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31"/>
          <p:cNvSpPr txBox="1"/>
          <p:nvPr/>
        </p:nvSpPr>
        <p:spPr>
          <a:xfrm>
            <a:off x="2362725" y="3562875"/>
            <a:ext cx="8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GitHub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