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2" r:id="rId2"/>
    <p:sldId id="351" r:id="rId3"/>
    <p:sldId id="258" r:id="rId4"/>
    <p:sldId id="285" r:id="rId5"/>
    <p:sldId id="261" r:id="rId6"/>
    <p:sldId id="352" r:id="rId7"/>
    <p:sldId id="339" r:id="rId8"/>
    <p:sldId id="340" r:id="rId9"/>
    <p:sldId id="274" r:id="rId10"/>
    <p:sldId id="337" r:id="rId11"/>
    <p:sldId id="342" r:id="rId12"/>
    <p:sldId id="356" r:id="rId13"/>
    <p:sldId id="353" r:id="rId14"/>
    <p:sldId id="336" r:id="rId15"/>
    <p:sldId id="354" r:id="rId16"/>
    <p:sldId id="326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6600"/>
    <a:srgbClr val="0000FF"/>
    <a:srgbClr val="99CCFF"/>
    <a:srgbClr val="B32F19"/>
    <a:srgbClr val="C4A008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825" autoAdjust="0"/>
  </p:normalViewPr>
  <p:slideViewPr>
    <p:cSldViewPr>
      <p:cViewPr varScale="1">
        <p:scale>
          <a:sx n="61" d="100"/>
          <a:sy n="61" d="100"/>
        </p:scale>
        <p:origin x="10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CB916-390F-4DCA-8B19-04F3626EA2BC}" type="doc">
      <dgm:prSet loTypeId="urn:microsoft.com/office/officeart/2008/layout/AccentedPicture#1" loCatId="picture" qsTypeId="urn:microsoft.com/office/officeart/2005/8/quickstyle/simple5#1" qsCatId="simple" csTypeId="urn:microsoft.com/office/officeart/2005/8/colors/accent1_2#1" csCatId="accent1" phldr="1"/>
      <dgm:spPr/>
    </dgm:pt>
    <dgm:pt modelId="{50ECF2DA-20D1-4BBB-8CFB-09F50D17DA4E}">
      <dgm:prSet phldrT="[文本]"/>
      <dgm:spPr/>
      <dgm:t>
        <a:bodyPr/>
        <a:lstStyle/>
        <a:p>
          <a:r>
            <a:rPr lang="zh-CN" altLang="en-US" dirty="0"/>
            <a:t>迈克尔逊</a:t>
          </a:r>
        </a:p>
      </dgm:t>
    </dgm:pt>
    <dgm:pt modelId="{70C950AE-F7BA-4290-84DE-E772EE0A63FA}" type="sibTrans" cxnId="{7E69F2A2-D636-4AC9-BC31-867454A2CF1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</dgm:spPr>
      <dgm:t>
        <a:bodyPr/>
        <a:lstStyle/>
        <a:p>
          <a:endParaRPr lang="zh-CN" altLang="en-US"/>
        </a:p>
      </dgm:t>
    </dgm:pt>
    <dgm:pt modelId="{36AB21CE-79F0-47C3-A8C7-327E0CB7BCFB}" type="parTrans" cxnId="{7E69F2A2-D636-4AC9-BC31-867454A2CF1C}">
      <dgm:prSet/>
      <dgm:spPr/>
      <dgm:t>
        <a:bodyPr/>
        <a:lstStyle/>
        <a:p>
          <a:endParaRPr lang="zh-CN" altLang="en-US"/>
        </a:p>
      </dgm:t>
    </dgm:pt>
    <dgm:pt modelId="{196B07FA-59CD-430C-9A7E-236A7E599F13}" type="pres">
      <dgm:prSet presAssocID="{31CCB916-390F-4DCA-8B19-04F3626EA2BC}" presName="Name0" presStyleCnt="0">
        <dgm:presLayoutVars>
          <dgm:dir/>
        </dgm:presLayoutVars>
      </dgm:prSet>
      <dgm:spPr/>
    </dgm:pt>
    <dgm:pt modelId="{5EDAE301-11E3-43B0-965A-34A0FDA5CDFB}" type="pres">
      <dgm:prSet presAssocID="{70C950AE-F7BA-4290-84DE-E772EE0A63FA}" presName="picture_1" presStyleLbl="bgImgPlace1" presStyleIdx="0" presStyleCnt="1"/>
      <dgm:spPr/>
    </dgm:pt>
    <dgm:pt modelId="{3BD3EF69-1046-455E-A796-C5CBA1C6DB17}" type="pres">
      <dgm:prSet presAssocID="{50ECF2DA-20D1-4BBB-8CFB-09F50D17DA4E}" presName="text_1" presStyleLbl="node1" presStyleIdx="0" presStyleCnt="0">
        <dgm:presLayoutVars>
          <dgm:bulletEnabled val="1"/>
        </dgm:presLayoutVars>
      </dgm:prSet>
      <dgm:spPr/>
    </dgm:pt>
    <dgm:pt modelId="{1677A9BD-1F14-408A-85E5-E3D8EAF683B9}" type="pres">
      <dgm:prSet presAssocID="{31CCB916-390F-4DCA-8B19-04F3626EA2BC}" presName="maxNode" presStyleCnt="0"/>
      <dgm:spPr/>
    </dgm:pt>
    <dgm:pt modelId="{31467830-26A8-49FD-934D-ACD2DB123CD7}" type="pres">
      <dgm:prSet presAssocID="{31CCB916-390F-4DCA-8B19-04F3626EA2BC}" presName="Name33" presStyleCnt="0"/>
      <dgm:spPr/>
    </dgm:pt>
  </dgm:ptLst>
  <dgm:cxnLst>
    <dgm:cxn modelId="{9F90656E-3B1D-4722-B18D-C032924421CD}" type="presOf" srcId="{70C950AE-F7BA-4290-84DE-E772EE0A63FA}" destId="{5EDAE301-11E3-43B0-965A-34A0FDA5CDFB}" srcOrd="0" destOrd="0" presId="urn:microsoft.com/office/officeart/2008/layout/AccentedPicture#1"/>
    <dgm:cxn modelId="{4A7EC371-871E-47A9-8607-2F4BAE8147E6}" type="presOf" srcId="{50ECF2DA-20D1-4BBB-8CFB-09F50D17DA4E}" destId="{3BD3EF69-1046-455E-A796-C5CBA1C6DB17}" srcOrd="0" destOrd="0" presId="urn:microsoft.com/office/officeart/2008/layout/AccentedPicture#1"/>
    <dgm:cxn modelId="{7E69F2A2-D636-4AC9-BC31-867454A2CF1C}" srcId="{31CCB916-390F-4DCA-8B19-04F3626EA2BC}" destId="{50ECF2DA-20D1-4BBB-8CFB-09F50D17DA4E}" srcOrd="0" destOrd="0" parTransId="{36AB21CE-79F0-47C3-A8C7-327E0CB7BCFB}" sibTransId="{70C950AE-F7BA-4290-84DE-E772EE0A63FA}"/>
    <dgm:cxn modelId="{8584BCAE-F383-4FF9-8738-E8E1D50D0D66}" type="presOf" srcId="{31CCB916-390F-4DCA-8B19-04F3626EA2BC}" destId="{196B07FA-59CD-430C-9A7E-236A7E599F13}" srcOrd="0" destOrd="0" presId="urn:microsoft.com/office/officeart/2008/layout/AccentedPicture#1"/>
    <dgm:cxn modelId="{49C1A359-76AE-43ED-A2C4-E03E33E0583C}" type="presParOf" srcId="{196B07FA-59CD-430C-9A7E-236A7E599F13}" destId="{5EDAE301-11E3-43B0-965A-34A0FDA5CDFB}" srcOrd="0" destOrd="0" presId="urn:microsoft.com/office/officeart/2008/layout/AccentedPicture#1"/>
    <dgm:cxn modelId="{37A8FEF5-7ADF-4054-AE17-0AFF4610FE93}" type="presParOf" srcId="{196B07FA-59CD-430C-9A7E-236A7E599F13}" destId="{3BD3EF69-1046-455E-A796-C5CBA1C6DB17}" srcOrd="1" destOrd="0" presId="urn:microsoft.com/office/officeart/2008/layout/AccentedPicture#1"/>
    <dgm:cxn modelId="{B5F8FD67-6926-422C-A6AC-5A4EF5766B43}" type="presParOf" srcId="{196B07FA-59CD-430C-9A7E-236A7E599F13}" destId="{1677A9BD-1F14-408A-85E5-E3D8EAF683B9}" srcOrd="2" destOrd="0" presId="urn:microsoft.com/office/officeart/2008/layout/AccentedPicture#1"/>
    <dgm:cxn modelId="{39C89B0B-F11C-406B-962D-540D1321DCA8}" type="presParOf" srcId="{1677A9BD-1F14-408A-85E5-E3D8EAF683B9}" destId="{31467830-26A8-49FD-934D-ACD2DB123CD7}" srcOrd="0" destOrd="0" presId="urn:microsoft.com/office/officeart/2008/layout/AccentedPicture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AE301-11E3-43B0-965A-34A0FDA5CDFB}">
      <dsp:nvSpPr>
        <dsp:cNvPr id="0" name=""/>
        <dsp:cNvSpPr/>
      </dsp:nvSpPr>
      <dsp:spPr>
        <a:xfrm>
          <a:off x="0" y="192661"/>
          <a:ext cx="952500" cy="121492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BD3EF69-1046-455E-A796-C5CBA1C6DB17}">
      <dsp:nvSpPr>
        <dsp:cNvPr id="0" name=""/>
        <dsp:cNvSpPr/>
      </dsp:nvSpPr>
      <dsp:spPr>
        <a:xfrm>
          <a:off x="38100" y="678630"/>
          <a:ext cx="733424" cy="72895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迈克尔逊</a:t>
          </a:r>
        </a:p>
      </dsp:txBody>
      <dsp:txXfrm>
        <a:off x="38100" y="678630"/>
        <a:ext cx="733424" cy="728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#1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parTxLTRAlign" val="l"/>
              <dgm:param type="parTxRTLAlign" val="l"/>
              <dgm:param type="shpTxLTRAlignCh" val="l"/>
              <dgm:param type="shpTxRTLAlignCh" val="l"/>
              <dgm:param type="txAnchorVert" val="b"/>
            </dgm:alg>
          </dgm:if>
          <dgm:else name="Name15">
            <dgm:alg type="tx">
              <dgm:param type="parTxLTRAlign" val="r"/>
              <dgm:param type="parTxRTLAlign" val="r"/>
              <dgm:param type="shpTxLTRAlignCh" val="r"/>
              <dgm:param type="shpTxRTLAlignCh" val="r"/>
              <dgm:param type="txAnchorVert" val="b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nodeHorzAlign" val="l"/>
                <dgm:param type="horzAlign" val="l"/>
                <dgm:param type="fallback" val="1D"/>
              </dgm:alg>
            </dgm:if>
            <dgm:else name="Name20">
              <dgm:alg type="lin">
                <dgm:param type="linDir" val="fromT"/>
                <dgm:param type="vertAlign" val="t"/>
                <dgm:param type="nodeHorzAlign" val="r"/>
                <dgm:param type="horzAlign" val="r"/>
                <dgm:param type="fallback" val="1D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parTxRTLAlign" val="r"/>
                        <dgm:param type="shpTxLTRAlignCh" val="l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parTxRTLAlign" val="r"/>
                        <dgm:param type="shpTxLTRAlignCh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F208FF3-F7DD-5E26-B191-825AAF2A4B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147E64-1ADD-9086-D1FA-AC86D93E9E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3EFC0F7-5C9D-7824-F293-3098BAACAB8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C9BC772-7102-FDD0-21A4-51E416BD9B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C98DFE5-CBD9-8E54-5C31-707D957923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0C838D0-E7AB-89EF-52F6-B8926C4E8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7F96AD-BBE2-4817-86FE-303FF1ACA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390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F96AD-BBE2-4817-86FE-303FF1ACAA3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91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95715599-D2D1-5631-206F-0AAC2FB035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5CE3F3C-6762-2FF3-7841-013EBACE1F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6F493013-8009-3902-B1D7-DB230A5E5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B34097-F02D-446F-8900-A601CAC234C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7925"/>
            <a:ext cx="6400800" cy="695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30AA4F-2D34-389A-7C04-7DAB62D0F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5729DA-1545-4DFB-BC32-3EEC7257D848}" type="datetimeFigureOut">
              <a:rPr lang="zh-CN" altLang="en-US"/>
              <a:pPr>
                <a:defRPr/>
              </a:pPr>
              <a:t>2025/9/3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07CFA8-0A56-33AD-20BF-14CAA76882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7BAE3E-1256-8C7D-B4E6-B21413934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E9C236E-9BE0-4AD3-819E-19F6BF2F6F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6855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B4507D-2F3B-4ACE-C674-053F83771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9273BF-F552-B7BA-EA0A-F4C45F8D9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E77E0E-A086-13E6-DAA0-9F1662A30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E347823-5E5D-4111-88CD-E9248C37CA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2972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765175"/>
            <a:ext cx="2057400" cy="5327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5" y="765175"/>
            <a:ext cx="6021388" cy="5327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4A3BC5-6B3C-3B81-A18B-ADE2D76BA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2C9726-3501-7396-E9BF-23869E286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A763BB-A8A5-BA46-D3B7-D3EB57913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DA4057B-7A2D-4C33-894B-672406EEED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5294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279F87-B2F1-BDF3-4272-95BF84E7E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CF021C-461F-509F-50AD-C36D50973F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292F04-2F40-8786-872A-610AAB43A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E55B17C-6E17-48B6-BE32-F69279A26B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8073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5D7D3B-CA40-BE73-6BD7-2EA029B69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6E92D3-9579-7968-8BFE-30D55F449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2BACC3-035B-CD21-11AD-938BFFD86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92BCAF8-A61D-49DB-AEF8-CB1A3D355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2098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773238"/>
            <a:ext cx="4038600" cy="43195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773238"/>
            <a:ext cx="4038600" cy="43195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9B5380-189F-C980-C0E9-B02F68D154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59007-4D2F-26F5-6CF7-244B2A77C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2FAFC-C198-1B1E-4D8F-627CB8039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C6A59F9-3D27-44C2-A7BB-BFE961865D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5080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C605B3-E5BB-0389-C8EB-1A4ADA976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C50085-78C1-B7AB-61F3-A0616225E1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53BA62-1CB2-E719-AEA7-FC3EAFA4D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6AF8335-6CE5-471D-A0F1-A9D1C784CF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8128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D125B1-05A9-802E-4E7C-AE2ADD9CC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18713E-B66A-ACB1-7DCC-54B459202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36A021-A9E6-2C5B-4005-E26604A69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B07C00B1-90FC-44F6-A3CA-97D59F95C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2879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BFF6FD-8819-561C-632E-D529273C46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2022.8.29</a:t>
            </a: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BB6393-03AE-56E3-4678-D76611204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53470A-9BAD-CA7E-676E-28D7D8277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191631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A5040-D087-7584-D74A-339579E9A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DA407-D487-A865-BF67-11D4B8586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C31DA-9EFA-FD88-5B0D-0AE402D5C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4619A27-0098-42B3-808D-D71402AB68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0915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CAA9B-F0C8-6B86-4766-A357281676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AB04D-5426-F6F5-6416-9F85E3C71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7E549-0F70-CA15-C224-E5C7ECC16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5527A4A-2EED-4FBC-B865-31911D266E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6091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13102C-DAD7-EA08-46B1-C94D05B095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765175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46799C-A5D4-4807-7F0B-AFFDB6A531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6725" y="1773238"/>
            <a:ext cx="82296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8E8CB71-C414-093B-4628-AE2851E431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r>
              <a:rPr lang="en-US" altLang="zh-CN"/>
              <a:t>2022.08.30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21F643-00D0-436F-6E2E-6B8F5F7429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r>
              <a:rPr lang="en-US" altLang="zh-CN"/>
              <a:t>12345</a:t>
            </a: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875619-DB2A-4EF9-E9BB-2EEB688F11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r>
              <a:rPr lang="en-US" altLang="zh-CN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eg"/><Relationship Id="rId7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11" Type="http://schemas.openxmlformats.org/officeDocument/2006/relationships/image" Target="../media/image33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19">
            <a:extLst>
              <a:ext uri="{FF2B5EF4-FFF2-40B4-BE49-F238E27FC236}">
                <a16:creationId xmlns:a16="http://schemas.microsoft.com/office/drawing/2014/main" id="{D4385730-06F2-B1A4-4009-DAC17BB249A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4938" y="481013"/>
            <a:ext cx="5529262" cy="809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atin typeface="宋体" panose="02010600030101010101" pitchFamily="2" charset="-122"/>
              </a:rPr>
              <a:t>迈克尔逊干涉仪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316210D0-41EC-88E1-4287-6C466EFD9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5559425"/>
            <a:ext cx="521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</a:rPr>
              <a:t>华中科技大学物理实验教学中心</a:t>
            </a:r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340" name="图片 2">
            <a:extLst>
              <a:ext uri="{FF2B5EF4-FFF2-40B4-BE49-F238E27FC236}">
                <a16:creationId xmlns:a16="http://schemas.microsoft.com/office/drawing/2014/main" id="{29800466-C608-6254-7A06-E04948B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81163"/>
            <a:ext cx="4005263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5">
            <a:extLst>
              <a:ext uri="{FF2B5EF4-FFF2-40B4-BE49-F238E27FC236}">
                <a16:creationId xmlns:a16="http://schemas.microsoft.com/office/drawing/2014/main" id="{026548EC-ACD5-DB19-3026-3A308637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8600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迈克尔逊干涉仪简介</a:t>
            </a:r>
          </a:p>
        </p:txBody>
      </p:sp>
      <p:grpSp>
        <p:nvGrpSpPr>
          <p:cNvPr id="24579" name="组合 1">
            <a:extLst>
              <a:ext uri="{FF2B5EF4-FFF2-40B4-BE49-F238E27FC236}">
                <a16:creationId xmlns:a16="http://schemas.microsoft.com/office/drawing/2014/main" id="{532A8532-2519-4CE0-9359-AAC3A748B95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76300"/>
            <a:ext cx="8116888" cy="5476875"/>
            <a:chOff x="304800" y="876300"/>
            <a:chExt cx="8116888" cy="5476875"/>
          </a:xfrm>
        </p:grpSpPr>
        <p:grpSp>
          <p:nvGrpSpPr>
            <p:cNvPr id="24580" name="组合 15">
              <a:extLst>
                <a:ext uri="{FF2B5EF4-FFF2-40B4-BE49-F238E27FC236}">
                  <a16:creationId xmlns:a16="http://schemas.microsoft.com/office/drawing/2014/main" id="{ECCEB6E4-0B9B-4E58-4D84-EBBAEDAFD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876300"/>
              <a:ext cx="8116888" cy="5476875"/>
              <a:chOff x="304911" y="876355"/>
              <a:chExt cx="8116737" cy="5476438"/>
            </a:xfrm>
          </p:grpSpPr>
          <p:pic>
            <p:nvPicPr>
              <p:cNvPr id="24582" name="图片 2">
                <a:extLst>
                  <a:ext uri="{FF2B5EF4-FFF2-40B4-BE49-F238E27FC236}">
                    <a16:creationId xmlns:a16="http://schemas.microsoft.com/office/drawing/2014/main" id="{8D374D71-78AC-1580-57A0-F7BB09616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960" y="1637438"/>
                <a:ext cx="2325688" cy="426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3" name="图片 4">
                <a:extLst>
                  <a:ext uri="{FF2B5EF4-FFF2-40B4-BE49-F238E27FC236}">
                    <a16:creationId xmlns:a16="http://schemas.microsoft.com/office/drawing/2014/main" id="{1D7A88F1-A904-C379-3DB8-E251D73E15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6690" y="1600248"/>
                <a:ext cx="3822700" cy="426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84" name="对话气泡: 圆角矩形 1">
                <a:extLst>
                  <a:ext uri="{FF2B5EF4-FFF2-40B4-BE49-F238E27FC236}">
                    <a16:creationId xmlns:a16="http://schemas.microsoft.com/office/drawing/2014/main" id="{E750D545-2196-43AF-B9BB-DB8730607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46" y="3581396"/>
                <a:ext cx="228594" cy="45719"/>
              </a:xfrm>
              <a:prstGeom prst="wedgeRoundRectCallout">
                <a:avLst>
                  <a:gd name="adj1" fmla="val -20833"/>
                  <a:gd name="adj2" fmla="val 62500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24585" name="对话气泡: 圆角矩形 2">
                <a:extLst>
                  <a:ext uri="{FF2B5EF4-FFF2-40B4-BE49-F238E27FC236}">
                    <a16:creationId xmlns:a16="http://schemas.microsoft.com/office/drawing/2014/main" id="{42C80EFB-AACE-6AC0-FC3B-BCA2C0F8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11" y="2667020"/>
                <a:ext cx="720693" cy="612648"/>
              </a:xfrm>
              <a:prstGeom prst="wedgeRoundRectCallout">
                <a:avLst>
                  <a:gd name="adj1" fmla="val 127139"/>
                  <a:gd name="adj2" fmla="val -13861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观察屏</a:t>
                </a:r>
                <a:r>
                  <a:rPr lang="en-US" altLang="zh-CN" sz="1800">
                    <a:ea typeface="宋体" panose="02010600030101010101" pitchFamily="2" charset="-122"/>
                  </a:rPr>
                  <a:t>E</a:t>
                </a:r>
                <a:endParaRPr lang="zh-CN" altLang="en-US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24586" name="对话气泡: 圆角矩形 3">
                <a:extLst>
                  <a:ext uri="{FF2B5EF4-FFF2-40B4-BE49-F238E27FC236}">
                    <a16:creationId xmlns:a16="http://schemas.microsoft.com/office/drawing/2014/main" id="{4C90D146-2C60-F210-761E-2C7CB316E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96" y="946862"/>
                <a:ext cx="720693" cy="612648"/>
              </a:xfrm>
              <a:prstGeom prst="wedgeRoundRectCallout">
                <a:avLst>
                  <a:gd name="adj1" fmla="val 192056"/>
                  <a:gd name="adj2" fmla="val 279440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读数窗</a:t>
                </a:r>
              </a:p>
            </p:txBody>
          </p:sp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97C313EB-E9EF-B0F2-91B8-08D0C9C01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7322" y="916752"/>
                <a:ext cx="720693" cy="612648"/>
              </a:xfrm>
              <a:prstGeom prst="wedgeRoundRectCallout">
                <a:avLst>
                  <a:gd name="adj1" fmla="val 85832"/>
                  <a:gd name="adj2" fmla="val 168367"/>
                  <a:gd name="adj3" fmla="val 16667"/>
                </a:avLst>
              </a:prstGeom>
              <a:blipFill>
                <a:blip r:embed="rId5"/>
                <a:stretch>
                  <a:fillRect l="-1227" t="-44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6" name="对话气泡: 圆角矩形 5">
                <a:extLst>
                  <a:ext uri="{FF2B5EF4-FFF2-40B4-BE49-F238E27FC236}">
                    <a16:creationId xmlns:a16="http://schemas.microsoft.com/office/drawing/2014/main" id="{8E2B4C14-7D35-4343-6301-68F91123F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34" y="913248"/>
                <a:ext cx="720693" cy="612648"/>
              </a:xfrm>
              <a:prstGeom prst="wedgeRoundRectCallout">
                <a:avLst>
                  <a:gd name="adj1" fmla="val -23342"/>
                  <a:gd name="adj2" fmla="val 208284"/>
                  <a:gd name="adj3" fmla="val 16667"/>
                </a:avLst>
              </a:prstGeom>
              <a:blipFill>
                <a:blip r:embed="rId6"/>
                <a:stretch>
                  <a:fillRect l="-2500" t="-76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7" name="对话气泡: 圆角矩形 6">
                <a:extLst>
                  <a:ext uri="{FF2B5EF4-FFF2-40B4-BE49-F238E27FC236}">
                    <a16:creationId xmlns:a16="http://schemas.microsoft.com/office/drawing/2014/main" id="{B009FFE5-1034-D4EF-4B23-5A45D8A1A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8663" y="876355"/>
                <a:ext cx="1019156" cy="612726"/>
              </a:xfrm>
              <a:prstGeom prst="wedgeRoundRectCallout">
                <a:avLst>
                  <a:gd name="adj1" fmla="val -120713"/>
                  <a:gd name="adj2" fmla="val 14580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noFill/>
                </a:endParaRPr>
              </a:p>
              <a:p>
                <a:pPr>
                  <a:defRPr/>
                </a:pPr>
                <a:endParaRPr lang="zh-CN" altLang="en-US">
                  <a:noFill/>
                </a:endParaRPr>
              </a:p>
            </p:txBody>
          </p:sp>
          <p:sp>
            <p:nvSpPr>
              <p:cNvPr id="8" name="对话气泡: 圆角矩形 7">
                <a:extLst>
                  <a:ext uri="{FF2B5EF4-FFF2-40B4-BE49-F238E27FC236}">
                    <a16:creationId xmlns:a16="http://schemas.microsoft.com/office/drawing/2014/main" id="{296C762D-23BC-855E-FA08-8BA3D0C4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3994" y="2209832"/>
                <a:ext cx="1019085" cy="612648"/>
              </a:xfrm>
              <a:prstGeom prst="wedgeRoundRectCallout">
                <a:avLst>
                  <a:gd name="adj1" fmla="val -123843"/>
                  <a:gd name="adj2" fmla="val 45145"/>
                  <a:gd name="adj3" fmla="val 16667"/>
                </a:avLst>
              </a:prstGeom>
              <a:blipFill>
                <a:blip r:embed="rId8"/>
                <a:stretch>
                  <a:fillRect b="-2156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24591" name="对话气泡: 圆角矩形 10">
                <a:extLst>
                  <a:ext uri="{FF2B5EF4-FFF2-40B4-BE49-F238E27FC236}">
                    <a16:creationId xmlns:a16="http://schemas.microsoft.com/office/drawing/2014/main" id="{05D856E0-B112-9A53-179D-8DA804A74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5613" y="876355"/>
                <a:ext cx="741337" cy="612648"/>
              </a:xfrm>
              <a:prstGeom prst="wedgeRoundRectCallout">
                <a:avLst>
                  <a:gd name="adj1" fmla="val 101120"/>
                  <a:gd name="adj2" fmla="val 194398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导轨</a:t>
                </a:r>
                <a:endParaRPr lang="en-US" altLang="zh-CN" sz="180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标尺</a:t>
                </a:r>
              </a:p>
            </p:txBody>
          </p:sp>
          <p:sp>
            <p:nvSpPr>
              <p:cNvPr id="24592" name="对话气泡: 圆角矩形 11">
                <a:extLst>
                  <a:ext uri="{FF2B5EF4-FFF2-40B4-BE49-F238E27FC236}">
                    <a16:creationId xmlns:a16="http://schemas.microsoft.com/office/drawing/2014/main" id="{44553627-8EF6-82FE-87C3-7FB2D5BB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854" y="3030458"/>
                <a:ext cx="720693" cy="1311291"/>
              </a:xfrm>
              <a:prstGeom prst="wedgeRoundRectCallout">
                <a:avLst>
                  <a:gd name="adj1" fmla="val -284477"/>
                  <a:gd name="adj2" fmla="val -8551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水平拉簧微动螺丝</a:t>
                </a:r>
              </a:p>
            </p:txBody>
          </p:sp>
          <p:sp>
            <p:nvSpPr>
              <p:cNvPr id="24593" name="对话气泡: 圆角矩形 12">
                <a:extLst>
                  <a:ext uri="{FF2B5EF4-FFF2-40B4-BE49-F238E27FC236}">
                    <a16:creationId xmlns:a16="http://schemas.microsoft.com/office/drawing/2014/main" id="{C1B680FC-31FA-DDCD-4D56-64D50117B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853" y="4724366"/>
                <a:ext cx="720693" cy="1181860"/>
              </a:xfrm>
              <a:prstGeom prst="wedgeRoundRectCallout">
                <a:avLst>
                  <a:gd name="adj1" fmla="val -203333"/>
                  <a:gd name="adj2" fmla="val -112412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垂直拉簧微动螺丝</a:t>
                </a:r>
              </a:p>
            </p:txBody>
          </p:sp>
          <p:sp>
            <p:nvSpPr>
              <p:cNvPr id="24594" name="对话气泡: 圆角矩形 13">
                <a:extLst>
                  <a:ext uri="{FF2B5EF4-FFF2-40B4-BE49-F238E27FC236}">
                    <a16:creationId xmlns:a16="http://schemas.microsoft.com/office/drawing/2014/main" id="{21F99415-8C73-E555-E766-8A2BA7C5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142" y="5978693"/>
                <a:ext cx="1267827" cy="373438"/>
              </a:xfrm>
              <a:prstGeom prst="wedgeRoundRectCallout">
                <a:avLst>
                  <a:gd name="adj1" fmla="val -43407"/>
                  <a:gd name="adj2" fmla="val -570056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微动鼓轮</a:t>
                </a:r>
              </a:p>
            </p:txBody>
          </p:sp>
          <p:sp>
            <p:nvSpPr>
              <p:cNvPr id="24595" name="对话气泡: 圆角矩形 14">
                <a:extLst>
                  <a:ext uri="{FF2B5EF4-FFF2-40B4-BE49-F238E27FC236}">
                    <a16:creationId xmlns:a16="http://schemas.microsoft.com/office/drawing/2014/main" id="{66427ABE-B7DA-A82A-B7C4-9B921ABCC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619" y="5979355"/>
                <a:ext cx="1267827" cy="373438"/>
              </a:xfrm>
              <a:prstGeom prst="wedgeRoundRectCallout">
                <a:avLst>
                  <a:gd name="adj1" fmla="val 14458"/>
                  <a:gd name="adj2" fmla="val -664014"/>
                  <a:gd name="adj3" fmla="val 16667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ea typeface="宋体" panose="02010600030101010101" pitchFamily="2" charset="-122"/>
                  </a:rPr>
                  <a:t>粗调手轮</a:t>
                </a:r>
              </a:p>
            </p:txBody>
          </p:sp>
        </p:grpSp>
        <p:sp>
          <p:nvSpPr>
            <p:cNvPr id="24581" name="对话气泡: 圆角矩形 10">
              <a:extLst>
                <a:ext uri="{FF2B5EF4-FFF2-40B4-BE49-F238E27FC236}">
                  <a16:creationId xmlns:a16="http://schemas.microsoft.com/office/drawing/2014/main" id="{4AC6E9BC-9E0E-B116-D73E-9038FF2E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32" y="1066862"/>
              <a:ext cx="741351" cy="422135"/>
            </a:xfrm>
            <a:prstGeom prst="wedgeRoundRectCallout">
              <a:avLst>
                <a:gd name="adj1" fmla="val -49972"/>
                <a:gd name="adj2" fmla="val 194398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丝杆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12">
            <a:extLst>
              <a:ext uri="{FF2B5EF4-FFF2-40B4-BE49-F238E27FC236}">
                <a16:creationId xmlns:a16="http://schemas.microsoft.com/office/drawing/2014/main" id="{7AE034EE-0CEE-4638-B410-E6E6B137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1112838"/>
            <a:ext cx="20732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13">
            <a:extLst>
              <a:ext uri="{FF2B5EF4-FFF2-40B4-BE49-F238E27FC236}">
                <a16:creationId xmlns:a16="http://schemas.microsoft.com/office/drawing/2014/main" id="{F75EC2D2-3F76-A57F-A7D9-40FD901C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312988"/>
            <a:ext cx="155098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8" name="对象 2">
            <a:extLst>
              <a:ext uri="{FF2B5EF4-FFF2-40B4-BE49-F238E27FC236}">
                <a16:creationId xmlns:a16="http://schemas.microsoft.com/office/drawing/2014/main" id="{B133D4F5-D9E2-80FA-429D-4067341A10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92430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639" imgH="190417" progId="Equation.3">
                  <p:embed/>
                </p:oleObj>
              </mc:Choice>
              <mc:Fallback>
                <p:oleObj r:id="rId4" imgW="139639" imgH="190417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24300"/>
                        <a:ext cx="1397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9" name="图片 12293">
            <a:extLst>
              <a:ext uri="{FF2B5EF4-FFF2-40B4-BE49-F238E27FC236}">
                <a16:creationId xmlns:a16="http://schemas.microsoft.com/office/drawing/2014/main" id="{68CD6FDA-961A-941D-6CC3-2778AA42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52825"/>
            <a:ext cx="1108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7BB466DA-3E43-FE77-609A-2821F3984D3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52516" y="430496"/>
            <a:ext cx="4668714" cy="523220"/>
          </a:xfrm>
          <a:prstGeom prst="rect">
            <a:avLst/>
          </a:prstGeom>
          <a:blipFill>
            <a:blip r:embed="rId7"/>
            <a:stretch>
              <a:fillRect t="-11765" b="-32941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3F13492D-69D2-5591-FFF9-F4BCD3BF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2900363"/>
            <a:ext cx="4171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86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8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86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6632" name="Rectangle 11">
            <a:extLst>
              <a:ext uri="{FF2B5EF4-FFF2-40B4-BE49-F238E27FC236}">
                <a16:creationId xmlns:a16="http://schemas.microsoft.com/office/drawing/2014/main" id="{B870BFFA-0F62-0FB7-297A-65BEA7B1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65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6633" name="标注: 线形 8">
            <a:extLst>
              <a:ext uri="{FF2B5EF4-FFF2-40B4-BE49-F238E27FC236}">
                <a16:creationId xmlns:a16="http://schemas.microsoft.com/office/drawing/2014/main" id="{19FC3E47-5EC3-823B-5E28-BF783507376D}"/>
              </a:ext>
            </a:extLst>
          </p:cNvPr>
          <p:cNvSpPr>
            <a:spLocks/>
          </p:cNvSpPr>
          <p:nvPr/>
        </p:nvSpPr>
        <p:spPr bwMode="auto">
          <a:xfrm>
            <a:off x="522288" y="1235075"/>
            <a:ext cx="4287837" cy="930275"/>
          </a:xfrm>
          <a:prstGeom prst="borderCallout1">
            <a:avLst>
              <a:gd name="adj1" fmla="val 45375"/>
              <a:gd name="adj2" fmla="val 99972"/>
              <a:gd name="adj3" fmla="val 56468"/>
              <a:gd name="adj4" fmla="val 14069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标尺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在导轨的侧面，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可读到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毫米，如图：</a:t>
            </a:r>
          </a:p>
        </p:txBody>
      </p:sp>
      <p:sp>
        <p:nvSpPr>
          <p:cNvPr id="26634" name="标注: 线形 10">
            <a:extLst>
              <a:ext uri="{FF2B5EF4-FFF2-40B4-BE49-F238E27FC236}">
                <a16:creationId xmlns:a16="http://schemas.microsoft.com/office/drawing/2014/main" id="{FF6D8D8D-34CA-84FB-79C5-4A3DCB4D503A}"/>
              </a:ext>
            </a:extLst>
          </p:cNvPr>
          <p:cNvSpPr>
            <a:spLocks/>
          </p:cNvSpPr>
          <p:nvPr/>
        </p:nvSpPr>
        <p:spPr bwMode="auto">
          <a:xfrm>
            <a:off x="554038" y="2312988"/>
            <a:ext cx="4287837" cy="930275"/>
          </a:xfrm>
          <a:prstGeom prst="borderCallout1">
            <a:avLst>
              <a:gd name="adj1" fmla="val 45375"/>
              <a:gd name="adj2" fmla="val 99972"/>
              <a:gd name="adj3" fmla="val 50750"/>
              <a:gd name="adj4" fmla="val 14044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读数窗——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转一圈为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1mm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可读到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0.01mm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，如图</a:t>
            </a:r>
            <a:r>
              <a:rPr lang="zh-CN" altLang="en-US" sz="2400">
                <a:latin typeface="宋体" panose="02010600030101010101" pitchFamily="2" charset="-122"/>
                <a:ea typeface="微软雅黑" panose="020B0503020204020204" pitchFamily="34" charset="-122"/>
              </a:rPr>
              <a:t>：</a:t>
            </a:r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CBAF78-1E43-C4BF-E963-245AC511028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883" y="5081245"/>
            <a:ext cx="7718009" cy="461664"/>
          </a:xfrm>
          <a:prstGeom prst="rect">
            <a:avLst/>
          </a:prstGeom>
          <a:blipFill>
            <a:blip r:embed="rId8"/>
            <a:stretch>
              <a:fillRect l="-158" t="-10667" r="-1106" b="-30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6637" name="组合 9">
            <a:extLst>
              <a:ext uri="{FF2B5EF4-FFF2-40B4-BE49-F238E27FC236}">
                <a16:creationId xmlns:a16="http://schemas.microsoft.com/office/drawing/2014/main" id="{5AA62632-2164-B14B-E0E5-38156D3C6977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589338"/>
            <a:ext cx="6380162" cy="1231900"/>
            <a:chOff x="554038" y="3588777"/>
            <a:chExt cx="6380100" cy="123194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F440926-AD65-795F-D19C-AD52E54F983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54038" y="3588777"/>
              <a:ext cx="4475150" cy="1231940"/>
            </a:xfrm>
            <a:prstGeom prst="rect">
              <a:avLst/>
            </a:prstGeom>
            <a:blipFill rotWithShape="0">
              <a:blip r:embed="rId9"/>
              <a:stretch>
                <a:fillRect l="-1757" t="-2404" r="-1216" b="-6731"/>
              </a:stretch>
            </a:blipFill>
            <a:ln w="34925">
              <a:solidFill>
                <a:schemeClr val="tx2"/>
              </a:solidFill>
            </a:ln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26639" name="直接连接符 7">
              <a:extLst>
                <a:ext uri="{FF2B5EF4-FFF2-40B4-BE49-F238E27FC236}">
                  <a16:creationId xmlns:a16="http://schemas.microsoft.com/office/drawing/2014/main" id="{0E10BB72-E44B-C222-3831-99CD1289DFA3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>
              <a:off x="5029188" y="4204747"/>
              <a:ext cx="1904950" cy="6243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0BB4E7-382B-2C45-BA6D-D0183F0B4387}"/>
                  </a:ext>
                </a:extLst>
              </p:cNvPr>
              <p:cNvSpPr txBox="1"/>
              <p:nvPr/>
            </p:nvSpPr>
            <p:spPr>
              <a:xfrm>
                <a:off x="1143090" y="5765800"/>
                <a:ext cx="5844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注意：测量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的位置前，仪器先调零点。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F0BB4E7-382B-2C45-BA6D-D0183F0B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90" y="5765800"/>
                <a:ext cx="5844805" cy="461665"/>
              </a:xfrm>
              <a:prstGeom prst="rect">
                <a:avLst/>
              </a:prstGeom>
              <a:blipFill>
                <a:blip r:embed="rId11"/>
                <a:stretch>
                  <a:fillRect l="-1670" t="-10526" r="-73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B743D9-44B7-2EF5-15E5-C741B680DC00}"/>
                  </a:ext>
                </a:extLst>
              </p:cNvPr>
              <p:cNvSpPr txBox="1"/>
              <p:nvPr/>
            </p:nvSpPr>
            <p:spPr>
              <a:xfrm>
                <a:off x="381110" y="1511315"/>
                <a:ext cx="857401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转动粗调手轮时，微动鼓轮不跟着转动，而转动微动鼓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轮时，粗调手轮跟着转动，因此在测量前要先调</a:t>
                </a:r>
                <a:r>
                  <a:rPr lang="zh-CN" altLang="en-US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节</a:t>
                </a:r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零点。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调节方法：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将微动鼓轮沿某一方向（顺时针或逆时针方向）旋转至零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，然后必须按同一方向转动粗调手轮使之对齐某一刻度。测量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时只能以同方向转动微动鼓轮使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镜移动，这样才能使粗调手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轮与微动鼓轮二者读数相匹配。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B743D9-44B7-2EF5-15E5-C741B680D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0" y="1511315"/>
                <a:ext cx="8574014" cy="2677656"/>
              </a:xfrm>
              <a:prstGeom prst="rect">
                <a:avLst/>
              </a:prstGeom>
              <a:blipFill>
                <a:blip r:embed="rId2"/>
                <a:stretch>
                  <a:fillRect l="-1138" t="-1822" r="-640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38C1606-DF61-B2C5-C8AC-E4DBF5BDE3BF}"/>
              </a:ext>
            </a:extLst>
          </p:cNvPr>
          <p:cNvSpPr txBox="1"/>
          <p:nvPr/>
        </p:nvSpPr>
        <p:spPr>
          <a:xfrm>
            <a:off x="363457" y="4572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4476750" algn="l"/>
              </a:tabLs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3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零点的调</a:t>
            </a:r>
            <a:r>
              <a:rPr lang="zh-CN" altLang="en-US" sz="3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zh-CN" sz="3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7752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03F765-9B71-A121-DB3B-01B087121B57}"/>
              </a:ext>
            </a:extLst>
          </p:cNvPr>
          <p:cNvSpPr/>
          <p:nvPr/>
        </p:nvSpPr>
        <p:spPr>
          <a:xfrm>
            <a:off x="0" y="152400"/>
            <a:ext cx="2954338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8D855E-E5D9-A7D3-BCCE-B50EFE683FEB}"/>
                  </a:ext>
                </a:extLst>
              </p:cNvPr>
              <p:cNvSpPr txBox="1"/>
              <p:nvPr/>
            </p:nvSpPr>
            <p:spPr>
              <a:xfrm>
                <a:off x="272428" y="3204939"/>
                <a:ext cx="8610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He-Ne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激光波长：仪器首先调零，慢慢转动微动鼓轮，移动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，每当圆条纹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“涌出或淹没”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N=50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个圈时，记下此时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位置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值，连续测量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8D855E-E5D9-A7D3-BCCE-B50EFE68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28" y="3204939"/>
                <a:ext cx="8610374" cy="646331"/>
              </a:xfrm>
              <a:prstGeom prst="rect">
                <a:avLst/>
              </a:prstGeom>
              <a:blipFill>
                <a:blip r:embed="rId2"/>
                <a:stretch>
                  <a:fillRect l="-63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0C22CD-067C-9CD9-79C1-F917C60D9CA1}"/>
                  </a:ext>
                </a:extLst>
              </p:cNvPr>
              <p:cNvSpPr txBox="1"/>
              <p:nvPr/>
            </p:nvSpPr>
            <p:spPr>
              <a:xfrm>
                <a:off x="261198" y="3851270"/>
                <a:ext cx="9035078" cy="260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调节并观察定域干涉条纹：换上钠光灯，用眼睛代替屏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，观察条纹，若看不到条纹，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①可用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He-Ne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激光器如前所述调整仪器，使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互相垂直；②可转动粗调手轮，使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到分光板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上半透膜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的距离大致差不多（为什么？），这时可看到条纹，继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续调节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背面螺丝，得到圆条纹，此时眼睛微微晃动，看到由圆条纹从中心“涌出”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或“淹没”，表明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  <m:sup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‘</m:t>
                        </m:r>
                      </m:sup>
                    </m:sSubSup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不是严格平行的（为什么？），这时需调节水平和垂直拉簧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微动螺丝（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）、（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 ，直到眼睛上下左右微微晃动时，条纹没从中心“涌出”或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“淹没”仅仅圆心随眼睛移动为止，这时看到的就是严格的等倾干涉条纹。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观察现象并作记录：转动手轮，移动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8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观察条纹变化情况；换上观察屏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，沿导轨方向移动观察屏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，观察屏上现象；观察到的其它现象。（有时间可考虑钠光波长测量）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0C22CD-067C-9CD9-79C1-F917C60D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8" y="3851270"/>
                <a:ext cx="9035078" cy="2609048"/>
              </a:xfrm>
              <a:prstGeom prst="rect">
                <a:avLst/>
              </a:prstGeom>
              <a:blipFill>
                <a:blip r:embed="rId3"/>
                <a:stretch>
                  <a:fillRect l="-607" t="-1402" r="-135"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0500A3-144D-F273-A1D6-D569CFF9F6C6}"/>
                  </a:ext>
                </a:extLst>
              </p:cNvPr>
              <p:cNvSpPr txBox="1"/>
              <p:nvPr/>
            </p:nvSpPr>
            <p:spPr>
              <a:xfrm>
                <a:off x="272332" y="800836"/>
                <a:ext cx="8925649" cy="2330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仪器和非定域干涉条纹的调节及现象观察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：（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粗调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）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将吸在激光器上的扩束镜拿下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来，调节其位置，使激光束大致垂直于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，依次调节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、</m:t>
                        </m:r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背面螺丝，使各自的最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亮反射光返回激光器输出孔内；（细调）调节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背面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螺丝，使屏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上两排最亮反射光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点重合，这时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互相垂直；在激光器输出孔上放上扩束镜，使扩束光照在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b="1" i="1" kern="10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上</m:t>
                    </m:r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此时在屏上就会出现干涉条纹，继续调节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背面螺丝，使圆条纹圆心位置适中。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观察现象并作记录：转动粗调手轮，观察条纹变化，判别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  <m:sup>
                        <m:r>
                          <a:rPr lang="zh-CN" altLang="en-US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’</m:t>
                        </m:r>
                      </m:sup>
                    </m:sSubSup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间距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是变大还是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变小；观察条纹粗细，密度大小与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的关系；沿导轨方向移动屏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，在不同位置观察屏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上现象；观察到的其它现象。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0500A3-144D-F273-A1D6-D569CFF9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" y="800836"/>
                <a:ext cx="8925649" cy="2330253"/>
              </a:xfrm>
              <a:prstGeom prst="rect">
                <a:avLst/>
              </a:prstGeom>
              <a:blipFill>
                <a:blip r:embed="rId4"/>
                <a:stretch>
                  <a:fillRect l="-615" t="-1305" b="-3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022C8DD1-54AD-C2CA-3471-548CD8E78BCA}"/>
              </a:ext>
            </a:extLst>
          </p:cNvPr>
          <p:cNvGraphicFramePr>
            <a:graphicFrameLocks noGrp="1"/>
          </p:cNvGraphicFramePr>
          <p:nvPr/>
        </p:nvGraphicFramePr>
        <p:xfrm>
          <a:off x="1003300" y="1389379"/>
          <a:ext cx="7378700" cy="4195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21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次数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/>
                        <a:t>圈数</a:t>
                      </a:r>
                      <a:r>
                        <a:rPr lang="en-US" altLang="zh-CN" sz="1800" dirty="0"/>
                        <a:t>N</a:t>
                      </a:r>
                      <a:endParaRPr lang="zh-CN" altLang="en-US" sz="1800" dirty="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/>
                        <a:t>       </a:t>
                      </a:r>
                      <a:endParaRPr lang="zh-CN" sz="1800" dirty="0"/>
                    </a:p>
                  </a:txBody>
                  <a:tcPr marL="91441" marR="91441" marT="45718" marB="45718">
                    <a:blipFill>
                      <a:blip r:embed="rId2"/>
                      <a:stretch>
                        <a:fillRect l="-131646" t="-8750" r="-281013" b="-76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sz="1800" dirty="0"/>
                    </a:p>
                  </a:txBody>
                  <a:tcPr marL="91441" marR="91441" marT="45718" marB="45718">
                    <a:blipFill>
                      <a:blip r:embed="rId2"/>
                      <a:stretch>
                        <a:fillRect l="-190625" t="-8750" r="-131250" b="-76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sz="1800" dirty="0"/>
                    </a:p>
                  </a:txBody>
                  <a:tcPr marL="91441" marR="91441" marT="45718" marB="45718">
                    <a:blipFill>
                      <a:blip r:embed="rId2"/>
                      <a:stretch>
                        <a:fillRect l="-223200" t="-8750" r="-800" b="-76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 rowSpan="5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tc rowSpan="5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2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1" marR="91441" marT="45718" marB="4571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1" marR="91441" marT="45718" marB="45718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699" name="文本框 16">
            <a:extLst>
              <a:ext uri="{FF2B5EF4-FFF2-40B4-BE49-F238E27FC236}">
                <a16:creationId xmlns:a16="http://schemas.microsoft.com/office/drawing/2014/main" id="{45175709-C0EA-C547-BD11-FDAFBE5D7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10064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064751-F0E4-2CB2-8479-7983FDB0A855}"/>
                  </a:ext>
                </a:extLst>
              </p:cNvPr>
              <p:cNvSpPr txBox="1"/>
              <p:nvPr/>
            </p:nvSpPr>
            <p:spPr>
              <a:xfrm>
                <a:off x="381110" y="360422"/>
                <a:ext cx="83817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表格：测量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位置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（移动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，每当圆条纹“涌出或淹没”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N=50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个圈时，记下此时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位置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值，连续测量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次。）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064751-F0E4-2CB2-8479-7983FDB0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0" y="360422"/>
                <a:ext cx="8381780" cy="830997"/>
              </a:xfrm>
              <a:prstGeom prst="rect">
                <a:avLst/>
              </a:prstGeom>
              <a:blipFill>
                <a:blip r:embed="rId3"/>
                <a:stretch>
                  <a:fillRect l="-1164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EAAC7D-3ACE-1418-F1F5-476C55A4C09E}"/>
              </a:ext>
            </a:extLst>
          </p:cNvPr>
          <p:cNvSpPr txBox="1"/>
          <p:nvPr/>
        </p:nvSpPr>
        <p:spPr>
          <a:xfrm>
            <a:off x="228600" y="228600"/>
            <a:ext cx="45720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文本框 3">
            <a:extLst>
              <a:ext uri="{FF2B5EF4-FFF2-40B4-BE49-F238E27FC236}">
                <a16:creationId xmlns:a16="http://schemas.microsoft.com/office/drawing/2014/main" id="{ABA73601-3257-F64E-F0AF-7490DCAA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219200"/>
            <a:ext cx="2836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、规范画出表格；</a:t>
            </a:r>
          </a:p>
        </p:txBody>
      </p:sp>
      <p:sp>
        <p:nvSpPr>
          <p:cNvPr id="30724" name="文本框 6">
            <a:extLst>
              <a:ext uri="{FF2B5EF4-FFF2-40B4-BE49-F238E27FC236}">
                <a16:creationId xmlns:a16="http://schemas.microsoft.com/office/drawing/2014/main" id="{C5220D62-6A49-98CB-8B52-557140691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25650"/>
            <a:ext cx="692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、写出观察到的现象，分析说明是否和理论相符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269D8-68D7-2F66-51C5-8A266B7A51C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704" y="2831074"/>
            <a:ext cx="8191666" cy="1292662"/>
          </a:xfrm>
          <a:prstGeom prst="rect">
            <a:avLst/>
          </a:prstGeom>
          <a:blipFill>
            <a:blip r:embed="rId2"/>
            <a:stretch>
              <a:fillRect l="-1116" r="-14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30726" name="文本框 13">
            <a:extLst>
              <a:ext uri="{FF2B5EF4-FFF2-40B4-BE49-F238E27FC236}">
                <a16:creationId xmlns:a16="http://schemas.microsoft.com/office/drawing/2014/main" id="{5270A08C-113C-749F-0952-090FC308B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06850"/>
            <a:ext cx="71449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、从讲义上的预备问题和思考题中任选两题回答；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C24C7B3-F371-E936-2955-8DD550DA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73969"/>
            <a:ext cx="8763000" cy="605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千万不要用眼睛直接观察激光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，以免伤害眼睛</a:t>
            </a: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千万不要用手触摸光学表面，且要防止唾液溅到光学表面上。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在调节反射镜螺丝、拉簧微动螺丝、转动粗调手轮及微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鼓轮时，一定要轻、慢，  决不能强扭。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反射镜背后的螺丝不可旋得太紧，防止镜面变形。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在调整反射镜背后螺丝时，先要把螺丝调在中间位置，以便能在两个方向上作微调。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测量前，先校准读数系统（仪器调零）。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测量中，转动微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鼓轮只能缓慢地沿一个方向旋转，否则会引起较大的空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实验完毕，整理仪器和实验桌，保持整洁。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FontTx/>
              <a:buAutoNum type="arabicPeriod"/>
            </a:pP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B26DB60F-C789-58E5-AF5B-568CD3DE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650"/>
            <a:ext cx="3124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36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33B49762-24AD-E392-DBB0-202D92AA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458200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物理实验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注意事项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endParaRPr lang="zh-CN" altLang="en-US" sz="1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上课期间，不得使用手机</a:t>
            </a:r>
            <a:r>
              <a:rPr lang="zh-CN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(ipad、笔记本电脑等)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以及任何自带资料，违者第一次扣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分，第二次本次实验计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分。</a:t>
            </a:r>
            <a:endParaRPr lang="en-US" altLang="zh-CN" sz="2000" b="1" u="sng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手机静音或关机后放在书包里，书包和水杯按要求统一放置在指定位置。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每次课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小时，不得迟到，不得早退。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按要求独立完成实验内容，规范记录实验数据。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实验结束，整理仪器及配件，保持整洁。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实验完成后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周内提交报告。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        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                       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物理实验教学中心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363" name="矩形 1">
            <a:extLst>
              <a:ext uri="{FF2B5EF4-FFF2-40B4-BE49-F238E27FC236}">
                <a16:creationId xmlns:a16="http://schemas.microsoft.com/office/drawing/2014/main" id="{69F40549-040D-CF93-7827-BE9E072F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7886700" cy="661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注意：实验桌上打印的讲义和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，均不得带走。</a:t>
            </a:r>
          </a:p>
        </p:txBody>
      </p:sp>
      <p:sp>
        <p:nvSpPr>
          <p:cNvPr id="15364" name="TextBox 3">
            <a:extLst>
              <a:ext uri="{FF2B5EF4-FFF2-40B4-BE49-F238E27FC236}">
                <a16:creationId xmlns:a16="http://schemas.microsoft.com/office/drawing/2014/main" id="{DEA9B3E8-99C8-BD2C-AAC3-6FA21FDF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124200"/>
            <a:ext cx="2089150" cy="1704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桌上仅放：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预习报告</a:t>
            </a:r>
            <a:endParaRPr lang="en-US" altLang="zh-CN" sz="1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空白数据记录纸</a:t>
            </a:r>
            <a:endParaRPr lang="en-US" altLang="zh-CN" sz="18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必要文具或计算器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>
            <a:extLst>
              <a:ext uri="{FF2B5EF4-FFF2-40B4-BE49-F238E27FC236}">
                <a16:creationId xmlns:a16="http://schemas.microsoft.com/office/drawing/2014/main" id="{6BB5AB26-60D2-90DD-A196-53D6005E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363"/>
            <a:ext cx="467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预备问题</a:t>
            </a: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75174F-114E-E93A-61C1-AA6724D409F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159" y="1066862"/>
            <a:ext cx="8305582" cy="4352024"/>
          </a:xfrm>
          <a:prstGeom prst="rect">
            <a:avLst/>
          </a:prstGeom>
          <a:blipFill>
            <a:blip r:embed="rId2"/>
            <a:stretch>
              <a:fillRect l="-1687" t="-980" r="-14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78D1F3B-128E-8266-660D-CF691BDAF2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2971800"/>
          </a:xfrm>
        </p:spPr>
        <p:txBody>
          <a:bodyPr/>
          <a:lstStyle/>
          <a:p>
            <a:pPr algn="just">
              <a:lnSpc>
                <a:spcPct val="132000"/>
              </a:lnSpc>
              <a:buFontTx/>
              <a:buAutoNum type="arabicPeriod"/>
              <a:tabLst>
                <a:tab pos="628650" algn="l"/>
              </a:tabLst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了解迈克尔逊干涉仪的原理并掌握调节方法。</a:t>
            </a:r>
          </a:p>
          <a:p>
            <a:pPr algn="just">
              <a:lnSpc>
                <a:spcPct val="132000"/>
              </a:lnSpc>
              <a:buFontTx/>
              <a:buAutoNum type="arabicPeriod"/>
              <a:tabLst>
                <a:tab pos="628650" algn="l"/>
              </a:tabLst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He-Ne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激光的波长。</a:t>
            </a:r>
          </a:p>
          <a:p>
            <a:pPr algn="just">
              <a:lnSpc>
                <a:spcPct val="132000"/>
              </a:lnSpc>
              <a:buFontTx/>
              <a:buAutoNum type="arabicPeriod"/>
              <a:tabLst>
                <a:tab pos="628650" algn="l"/>
              </a:tabLst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点光源与扩展光源形成的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干涉条纹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，并能区别定域干涉和非定域干涉。</a:t>
            </a:r>
          </a:p>
          <a:p>
            <a:pPr>
              <a:lnSpc>
                <a:spcPct val="150000"/>
              </a:lnSpc>
              <a:buFontTx/>
              <a:buNone/>
              <a:tabLst>
                <a:tab pos="628650" algn="l"/>
              </a:tabLst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7C8B677A-0659-E293-1A7E-5CB8E657E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>
            <a:extLst>
              <a:ext uri="{FF2B5EF4-FFF2-40B4-BE49-F238E27FC236}">
                <a16:creationId xmlns:a16="http://schemas.microsoft.com/office/drawing/2014/main" id="{3D89E937-AF48-F08C-AC4F-43026CD1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135A59D-BBA3-AE4F-EA1A-9872D19B0D46}"/>
              </a:ext>
            </a:extLst>
          </p:cNvPr>
          <p:cNvGraphicFramePr/>
          <p:nvPr/>
        </p:nvGraphicFramePr>
        <p:xfrm>
          <a:off x="7848600" y="76200"/>
          <a:ext cx="952500" cy="160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1" name="Rectangle 4">
            <a:extLst>
              <a:ext uri="{FF2B5EF4-FFF2-40B4-BE49-F238E27FC236}">
                <a16:creationId xmlns:a16="http://schemas.microsoft.com/office/drawing/2014/main" id="{83217BB0-B48B-3676-CC5E-525F2E53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32671"/>
            <a:ext cx="8458200" cy="5581721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09955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317625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72593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1336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90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3048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505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962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32000"/>
              </a:lnSpc>
              <a:buFontTx/>
              <a:buNone/>
              <a:defRPr/>
            </a:pP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迈克尔逊干涉仪是迈克尔逊（</a:t>
            </a: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1852-1931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年）在</a:t>
            </a: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</a:t>
            </a:r>
            <a:endParaRPr lang="en-US" altLang="zh-CN" sz="22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2000"/>
              </a:lnSpc>
              <a:buFontTx/>
              <a:buNone/>
              <a:defRPr/>
            </a:pP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r>
              <a:rPr lang="zh-CN" altLang="en-US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发明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的，利用分振幅法产生双光束以实现干涉的一种精密仪器。用它可以观察光的干涉现象和测定微小长度、光波波长、单色光源的相干长度，透明体的折射率等。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迈克尔逊干涉仪的最经典应用即是它在</a:t>
            </a: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迈克尔逊-莫雷实验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中对以太风观测中所得到的零结果，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动摇了经典物理的以太说，为相对论的提出奠定了实验基础。迈克尔逊也因发明干涉仪和</a:t>
            </a:r>
            <a:r>
              <a:rPr lang="zh-CN" altLang="en-US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光谱学和度量学的成就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1907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年的诺贝尔物理学奖。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由于</a:t>
            </a:r>
            <a:r>
              <a:rPr lang="zh-CN" altLang="en-US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激光干涉仪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能够非常精确地测量干涉中的光程差，在当今的</a:t>
            </a:r>
            <a:r>
              <a:rPr lang="zh-CN" altLang="en-US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引力波</a:t>
            </a:r>
            <a:r>
              <a:rPr lang="zh-CN" altLang="zh-CN" sz="22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 pitchFamily="34" charset="0"/>
              </a:rPr>
              <a:t>探测中迈克尔逊干涉仪得到了相当广泛的应用。</a:t>
            </a:r>
            <a:r>
              <a:rPr lang="zh-CN" altLang="zh-CN" sz="22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该仪器设计精巧，用途广泛，不少其它干涉仪均由此派生出来，是许多近代干涉仪的原型，应用广泛。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endParaRPr lang="zh-CN" altLang="en-US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4">
            <a:extLst>
              <a:ext uri="{FF2B5EF4-FFF2-40B4-BE49-F238E27FC236}">
                <a16:creationId xmlns:a16="http://schemas.microsoft.com/office/drawing/2014/main" id="{9490BA45-2A7A-3510-E0D6-505FB0C46285}"/>
              </a:ext>
            </a:extLst>
          </p:cNvPr>
          <p:cNvGrpSpPr>
            <a:grpSpLocks/>
          </p:cNvGrpSpPr>
          <p:nvPr/>
        </p:nvGrpSpPr>
        <p:grpSpPr bwMode="auto">
          <a:xfrm>
            <a:off x="5917705" y="2590822"/>
            <a:ext cx="2979737" cy="3135313"/>
            <a:chOff x="0" y="0"/>
            <a:chExt cx="2514600" cy="2008505"/>
          </a:xfrm>
        </p:grpSpPr>
        <p:pic>
          <p:nvPicPr>
            <p:cNvPr id="14" name="图片 15">
              <a:extLst>
                <a:ext uri="{FF2B5EF4-FFF2-40B4-BE49-F238E27FC236}">
                  <a16:creationId xmlns:a16="http://schemas.microsoft.com/office/drawing/2014/main" id="{650CDA25-6869-0E62-E180-4E1112DC2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514600" cy="2008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2">
              <a:extLst>
                <a:ext uri="{FF2B5EF4-FFF2-40B4-BE49-F238E27FC236}">
                  <a16:creationId xmlns:a16="http://schemas.microsoft.com/office/drawing/2014/main" id="{FC8034BD-9A7A-B834-459A-FBA677FEE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250" y="1346461"/>
              <a:ext cx="279995" cy="323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defRPr/>
              </a:pPr>
              <a:r>
                <a:rPr lang="en-US" sz="1050" kern="100">
                  <a:latin typeface="Times New Roman" panose="02020603050405020304" pitchFamily="18" charset="0"/>
                  <a:cs typeface="宋体" panose="02010600030101010101" pitchFamily="2" charset="-122"/>
                </a:rPr>
                <a:t>K</a:t>
              </a:r>
              <a:endParaRPr lang="zh-CN" sz="1050" kern="100">
                <a:latin typeface="Times New Roman" panose="02020603050405020304" pitchFamily="18" charset="0"/>
                <a:cs typeface="宋体" panose="02010600030101010101" pitchFamily="2" charset="-122"/>
              </a:endParaRPr>
            </a:p>
          </p:txBody>
        </p:sp>
      </p:grpSp>
      <p:sp>
        <p:nvSpPr>
          <p:cNvPr id="19458" name="矩形 1">
            <a:extLst>
              <a:ext uri="{FF2B5EF4-FFF2-40B4-BE49-F238E27FC236}">
                <a16:creationId xmlns:a16="http://schemas.microsoft.com/office/drawing/2014/main" id="{67C4B57C-ACC3-EFEF-BF6D-DA7D58F2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9459" name="文本框 4">
            <a:extLst>
              <a:ext uri="{FF2B5EF4-FFF2-40B4-BE49-F238E27FC236}">
                <a16:creationId xmlns:a16="http://schemas.microsoft.com/office/drawing/2014/main" id="{F9C10EC4-7F83-3131-9D3F-E3E8020F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888"/>
            <a:ext cx="8077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32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迈克尔逊干涉仪的结构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参看实验仪器页简介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文本框 6">
            <a:extLst>
              <a:ext uri="{FF2B5EF4-FFF2-40B4-BE49-F238E27FC236}">
                <a16:creationId xmlns:a16="http://schemas.microsoft.com/office/drawing/2014/main" id="{1814190E-6A08-6575-91B3-A84354D23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5" y="1535522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迈克尔逊干涉仪的光路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801EA4-FBE8-67AB-6B73-A584A13638A0}"/>
                  </a:ext>
                </a:extLst>
              </p:cNvPr>
              <p:cNvSpPr txBox="1"/>
              <p:nvPr/>
            </p:nvSpPr>
            <p:spPr>
              <a:xfrm>
                <a:off x="260735" y="2012149"/>
                <a:ext cx="8813054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光源上一点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发出的一束光线射到分光板的半透膜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上被分为两束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光线，光线（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上被反射回来，其一部分光透过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到达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处，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光线（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）再透过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反射回来后再透过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射到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上，其一部分光再被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反射而到达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处，由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于光线（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）是由一条光线分出来的</a:t>
                </a:r>
                <a:r>
                  <a:rPr lang="zh-CN" altLang="en-US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故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它们是相干光束，因此我们可在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的方向观察到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干涉条纹。</a:t>
                </a:r>
                <a:endPara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801EA4-FBE8-67AB-6B73-A584A136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5" y="2012149"/>
                <a:ext cx="8813054" cy="2462213"/>
              </a:xfrm>
              <a:prstGeom prst="rect">
                <a:avLst/>
              </a:prstGeom>
              <a:blipFill>
                <a:blip r:embed="rId3"/>
                <a:stretch>
                  <a:fillRect l="-900" t="-1733" r="-138" b="-4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814CDF-08F4-F5B3-5414-3F18BD5224B7}"/>
                  </a:ext>
                </a:extLst>
              </p:cNvPr>
              <p:cNvSpPr txBox="1"/>
              <p:nvPr/>
            </p:nvSpPr>
            <p:spPr>
              <a:xfrm>
                <a:off x="260735" y="4566846"/>
                <a:ext cx="8700843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        </m:t>
                        </m:r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为补偿板，它的引进使光线（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都是三次通过玻璃板，保证了光束（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）和（</a:t>
                </a:r>
                <a:r>
                  <a:rPr lang="en-US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在玻璃中的光程完全相同，使得两束光的光程差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完全与波长无关</a:t>
                </a:r>
                <a:r>
                  <a:rPr lang="zh-CN" altLang="en-US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由于分光板的色散作用，因此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</a:t>
                </a:r>
                <a:r>
                  <a:rPr lang="zh-CN" altLang="en-US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实验</a:t>
                </a:r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时，没有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的干涉仪只能用准单色光源，有了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kern="10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b="1" i="1" kern="1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200" b="1" i="1" kern="10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就可消除色散</a:t>
                </a:r>
                <a:endParaRPr lang="en-US" altLang="zh-CN" sz="22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2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的影响，即使是带宽很宽的光源也会产生可分辨的条纹。</a:t>
                </a:r>
                <a:endPara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814CDF-08F4-F5B3-5414-3F18BD52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5" y="4566846"/>
                <a:ext cx="8700843" cy="2123658"/>
              </a:xfrm>
              <a:prstGeom prst="rect">
                <a:avLst/>
              </a:prstGeom>
              <a:blipFill>
                <a:blip r:embed="rId4"/>
                <a:stretch>
                  <a:fillRect l="-911" t="-2006" r="-140" b="-4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5A76E4D-53CB-C87E-D525-C36DAE2B8179}"/>
              </a:ext>
            </a:extLst>
          </p:cNvPr>
          <p:cNvSpPr txBox="1"/>
          <p:nvPr/>
        </p:nvSpPr>
        <p:spPr>
          <a:xfrm>
            <a:off x="5943444" y="5486346"/>
            <a:ext cx="4572000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en-US" altLang="zh-CN" kern="100" dirty="0">
                <a:latin typeface="Times New Roman" panose="02020603050405020304" pitchFamily="18" charset="0"/>
              </a:rPr>
              <a:t>     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迈克尔逊干涉仪光路图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">
            <a:extLst>
              <a:ext uri="{FF2B5EF4-FFF2-40B4-BE49-F238E27FC236}">
                <a16:creationId xmlns:a16="http://schemas.microsoft.com/office/drawing/2014/main" id="{AA740276-B248-C7C2-89C3-6F1ACC030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228600"/>
            <a:ext cx="8464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32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点光源产生的非定域干涉条纹，单色光源波长测量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119067-0FE3-1B92-9418-7679DDF420A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873" y="922088"/>
            <a:ext cx="5936658" cy="1938992"/>
          </a:xfrm>
          <a:prstGeom prst="rect">
            <a:avLst/>
          </a:prstGeom>
          <a:blipFill>
            <a:blip r:embed="rId2"/>
            <a:stretch>
              <a:fillRect l="-1644" t="-1887" r="-1028" b="-6918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4E1F4D-4235-9539-3A18-C9B1EBF73A8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5722" y="2861080"/>
            <a:ext cx="5645120" cy="830997"/>
          </a:xfrm>
          <a:prstGeom prst="rect">
            <a:avLst/>
          </a:prstGeom>
          <a:blipFill>
            <a:blip r:embed="rId3"/>
            <a:stretch>
              <a:fillRect l="-1728" t="-5839" b="-153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DD771-AB09-C7BA-7B1D-EE72411D988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714" y="4959685"/>
            <a:ext cx="6095840" cy="1732076"/>
          </a:xfrm>
          <a:prstGeom prst="rect">
            <a:avLst/>
          </a:prstGeom>
          <a:blipFill>
            <a:blip r:embed="rId4"/>
            <a:stretch>
              <a:fillRect l="-1602" t="-2817" r="-801" b="-704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9AF2D-B47F-A657-49E9-D48EDE341F8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81268" y="3297690"/>
            <a:ext cx="4572000" cy="1998817"/>
          </a:xfrm>
          <a:prstGeom prst="rect">
            <a:avLst/>
          </a:prstGeom>
          <a:blipFill>
            <a:blip r:embed="rId5"/>
            <a:stretch>
              <a:fillRect l="-267" t="-213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247E14B-8F10-BF5C-744D-67620908BF38}"/>
              </a:ext>
            </a:extLst>
          </p:cNvPr>
          <p:cNvGrpSpPr>
            <a:grpSpLocks/>
          </p:cNvGrpSpPr>
          <p:nvPr/>
        </p:nvGrpSpPr>
        <p:grpSpPr bwMode="auto">
          <a:xfrm>
            <a:off x="6393450" y="1752644"/>
            <a:ext cx="2217150" cy="4050529"/>
            <a:chOff x="7580" y="1873"/>
            <a:chExt cx="2530" cy="4018"/>
          </a:xfrm>
        </p:grpSpPr>
        <p:pic>
          <p:nvPicPr>
            <p:cNvPr id="1027" name="图片 11">
              <a:extLst>
                <a:ext uri="{FF2B5EF4-FFF2-40B4-BE49-F238E27FC236}">
                  <a16:creationId xmlns:a16="http://schemas.microsoft.com/office/drawing/2014/main" id="{84505008-65E2-4025-DDE6-7CD99B363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0" y="1873"/>
              <a:ext cx="2530" cy="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FBA1492B-D701-3FD8-C60A-25482837B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14" y="3890"/>
              <a:ext cx="427" cy="280"/>
              <a:chOff x="8714" y="3890"/>
              <a:chExt cx="427" cy="280"/>
            </a:xfrm>
          </p:grpSpPr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id="{2C5D3923-0218-6A64-90DF-278B7AD68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648463">
                <a:off x="8714" y="3939"/>
                <a:ext cx="427" cy="109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1030" name="AutoShape 6">
                <a:extLst>
                  <a:ext uri="{FF2B5EF4-FFF2-40B4-BE49-F238E27FC236}">
                    <a16:creationId xmlns:a16="http://schemas.microsoft.com/office/drawing/2014/main" id="{394F005F-FA6E-3594-1EDC-7C2C9C6797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8800" y="3890"/>
                <a:ext cx="300" cy="280"/>
              </a:xfrm>
              <a:prstGeom prst="straightConnector1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">
            <a:extLst>
              <a:ext uri="{FF2B5EF4-FFF2-40B4-BE49-F238E27FC236}">
                <a16:creationId xmlns:a16="http://schemas.microsoft.com/office/drawing/2014/main" id="{A2646B46-6061-ADFA-CC4B-AFE2B55AC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188"/>
            <a:ext cx="5791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32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扩展的面光源产生的定域干涉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E231C-8727-F157-2DE7-0710461701E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308" y="812818"/>
            <a:ext cx="7010216" cy="1938991"/>
          </a:xfrm>
          <a:prstGeom prst="rect">
            <a:avLst/>
          </a:prstGeom>
          <a:blipFill>
            <a:blip r:embed="rId2"/>
            <a:stretch>
              <a:fillRect l="-1304" t="-251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F864B3-2701-9842-8FAA-173B75E0F89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714" y="2286030"/>
            <a:ext cx="4952870" cy="3943772"/>
          </a:xfrm>
          <a:prstGeom prst="rect">
            <a:avLst/>
          </a:prstGeom>
          <a:blipFill>
            <a:blip r:embed="rId3"/>
            <a:stretch>
              <a:fillRect l="-1970" r="-1847" b="-26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pSp>
        <p:nvGrpSpPr>
          <p:cNvPr id="22533" name="组合 39">
            <a:extLst>
              <a:ext uri="{FF2B5EF4-FFF2-40B4-BE49-F238E27FC236}">
                <a16:creationId xmlns:a16="http://schemas.microsoft.com/office/drawing/2014/main" id="{1F6A5B7A-1D75-375F-A04E-D825BE96FFD7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830513"/>
            <a:ext cx="2341563" cy="2122487"/>
            <a:chOff x="6019800" y="2830861"/>
            <a:chExt cx="2341331" cy="2122099"/>
          </a:xfrm>
        </p:grpSpPr>
        <p:grpSp>
          <p:nvGrpSpPr>
            <p:cNvPr id="22535" name="组合 37">
              <a:extLst>
                <a:ext uri="{FF2B5EF4-FFF2-40B4-BE49-F238E27FC236}">
                  <a16:creationId xmlns:a16="http://schemas.microsoft.com/office/drawing/2014/main" id="{FC4957E7-6943-89E1-3C8F-F5279A170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2830861"/>
              <a:ext cx="2341331" cy="2122099"/>
              <a:chOff x="6019800" y="2830861"/>
              <a:chExt cx="2341331" cy="2122099"/>
            </a:xfrm>
          </p:grpSpPr>
          <p:grpSp>
            <p:nvGrpSpPr>
              <p:cNvPr id="22538" name="组合 33">
                <a:extLst>
                  <a:ext uri="{FF2B5EF4-FFF2-40B4-BE49-F238E27FC236}">
                    <a16:creationId xmlns:a16="http://schemas.microsoft.com/office/drawing/2014/main" id="{F934CB6E-D361-5149-D4E8-3689377E4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19800" y="3119708"/>
                <a:ext cx="1969290" cy="1833252"/>
                <a:chOff x="6019800" y="3119708"/>
                <a:chExt cx="1969290" cy="1833252"/>
              </a:xfrm>
            </p:grpSpPr>
            <p:cxnSp>
              <p:nvCxnSpPr>
                <p:cNvPr id="22548" name="直接连接符 2">
                  <a:extLst>
                    <a:ext uri="{FF2B5EF4-FFF2-40B4-BE49-F238E27FC236}">
                      <a16:creationId xmlns:a16="http://schemas.microsoft.com/office/drawing/2014/main" id="{C9CA59E7-CDFE-9DDA-94A3-7AEA9760CB7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324554" y="3124208"/>
                  <a:ext cx="1656000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49" name="直接连接符 30">
                  <a:extLst>
                    <a:ext uri="{FF2B5EF4-FFF2-40B4-BE49-F238E27FC236}">
                      <a16:creationId xmlns:a16="http://schemas.microsoft.com/office/drawing/2014/main" id="{C89AE466-5231-F2C2-CD8E-58EBC519758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324554" y="3581396"/>
                  <a:ext cx="1656000" cy="0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0" name="直接箭头连接符 5">
                  <a:extLst>
                    <a:ext uri="{FF2B5EF4-FFF2-40B4-BE49-F238E27FC236}">
                      <a16:creationId xmlns:a16="http://schemas.microsoft.com/office/drawing/2014/main" id="{BFA0AD3A-F90D-6F02-8DD7-D11B6777AA6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6019800" y="3124208"/>
                  <a:ext cx="1066734" cy="1828752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1" name="直接箭头连接符 34">
                  <a:extLst>
                    <a:ext uri="{FF2B5EF4-FFF2-40B4-BE49-F238E27FC236}">
                      <a16:creationId xmlns:a16="http://schemas.microsoft.com/office/drawing/2014/main" id="{0E9E4576-6CA0-E9AB-3F81-41B60C422C0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076356" y="3126458"/>
                  <a:ext cx="912734" cy="1597908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2" name="直接箭头连接符 35">
                  <a:extLst>
                    <a:ext uri="{FF2B5EF4-FFF2-40B4-BE49-F238E27FC236}">
                      <a16:creationId xmlns:a16="http://schemas.microsoft.com/office/drawing/2014/main" id="{D8CE4F15-0AC6-7F26-5A11-D78C234BD8F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852859" y="3581395"/>
                  <a:ext cx="767061" cy="1371565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3" name="直接箭头连接符 14">
                  <a:extLst>
                    <a:ext uri="{FF2B5EF4-FFF2-40B4-BE49-F238E27FC236}">
                      <a16:creationId xmlns:a16="http://schemas.microsoft.com/office/drawing/2014/main" id="{D8F1A00C-4FBB-E2DC-2EF0-2212D2B6FE6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474111" y="3119708"/>
                  <a:ext cx="9578" cy="461687"/>
                </a:xfrm>
                <a:prstGeom prst="straightConnector1">
                  <a:avLst/>
                </a:prstGeom>
                <a:noFill/>
                <a:ln w="12700" algn="ctr">
                  <a:solidFill>
                    <a:schemeClr val="tx1"/>
                  </a:solidFill>
                  <a:prstDash val="lgDash"/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4" name="直接连接符 26">
                  <a:extLst>
                    <a:ext uri="{FF2B5EF4-FFF2-40B4-BE49-F238E27FC236}">
                      <a16:creationId xmlns:a16="http://schemas.microsoft.com/office/drawing/2014/main" id="{B329D438-5BC2-1E63-1CB7-72512C9F089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076356" y="3121959"/>
                  <a:ext cx="0" cy="459436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5" name="直接连接符 29">
                  <a:extLst>
                    <a:ext uri="{FF2B5EF4-FFF2-40B4-BE49-F238E27FC236}">
                      <a16:creationId xmlns:a16="http://schemas.microsoft.com/office/drawing/2014/main" id="{90A638D9-1FFF-8E68-F5AE-DDB95E34487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992752" y="3581394"/>
                  <a:ext cx="370812" cy="25497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2539" name="文本框 36">
                <a:extLst>
                  <a:ext uri="{FF2B5EF4-FFF2-40B4-BE49-F238E27FC236}">
                    <a16:creationId xmlns:a16="http://schemas.microsoft.com/office/drawing/2014/main" id="{A2668A52-C6BE-A205-F028-BC1838919A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7086" y="3326320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0" name="文本框 56">
                <a:extLst>
                  <a:ext uri="{FF2B5EF4-FFF2-40B4-BE49-F238E27FC236}">
                    <a16:creationId xmlns:a16="http://schemas.microsoft.com/office/drawing/2014/main" id="{DC2724E1-6826-DAAD-52B3-7531ECE36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1234" y="3297263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1" name="文本框 57">
                <a:extLst>
                  <a:ext uri="{FF2B5EF4-FFF2-40B4-BE49-F238E27FC236}">
                    <a16:creationId xmlns:a16="http://schemas.microsoft.com/office/drawing/2014/main" id="{9FD2BEF7-E62D-A9AD-2F48-12455E78E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6137" y="3705657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2" name="文本框 58">
                <a:extLst>
                  <a:ext uri="{FF2B5EF4-FFF2-40B4-BE49-F238E27FC236}">
                    <a16:creationId xmlns:a16="http://schemas.microsoft.com/office/drawing/2014/main" id="{4896330C-9B3B-B45D-08FA-830224D7D4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9280" y="2830861"/>
                <a:ext cx="31451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6BFF1D-79DF-CFA6-FF13-DFEF9031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00" y="2930463"/>
                <a:ext cx="449931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76CC6F4-DECC-0616-4519-F86498E6C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92" y="3385260"/>
                <a:ext cx="454099" cy="3193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22545" name="文本框 61">
                <a:extLst>
                  <a:ext uri="{FF2B5EF4-FFF2-40B4-BE49-F238E27FC236}">
                    <a16:creationId xmlns:a16="http://schemas.microsoft.com/office/drawing/2014/main" id="{970E8576-96B6-3A9D-2569-C905A8232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5337" y="4050007"/>
                <a:ext cx="3930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6" name="文本框 62">
                <a:extLst>
                  <a:ext uri="{FF2B5EF4-FFF2-40B4-BE49-F238E27FC236}">
                    <a16:creationId xmlns:a16="http://schemas.microsoft.com/office/drawing/2014/main" id="{1ADF67B7-5F4E-5B94-D8EC-80DF1265F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0550" y="4381287"/>
                <a:ext cx="3930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47" name="文本框 63">
                <a:extLst>
                  <a:ext uri="{FF2B5EF4-FFF2-40B4-BE49-F238E27FC236}">
                    <a16:creationId xmlns:a16="http://schemas.microsoft.com/office/drawing/2014/main" id="{50412BED-978E-EBDF-B4D7-06EA2C07B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158" y="3210176"/>
                <a:ext cx="2744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3D6E173-7957-8B41-66B0-9E7BC16D30D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25702" y="3270742"/>
              <a:ext cx="332720" cy="307777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FC34F7F0-74DA-6FEB-D46B-427687F33092}"/>
                </a:ext>
              </a:extLst>
            </p:cNvPr>
            <p:cNvSpPr/>
            <p:nvPr/>
          </p:nvSpPr>
          <p:spPr bwMode="auto">
            <a:xfrm>
              <a:off x="6853155" y="3270518"/>
              <a:ext cx="233339" cy="46030"/>
            </a:xfrm>
            <a:prstGeom prst="arc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9386681-C1B6-D713-7605-A9ABA6C10A9F}"/>
              </a:ext>
            </a:extLst>
          </p:cNvPr>
          <p:cNvSpPr/>
          <p:nvPr/>
        </p:nvSpPr>
        <p:spPr>
          <a:xfrm>
            <a:off x="2286000" y="5759450"/>
            <a:ext cx="495776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（可考虑一下钠光波长怎么测？）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5">
            <a:extLst>
              <a:ext uri="{FF2B5EF4-FFF2-40B4-BE49-F238E27FC236}">
                <a16:creationId xmlns:a16="http://schemas.microsoft.com/office/drawing/2014/main" id="{E58AE1F2-D4B8-96A2-8279-DFAB6523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5" name="图片 2">
            <a:extLst>
              <a:ext uri="{FF2B5EF4-FFF2-40B4-BE49-F238E27FC236}">
                <a16:creationId xmlns:a16="http://schemas.microsoft.com/office/drawing/2014/main" id="{C20A4682-3BA1-7AA3-F9A3-A0390AE9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752600"/>
            <a:ext cx="42608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4">
            <a:extLst>
              <a:ext uri="{FF2B5EF4-FFF2-40B4-BE49-F238E27FC236}">
                <a16:creationId xmlns:a16="http://schemas.microsoft.com/office/drawing/2014/main" id="{D3848676-E9FB-4792-E204-29E907218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3190875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对话气泡: 圆角矩形 6">
            <a:extLst>
              <a:ext uri="{FF2B5EF4-FFF2-40B4-BE49-F238E27FC236}">
                <a16:creationId xmlns:a16="http://schemas.microsoft.com/office/drawing/2014/main" id="{6AF67E6E-01C3-C7AE-ECA0-99D31A38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839788"/>
            <a:ext cx="1855787" cy="612775"/>
          </a:xfrm>
          <a:prstGeom prst="wedgeRoundRectCallout">
            <a:avLst>
              <a:gd name="adj1" fmla="val -19537"/>
              <a:gd name="adj2" fmla="val 17444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He-Ne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激光器</a:t>
            </a:r>
          </a:p>
        </p:txBody>
      </p:sp>
      <p:sp>
        <p:nvSpPr>
          <p:cNvPr id="23558" name="对话气泡: 圆角矩形 7">
            <a:extLst>
              <a:ext uri="{FF2B5EF4-FFF2-40B4-BE49-F238E27FC236}">
                <a16:creationId xmlns:a16="http://schemas.microsoft.com/office/drawing/2014/main" id="{2EB53875-2045-7BAC-BECF-3F914254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863600"/>
            <a:ext cx="1855788" cy="612775"/>
          </a:xfrm>
          <a:prstGeom prst="wedgeRoundRectCallout">
            <a:avLst>
              <a:gd name="adj1" fmla="val -19537"/>
              <a:gd name="adj2" fmla="val 17444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WSM200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迈克尔逊干涉仪</a:t>
            </a:r>
          </a:p>
        </p:txBody>
      </p:sp>
      <p:sp>
        <p:nvSpPr>
          <p:cNvPr id="23559" name="对话气泡: 圆角矩形 8">
            <a:extLst>
              <a:ext uri="{FF2B5EF4-FFF2-40B4-BE49-F238E27FC236}">
                <a16:creationId xmlns:a16="http://schemas.microsoft.com/office/drawing/2014/main" id="{0FC23831-7111-2388-F008-3B8F225F6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889000"/>
            <a:ext cx="1855788" cy="612775"/>
          </a:xfrm>
          <a:prstGeom prst="wedgeRoundRectCallout">
            <a:avLst>
              <a:gd name="adj1" fmla="val -9815"/>
              <a:gd name="adj2" fmla="val 30601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钠光灯及电源</a:t>
            </a:r>
          </a:p>
        </p:txBody>
      </p:sp>
      <p:sp>
        <p:nvSpPr>
          <p:cNvPr id="23560" name="对话气泡: 圆角矩形 6">
            <a:extLst>
              <a:ext uri="{FF2B5EF4-FFF2-40B4-BE49-F238E27FC236}">
                <a16:creationId xmlns:a16="http://schemas.microsoft.com/office/drawing/2014/main" id="{9BD2CEC1-AAB6-ACB6-F994-A0866A69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4495800"/>
            <a:ext cx="1079500" cy="612775"/>
          </a:xfrm>
          <a:prstGeom prst="wedgeRoundRectCallout">
            <a:avLst>
              <a:gd name="adj1" fmla="val 107806"/>
              <a:gd name="adj2" fmla="val -39815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扩束镜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M1MTNhNzYwZTczYmU3MTc5Y2Y1NGQ5ZjVjZGM1M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简约绿">
  <a:themeElements>
    <a:clrScheme name="简约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简约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blipFill rotWithShape="0">
          <a:blip xmlns:r="http://schemas.openxmlformats.org/officeDocument/2006/relationships" r:embed="rId1"/>
          <a:stretch>
            <a:fillRect l="-626" t="-1571" b="-3403"/>
          </a:stretch>
        </a:blipFill>
      </a:spPr>
      <a:bodyPr/>
      <a:lstStyle>
        <a:defPPr algn="l">
          <a:defRPr dirty="0">
            <a:noFill/>
          </a:defRPr>
        </a:defPPr>
      </a:lstStyle>
    </a:txDef>
  </a:objectDefaults>
  <a:extraClrSchemeLst>
    <a:extraClrScheme>
      <a:clrScheme name="简约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约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约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Pages>0</Pages>
  <Words>2352</Words>
  <Characters>0</Characters>
  <Application>Microsoft Office PowerPoint</Application>
  <DocSecurity>0</DocSecurity>
  <PresentationFormat>全屏显示(4:3)</PresentationFormat>
  <Lines>0</Lines>
  <Paragraphs>140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Cambria Math</vt:lpstr>
      <vt:lpstr>Times New Roman</vt:lpstr>
      <vt:lpstr>Wingdings</vt:lpstr>
      <vt:lpstr>简约绿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cheng qiu</cp:lastModifiedBy>
  <cp:revision>406</cp:revision>
  <dcterms:created xsi:type="dcterms:W3CDTF">2013-10-08T13:47:43Z</dcterms:created>
  <dcterms:modified xsi:type="dcterms:W3CDTF">2025-09-03T15:07:56Z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2052-11.1.0.12358</vt:lpwstr>
  </property>
  <property fmtid="{D5CDD505-2E9C-101B-9397-08002B2CF9AE}" pid="4" name="ICV">
    <vt:lpwstr>A20ACB1B31054E64A4EAA790B3F47CE8</vt:lpwstr>
  </property>
</Properties>
</file>