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12/16/2024</a:t>
            </a:fld>
            <a:endParaRPr lang="en-US"/>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12/16/2024</a:t>
            </a:fld>
            <a:endParaRPr lang="en-US"/>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a:t>Delice Ishimwe</a:t>
            </a:r>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Summer 2024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381000" y="512064"/>
            <a:ext cx="11430000" cy="6079121"/>
          </a:xfrm>
        </p:spPr>
        <p:txBody>
          <a:bodyPr anchor="b">
            <a:normAutofit fontScale="90000"/>
          </a:bodyPr>
          <a:lstStyle/>
          <a:p>
            <a:pPr algn="just"/>
            <a:br>
              <a:rPr lang="en-US" sz="4200" i="1" dirty="0"/>
            </a:br>
            <a:br>
              <a:rPr lang="en-US" sz="4200" i="1" dirty="0"/>
            </a:br>
            <a:br>
              <a:rPr lang="en-US" sz="4200" i="1" dirty="0"/>
            </a:br>
            <a:br>
              <a:rPr lang="en-US" sz="4200" i="1" dirty="0"/>
            </a:br>
            <a:br>
              <a:rPr lang="en-US" sz="4200" i="1" dirty="0"/>
            </a:br>
            <a:br>
              <a:rPr lang="en-US" sz="4200" i="1" dirty="0"/>
            </a:br>
            <a:br>
              <a:rPr lang="en-US" sz="4200" i="1" dirty="0"/>
            </a:br>
            <a:br>
              <a:rPr lang="en-US" sz="4200" i="1" dirty="0"/>
            </a:br>
            <a:br>
              <a:rPr lang="en-US" sz="4200" i="1" dirty="0"/>
            </a:br>
            <a:br>
              <a:rPr lang="en-US" sz="4200" i="1" dirty="0"/>
            </a:br>
            <a:br>
              <a:rPr lang="en-US" sz="4200" i="1" dirty="0"/>
            </a:br>
            <a:br>
              <a:rPr lang="en-US" sz="4200" i="1" dirty="0"/>
            </a:br>
            <a:br>
              <a:rPr lang="en-US" sz="4200" i="1" dirty="0"/>
            </a:br>
            <a:r>
              <a:rPr lang="en-US" sz="4200" i="1" dirty="0"/>
              <a:t>Delice Ishimwe</a:t>
            </a:r>
            <a:r>
              <a:rPr lang="en-US" sz="4200" i="1" dirty="0">
                <a:effectLst/>
              </a:rPr>
              <a:t> is developing </a:t>
            </a:r>
            <a:r>
              <a:rPr lang="en-US" sz="4200" b="1" i="1" dirty="0" err="1">
                <a:effectLst/>
              </a:rPr>
              <a:t>Npontu</a:t>
            </a:r>
            <a:r>
              <a:rPr lang="en-US" sz="4200" b="1" i="1" dirty="0">
                <a:effectLst/>
              </a:rPr>
              <a:t> </a:t>
            </a:r>
            <a:r>
              <a:rPr lang="en-US" sz="4200" b="1" i="1" dirty="0" err="1">
                <a:effectLst/>
              </a:rPr>
              <a:t>InsightHub</a:t>
            </a:r>
            <a:r>
              <a:rPr lang="en-US" sz="4200" i="1" dirty="0">
                <a:effectLst/>
              </a:rPr>
              <a:t>, a data powered website to help businesses like </a:t>
            </a:r>
            <a:r>
              <a:rPr lang="en-US" sz="4200" i="1" dirty="0" err="1">
                <a:effectLst/>
              </a:rPr>
              <a:t>Npontu</a:t>
            </a:r>
            <a:r>
              <a:rPr lang="en-US" sz="4200" i="1" dirty="0">
                <a:effectLst/>
              </a:rPr>
              <a:t> Technologies efficiently gather and manage customer feedback. </a:t>
            </a:r>
            <a:br>
              <a:rPr lang="en-US" sz="4200" i="1" dirty="0">
                <a:effectLst/>
              </a:rPr>
            </a:br>
            <a:br>
              <a:rPr lang="en-US" sz="4200" i="1" dirty="0">
                <a:effectLst/>
              </a:rPr>
            </a:br>
            <a:r>
              <a:rPr lang="en-US" sz="4200" i="1" dirty="0">
                <a:effectLst/>
              </a:rPr>
              <a:t>The platform solves the problem of disorganized feedback collection and lack of actionable insights by providing an intuitive interface for customers to submit feedback and a real time dashboard for administrators to analyze trends, categorize issues and make informed decisions.</a:t>
            </a:r>
            <a:br>
              <a:rPr lang="en-US" sz="4200" i="1" dirty="0">
                <a:effectLst/>
              </a:rPr>
            </a:br>
            <a:endParaRPr lang="en-US" sz="4200" dirty="0"/>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159076"/>
            <a:ext cx="3494100" cy="19464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94175" y="4227930"/>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This Admin dashboard </a:t>
            </a:r>
            <a:r>
              <a:rPr lang="en-US" sz="1200" dirty="0"/>
              <a:t>provides a comprehensive overview, showing total users, total ratings, total feedback, pending feedback with a cart highlighting the most pressing feedback categories, helping prioritize customer concerns for timely action.</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50" y="42976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2985425"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8875950" y="4297575"/>
            <a:ext cx="2246700" cy="16692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549275"/>
            <a:ext cx="11360150" cy="852488"/>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err="1">
                <a:solidFill>
                  <a:schemeClr val="dk1"/>
                </a:solidFill>
                <a:latin typeface="Calibri"/>
                <a:ea typeface="Calibri"/>
                <a:cs typeface="Calibri"/>
                <a:sym typeface="Calibri"/>
              </a:rPr>
              <a:t>Npontu</a:t>
            </a:r>
            <a:r>
              <a:rPr lang="en-US" dirty="0">
                <a:solidFill>
                  <a:schemeClr val="dk1"/>
                </a:solidFill>
                <a:latin typeface="Calibri"/>
                <a:ea typeface="Calibri"/>
                <a:cs typeface="Calibri"/>
                <a:sym typeface="Calibri"/>
              </a:rPr>
              <a:t> </a:t>
            </a:r>
            <a:r>
              <a:rPr lang="en-US" dirty="0" err="1">
                <a:solidFill>
                  <a:schemeClr val="dk1"/>
                </a:solidFill>
                <a:latin typeface="Calibri"/>
                <a:ea typeface="Calibri"/>
                <a:cs typeface="Calibri"/>
                <a:sym typeface="Calibri"/>
              </a:rPr>
              <a:t>InsightHub</a:t>
            </a:r>
            <a:endParaRPr lang="en-US" dirty="0">
              <a:solidFill>
                <a:schemeClr val="dk1"/>
              </a:solidFill>
              <a:latin typeface="Calibri"/>
              <a:ea typeface="Calibri"/>
              <a:cs typeface="Calibri"/>
              <a:sym typeface="Calibri"/>
            </a:endParaRPr>
          </a:p>
        </p:txBody>
      </p:sp>
      <p:sp>
        <p:nvSpPr>
          <p:cNvPr id="17" name="Google Shape;129;p26">
            <a:extLst>
              <a:ext uri="{FF2B5EF4-FFF2-40B4-BE49-F238E27FC236}">
                <a16:creationId xmlns:a16="http://schemas.microsoft.com/office/drawing/2014/main" id="{70D74D4C-F466-4D68-B611-FB3F56811959}"/>
              </a:ext>
            </a:extLst>
          </p:cNvPr>
          <p:cNvSpPr/>
          <p:nvPr/>
        </p:nvSpPr>
        <p:spPr>
          <a:xfrm>
            <a:off x="613950"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ddd</a:t>
            </a:r>
            <a:endParaRPr sz="1800" b="0" i="0" u="none" strike="noStrike" cap="none">
              <a:solidFill>
                <a:schemeClr val="lt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42700" y="836025"/>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31;p26">
            <a:extLst>
              <a:ext uri="{FF2B5EF4-FFF2-40B4-BE49-F238E27FC236}">
                <a16:creationId xmlns:a16="http://schemas.microsoft.com/office/drawing/2014/main" id="{72D1F283-2A04-4B78-8A09-3A40D4BBD068}"/>
              </a:ext>
            </a:extLst>
          </p:cNvPr>
          <p:cNvSpPr/>
          <p:nvPr/>
        </p:nvSpPr>
        <p:spPr>
          <a:xfrm>
            <a:off x="2978325" y="1776550"/>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39280" y="1663433"/>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690550" y="4373101"/>
            <a:ext cx="2143800" cy="159367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dirty="0"/>
              <a:t>The website is used by customers, who are individuals or businesses with varying tech expertise, to submit feedback, and administrators, who are support staff, to manage and analyze the feedback for improvements.</a:t>
            </a:r>
            <a:endParaRPr sz="1200" i="1" dirty="0">
              <a:solidFill>
                <a:schemeClr val="dk1"/>
              </a:solidFill>
              <a:latin typeface="Calibri"/>
              <a:ea typeface="Calibri"/>
              <a:cs typeface="Calibri"/>
              <a:sym typeface="Calibri"/>
            </a:endParaRP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15075" y="4297675"/>
            <a:ext cx="2144100" cy="1669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dirty="0"/>
              <a:t>The website will solve the problem of inefficient feedback collection and management by providing a centralized platform for customers to share their experiences and for administrators to analyze and act on feedback in real-time.</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8925980" y="4297503"/>
            <a:ext cx="2143800" cy="1259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dirty="0"/>
              <a:t>Users are better off with the website as it streamlines feedback collection and analysis, enabling faster identification of issues, up-to-date insights, and more efficient decision-making, leading to improved products and services.</a:t>
            </a:r>
            <a:endParaRPr sz="1200" i="1" dirty="0">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9A5684A5-85F4-374E-D09A-4D9B8DA95614}"/>
              </a:ext>
            </a:extLst>
          </p:cNvPr>
          <p:cNvPicPr>
            <a:picLocks noChangeAspect="1"/>
          </p:cNvPicPr>
          <p:nvPr/>
        </p:nvPicPr>
        <p:blipFill>
          <a:blip r:embed="rId2"/>
          <a:stretch>
            <a:fillRect/>
          </a:stretch>
        </p:blipFill>
        <p:spPr>
          <a:xfrm>
            <a:off x="5205535" y="1465649"/>
            <a:ext cx="3574905" cy="2351400"/>
          </a:xfrm>
          <a:prstGeom prst="rect">
            <a:avLst/>
          </a:prstGeom>
        </p:spPr>
      </p:pic>
      <p:pic>
        <p:nvPicPr>
          <p:cNvPr id="10" name="Picture 9">
            <a:extLst>
              <a:ext uri="{FF2B5EF4-FFF2-40B4-BE49-F238E27FC236}">
                <a16:creationId xmlns:a16="http://schemas.microsoft.com/office/drawing/2014/main" id="{2A4759A3-96C8-35B3-4A43-1DBA3BEEF70E}"/>
              </a:ext>
            </a:extLst>
          </p:cNvPr>
          <p:cNvPicPr>
            <a:picLocks noChangeAspect="1"/>
          </p:cNvPicPr>
          <p:nvPr/>
        </p:nvPicPr>
        <p:blipFill>
          <a:blip r:embed="rId3"/>
          <a:stretch>
            <a:fillRect/>
          </a:stretch>
        </p:blipFill>
        <p:spPr>
          <a:xfrm>
            <a:off x="8780043" y="1933575"/>
            <a:ext cx="2521663" cy="1724025"/>
          </a:xfrm>
          <a:prstGeom prst="rect">
            <a:avLst/>
          </a:prstGeom>
        </p:spPr>
      </p:pic>
      <p:pic>
        <p:nvPicPr>
          <p:cNvPr id="14" name="Picture 13">
            <a:extLst>
              <a:ext uri="{FF2B5EF4-FFF2-40B4-BE49-F238E27FC236}">
                <a16:creationId xmlns:a16="http://schemas.microsoft.com/office/drawing/2014/main" id="{D18A337A-BE96-7495-46CA-F9E3AAFF7053}"/>
              </a:ext>
            </a:extLst>
          </p:cNvPr>
          <p:cNvPicPr>
            <a:picLocks noChangeAspect="1"/>
          </p:cNvPicPr>
          <p:nvPr/>
        </p:nvPicPr>
        <p:blipFill>
          <a:blip r:embed="rId4"/>
          <a:stretch>
            <a:fillRect/>
          </a:stretch>
        </p:blipFill>
        <p:spPr>
          <a:xfrm>
            <a:off x="507174" y="1943393"/>
            <a:ext cx="2325925" cy="2081894"/>
          </a:xfrm>
          <a:prstGeom prst="rect">
            <a:avLst/>
          </a:prstGeom>
        </p:spPr>
      </p:pic>
      <p:pic>
        <p:nvPicPr>
          <p:cNvPr id="18" name="Picture 17">
            <a:extLst>
              <a:ext uri="{FF2B5EF4-FFF2-40B4-BE49-F238E27FC236}">
                <a16:creationId xmlns:a16="http://schemas.microsoft.com/office/drawing/2014/main" id="{B3A82DF1-9763-F067-ABD9-EF84474E189C}"/>
              </a:ext>
            </a:extLst>
          </p:cNvPr>
          <p:cNvPicPr>
            <a:picLocks noChangeAspect="1"/>
          </p:cNvPicPr>
          <p:nvPr/>
        </p:nvPicPr>
        <p:blipFill>
          <a:blip r:embed="rId5"/>
          <a:stretch>
            <a:fillRect/>
          </a:stretch>
        </p:blipFill>
        <p:spPr>
          <a:xfrm>
            <a:off x="2959472" y="2155873"/>
            <a:ext cx="2265548" cy="1603327"/>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normAutofit/>
          </a:bodyPr>
          <a:lstStyle/>
          <a:p>
            <a:pPr algn="just">
              <a:lnSpc>
                <a:spcPct val="150000"/>
              </a:lnSpc>
            </a:pPr>
            <a:r>
              <a:rPr lang="en-US" sz="1800" dirty="0"/>
              <a:t>The </a:t>
            </a:r>
            <a:r>
              <a:rPr lang="en-US" sz="1800" b="1" dirty="0"/>
              <a:t>users</a:t>
            </a:r>
            <a:r>
              <a:rPr lang="en-US" sz="1800" dirty="0"/>
              <a:t> of this website are </a:t>
            </a:r>
            <a:r>
              <a:rPr lang="en-US" sz="1800" b="1" dirty="0"/>
              <a:t>customers</a:t>
            </a:r>
            <a:r>
              <a:rPr lang="en-US" sz="1800" dirty="0"/>
              <a:t> and </a:t>
            </a:r>
            <a:r>
              <a:rPr lang="en-US" sz="1800" b="1" dirty="0"/>
              <a:t>administrators</a:t>
            </a:r>
            <a:r>
              <a:rPr lang="en-US" sz="1800" dirty="0"/>
              <a:t>.</a:t>
            </a:r>
          </a:p>
          <a:p>
            <a:pPr lvl="1" algn="just">
              <a:lnSpc>
                <a:spcPct val="150000"/>
              </a:lnSpc>
            </a:pPr>
            <a:r>
              <a:rPr lang="en-US" sz="1800" b="1" dirty="0"/>
              <a:t>Customers</a:t>
            </a:r>
            <a:r>
              <a:rPr lang="en-US" sz="1800" dirty="0"/>
              <a:t>: Individuals or businesses who use the platform to provide feedback on products and services, sharing their experiences to help improve offerings.</a:t>
            </a:r>
          </a:p>
          <a:p>
            <a:pPr lvl="1" algn="just">
              <a:lnSpc>
                <a:spcPct val="150000"/>
              </a:lnSpc>
            </a:pPr>
            <a:r>
              <a:rPr lang="en-US" sz="1800" b="1" dirty="0"/>
              <a:t>Administrators</a:t>
            </a:r>
            <a:r>
              <a:rPr lang="en-US" sz="1800" dirty="0"/>
              <a:t>: Support staff who manage and analyze the feedback submitted by customers, track trends, and take action based on the insights to enhance customer satisfaction and service quality.</a:t>
            </a:r>
          </a:p>
          <a:p>
            <a:pPr algn="just">
              <a:lnSpc>
                <a:spcPct val="150000"/>
              </a:lnSpc>
              <a:buFont typeface="Arial" panose="020B0604020202020204" pitchFamily="34" charset="0"/>
              <a:buChar char="•"/>
            </a:pPr>
            <a:r>
              <a:rPr lang="en-US" sz="1800" dirty="0"/>
              <a:t>The website serves </a:t>
            </a:r>
            <a:r>
              <a:rPr lang="en-US" sz="1800" b="1" dirty="0" err="1"/>
              <a:t>Npontu</a:t>
            </a:r>
            <a:r>
              <a:rPr lang="en-US" sz="1800" b="1" dirty="0"/>
              <a:t> Technologies</a:t>
            </a:r>
            <a:r>
              <a:rPr lang="en-US" sz="1800" dirty="0"/>
              <a:t>, a Ghana-based company specializing in Big Data analytics, AI solutions, software and app development, and IT consulting. Its purpose is to gather actionable feedback to continuously improve its products and services.</a:t>
            </a:r>
            <a:endParaRPr lang="en-US"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a:xfrm>
            <a:off x="659781" y="1467665"/>
            <a:ext cx="11125200" cy="4486274"/>
          </a:xfrm>
        </p:spPr>
        <p:txBody>
          <a:bodyPr>
            <a:normAutofit fontScale="92500" lnSpcReduction="10000"/>
          </a:bodyPr>
          <a:lstStyle/>
          <a:p>
            <a:pPr marL="514350" indent="-514350" algn="just">
              <a:lnSpc>
                <a:spcPct val="110000"/>
              </a:lnSpc>
              <a:buAutoNum type="arabicPeriod"/>
            </a:pPr>
            <a:r>
              <a:rPr lang="en-US" b="1" dirty="0"/>
              <a:t>Feedback Submission</a:t>
            </a:r>
            <a:r>
              <a:rPr lang="en-US" dirty="0"/>
              <a:t>: Customers can submit feedback via a simple form with ratings and comments, categorized by type (e.g., usability, performance).</a:t>
            </a:r>
          </a:p>
          <a:p>
            <a:pPr marL="514350" indent="-514350" algn="just">
              <a:lnSpc>
                <a:spcPct val="110000"/>
              </a:lnSpc>
              <a:buAutoNum type="arabicPeriod"/>
            </a:pPr>
            <a:r>
              <a:rPr lang="en-US" b="1" dirty="0"/>
              <a:t>Admin Dashboard</a:t>
            </a:r>
            <a:r>
              <a:rPr lang="en-US" dirty="0"/>
              <a:t>: Administrators can view and analyze feedback trends, key metrics, and flagged issues to prioritize actions.</a:t>
            </a:r>
          </a:p>
          <a:p>
            <a:pPr marL="514350" indent="-514350" algn="just">
              <a:lnSpc>
                <a:spcPct val="110000"/>
              </a:lnSpc>
              <a:buAutoNum type="arabicPeriod"/>
            </a:pPr>
            <a:r>
              <a:rPr lang="en-US" b="1" dirty="0"/>
              <a:t>Feedback Management &amp; Response</a:t>
            </a:r>
            <a:r>
              <a:rPr lang="en-US" dirty="0"/>
              <a:t>: Admins can filter, view, edit, delete feedback, and track the status of pending issues to ensure timely responses. They can also </a:t>
            </a:r>
            <a:r>
              <a:rPr lang="en-US" b="1" dirty="0"/>
              <a:t>respond</a:t>
            </a:r>
            <a:r>
              <a:rPr lang="en-US" dirty="0"/>
              <a:t> to feedback, allowing customers to receive updates on the resolution of their concerns.</a:t>
            </a:r>
          </a:p>
          <a:p>
            <a:pPr marL="514350" indent="-514350" algn="just">
              <a:lnSpc>
                <a:spcPct val="110000"/>
              </a:lnSpc>
              <a:buAutoNum type="arabicPeriod"/>
            </a:pPr>
            <a:r>
              <a:rPr lang="en-US" b="1" dirty="0"/>
              <a:t>User Management</a:t>
            </a:r>
            <a:r>
              <a:rPr lang="en-US" dirty="0"/>
              <a:t>: Admins can edit, delete, approve, or add new users, ensuring proper access control and user management.</a:t>
            </a:r>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p:txBody>
          <a:bodyPr/>
          <a:lstStyle/>
          <a:p>
            <a:r>
              <a:rPr lang="en-US" dirty="0"/>
              <a:t>Architecture</a:t>
            </a:r>
          </a:p>
        </p:txBody>
      </p:sp>
      <p:pic>
        <p:nvPicPr>
          <p:cNvPr id="13" name="Picture 12">
            <a:extLst>
              <a:ext uri="{FF2B5EF4-FFF2-40B4-BE49-F238E27FC236}">
                <a16:creationId xmlns:a16="http://schemas.microsoft.com/office/drawing/2014/main" id="{9B624A39-4890-9499-90DF-0B79023B7386}"/>
              </a:ext>
            </a:extLst>
          </p:cNvPr>
          <p:cNvPicPr>
            <a:picLocks noChangeAspect="1"/>
          </p:cNvPicPr>
          <p:nvPr/>
        </p:nvPicPr>
        <p:blipFill>
          <a:blip r:embed="rId2"/>
          <a:stretch>
            <a:fillRect/>
          </a:stretch>
        </p:blipFill>
        <p:spPr>
          <a:xfrm>
            <a:off x="838200" y="1407671"/>
            <a:ext cx="9183624" cy="5349574"/>
          </a:xfrm>
          <a:prstGeom prst="rect">
            <a:avLst/>
          </a:prstGeom>
        </p:spPr>
      </p:pic>
    </p:spTree>
    <p:extLst>
      <p:ext uri="{BB962C8B-B14F-4D97-AF65-F5344CB8AC3E}">
        <p14:creationId xmlns:p14="http://schemas.microsoft.com/office/powerpoint/2010/main" val="21270091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107</TotalTime>
  <Words>478</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Delice Ishimwe</vt:lpstr>
      <vt:lpstr>             Delice Ishimwe is developing Npontu InsightHub, a data powered website to help businesses like Npontu Technologies efficiently gather and manage customer feedback.   The platform solves the problem of disorganized feedback collection and lack of actionable insights by providing an intuitive interface for customers to submit feedback and a real time dashboard for administrators to analyze trends, categorize issues and make informed decisions. </vt:lpstr>
      <vt:lpstr>PowerPoint Presentation</vt:lpstr>
      <vt:lpstr>User / Customer</vt:lpstr>
      <vt:lpstr>Main Functions of the Website</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Delice  Ishimwe</cp:lastModifiedBy>
  <cp:revision>17</cp:revision>
  <dcterms:created xsi:type="dcterms:W3CDTF">2020-09-23T20:07:55Z</dcterms:created>
  <dcterms:modified xsi:type="dcterms:W3CDTF">2024-12-16T21:04:10Z</dcterms:modified>
</cp:coreProperties>
</file>