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2"/>
  </p:handoutMasterIdLst>
  <p:sldIdLst>
    <p:sldId id="257" r:id="rId2"/>
    <p:sldId id="267" r:id="rId3"/>
    <p:sldId id="271" r:id="rId4"/>
    <p:sldId id="272" r:id="rId5"/>
    <p:sldId id="268" r:id="rId6"/>
    <p:sldId id="270" r:id="rId7"/>
    <p:sldId id="269" r:id="rId8"/>
    <p:sldId id="276" r:id="rId9"/>
    <p:sldId id="273" r:id="rId10"/>
    <p:sldId id="274" r:id="rId11"/>
    <p:sldId id="275" r:id="rId12"/>
    <p:sldId id="277" r:id="rId13"/>
    <p:sldId id="278" r:id="rId14"/>
    <p:sldId id="279" r:id="rId15"/>
    <p:sldId id="280" r:id="rId16"/>
    <p:sldId id="283" r:id="rId17"/>
    <p:sldId id="282" r:id="rId18"/>
    <p:sldId id="284" r:id="rId19"/>
    <p:sldId id="286" r:id="rId20"/>
    <p:sldId id="28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96"/>
    <a:srgbClr val="404040"/>
    <a:srgbClr val="1E2530"/>
    <a:srgbClr val="FFCD00"/>
    <a:srgbClr val="000064"/>
    <a:srgbClr val="008CFF"/>
    <a:srgbClr val="008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3"/>
    <p:restoredTop sz="94630"/>
  </p:normalViewPr>
  <p:slideViewPr>
    <p:cSldViewPr snapToGrid="0" snapToObjects="1">
      <p:cViewPr varScale="1">
        <p:scale>
          <a:sx n="64" d="100"/>
          <a:sy n="64" d="100"/>
        </p:scale>
        <p:origin x="100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9" d="100"/>
          <a:sy n="139" d="100"/>
        </p:scale>
        <p:origin x="4936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BA327-E68A-E54A-AE01-5A4945BCEF06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89DCB-9C95-CB4E-AE9C-AE2FCA2E0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7739" y="458025"/>
            <a:ext cx="2733675" cy="1577120"/>
          </a:xfrm>
          <a:prstGeom prst="rect">
            <a:avLst/>
          </a:prstGeom>
        </p:spPr>
      </p:pic>
      <p:sp>
        <p:nvSpPr>
          <p:cNvPr id="25" name="内容占位符 2"/>
          <p:cNvSpPr>
            <a:spLocks noGrp="1"/>
          </p:cNvSpPr>
          <p:nvPr>
            <p:ph sz="half" idx="10" hasCustomPrompt="1"/>
          </p:nvPr>
        </p:nvSpPr>
        <p:spPr>
          <a:xfrm>
            <a:off x="3505200" y="6161990"/>
            <a:ext cx="5181600" cy="306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en-US" dirty="0"/>
              <a:t>2020-01-02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04279"/>
            <a:ext cx="10515600" cy="1127046"/>
          </a:xfrm>
          <a:prstGeom prst="rect">
            <a:avLst/>
          </a:prstGeom>
        </p:spPr>
        <p:txBody>
          <a:bodyPr/>
          <a:lstStyle>
            <a:lvl1pPr algn="ctr">
              <a:defRPr sz="6600" b="1" i="0" spc="30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点击编辑主标题</a:t>
            </a:r>
            <a:endParaRPr kumimoji="1"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368821" y="3751105"/>
            <a:ext cx="7454358" cy="46278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kumimoji="1" lang="zh-CN" altLang="en-US" sz="2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dirty="0"/>
              <a:t>点击编辑副标题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000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784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190190" y="3535333"/>
            <a:ext cx="6312137" cy="6481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6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9435" indent="0" algn="ctr">
              <a:buNone/>
              <a:defRPr sz="1600"/>
            </a:lvl5pPr>
            <a:lvl6pPr marL="2286635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en-US" dirty="0"/>
              <a:t>点击编辑章节副标题</a:t>
            </a:r>
            <a:endParaRPr kumimoji="1" lang="zh-CN" altLang="en-US" dirty="0"/>
          </a:p>
        </p:txBody>
      </p:sp>
      <p:sp>
        <p:nvSpPr>
          <p:cNvPr id="11" name="文本占位符 22"/>
          <p:cNvSpPr>
            <a:spLocks noGrp="1"/>
          </p:cNvSpPr>
          <p:nvPr>
            <p:ph type="body" sz="quarter" idx="10" hasCustomPrompt="1"/>
          </p:nvPr>
        </p:nvSpPr>
        <p:spPr>
          <a:xfrm>
            <a:off x="1362307" y="2432542"/>
            <a:ext cx="1085383" cy="1992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0" b="1" i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en-US" dirty="0"/>
              <a:t>1</a:t>
            </a:r>
            <a:endParaRPr kumimoji="1"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4143297" y="2657187"/>
            <a:ext cx="6620897" cy="700145"/>
          </a:xfrm>
          <a:prstGeom prst="rect">
            <a:avLst/>
          </a:prstGeom>
        </p:spPr>
        <p:txBody>
          <a:bodyPr/>
          <a:lstStyle>
            <a:lvl1pPr>
              <a:defRPr sz="4800" b="1" i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点击编辑章节大标题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47421" y="152786"/>
            <a:ext cx="1695323" cy="9780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336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774" y="3704446"/>
            <a:ext cx="7145110" cy="3313997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00755" y="397651"/>
            <a:ext cx="10515600" cy="589491"/>
          </a:xfrm>
          <a:prstGeom prst="rect">
            <a:avLst/>
          </a:prstGeom>
        </p:spPr>
        <p:txBody>
          <a:bodyPr/>
          <a:lstStyle>
            <a:lvl1pPr algn="l">
              <a:defRPr sz="3600" b="1" i="0" spc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点击编辑章节小标题</a:t>
            </a:r>
            <a:endParaRPr kumimoji="1" lang="zh-CN" altLang="en-US" dirty="0"/>
          </a:p>
        </p:txBody>
      </p:sp>
      <p:sp>
        <p:nvSpPr>
          <p:cNvPr id="15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50987" y="1705504"/>
            <a:ext cx="9557280" cy="4402666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3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3pPr>
            <a:lvl4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4pPr>
            <a:lvl5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5pPr>
          </a:lstStyle>
          <a:p>
            <a:pPr lvl="0"/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lvl="0"/>
            <a:endParaRPr kumimoji="1" lang="en-US" altLang="en-US" dirty="0"/>
          </a:p>
          <a:p>
            <a:pPr lvl="0"/>
            <a:endParaRPr kumimoji="1" lang="zh-CN" altLang="en-US" dirty="0"/>
          </a:p>
        </p:txBody>
      </p:sp>
      <p:cxnSp>
        <p:nvCxnSpPr>
          <p:cNvPr id="5" name="直线连接符 4"/>
          <p:cNvCxnSpPr/>
          <p:nvPr userDrawn="1"/>
        </p:nvCxnSpPr>
        <p:spPr>
          <a:xfrm>
            <a:off x="0" y="1213338"/>
            <a:ext cx="12192000" cy="0"/>
          </a:xfrm>
          <a:prstGeom prst="line">
            <a:avLst/>
          </a:prstGeom>
          <a:ln>
            <a:solidFill>
              <a:srgbClr val="003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47421" y="152786"/>
            <a:ext cx="1695323" cy="9780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00755" y="397651"/>
            <a:ext cx="10515600" cy="589491"/>
          </a:xfrm>
          <a:prstGeom prst="rect">
            <a:avLst/>
          </a:prstGeom>
        </p:spPr>
        <p:txBody>
          <a:bodyPr/>
          <a:lstStyle>
            <a:lvl1pPr algn="l">
              <a:defRPr sz="3600" b="1" i="0" spc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点击编辑章节小标题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0" y="1213338"/>
            <a:ext cx="12192000" cy="0"/>
          </a:xfrm>
          <a:prstGeom prst="line">
            <a:avLst/>
          </a:prstGeom>
          <a:ln>
            <a:solidFill>
              <a:srgbClr val="003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421" y="152786"/>
            <a:ext cx="1695323" cy="978071"/>
          </a:xfrm>
          <a:prstGeom prst="rect">
            <a:avLst/>
          </a:prstGeom>
        </p:spPr>
      </p:pic>
      <p:sp>
        <p:nvSpPr>
          <p:cNvPr id="8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50987" y="1705504"/>
            <a:ext cx="9557280" cy="4402666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3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3pPr>
            <a:lvl4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4pPr>
            <a:lvl5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5pPr>
          </a:lstStyle>
          <a:p>
            <a:pPr lvl="0"/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lvl="0"/>
            <a:endParaRPr kumimoji="1" lang="en-US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71550"/>
            <a:ext cx="10515600" cy="1127046"/>
          </a:xfrm>
          <a:prstGeom prst="rect">
            <a:avLst/>
          </a:prstGeom>
        </p:spPr>
        <p:txBody>
          <a:bodyPr/>
          <a:lstStyle>
            <a:lvl1pPr algn="ctr">
              <a:defRPr sz="12000" b="1" i="0" spc="30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THANKS!</a:t>
            </a:r>
            <a:endParaRPr kumimoji="1"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368821" y="4018720"/>
            <a:ext cx="7454358" cy="46278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700" b="0" i="0" spc="1000" baseline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en-US" dirty="0"/>
              <a:t>让冬奥更安全  让世界更</a:t>
            </a:r>
            <a:r>
              <a:rPr kumimoji="1" lang="zh-CN" altLang="en-US" dirty="0"/>
              <a:t>精彩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7739" y="458025"/>
            <a:ext cx="2733675" cy="1577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bb.rd.qianxin-inc.cn/coach/api-workspace/api-workflow-doc/guide/appendix/humanize-rest-api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qianxin-inc.cn/independent/#/home/overview" TargetMode="External"/><Relationship Id="rId2" Type="http://schemas.openxmlformats.org/officeDocument/2006/relationships/hyperlink" Target="https://cbb.rd.qianxin-inc.cn/coach/api-workspace/api-workflow-doc/guide/appendix/humanize-rest-api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iki.qianxin-inc.cn/pages/viewpage.action?pageId=193971511" TargetMode="External"/><Relationship Id="rId4" Type="http://schemas.openxmlformats.org/officeDocument/2006/relationships/hyperlink" Target="http://codegen.bbfe.group/#/confi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bb.rd.qianxin-inc.cn/coach/api-workspace/api-workflow-doc/guide/startup/create-workflow.html#%E7%94%9F%E6%88%90-eolinker-webhook" TargetMode="External"/><Relationship Id="rId2" Type="http://schemas.openxmlformats.org/officeDocument/2006/relationships/hyperlink" Target="https://cbb.rd.qianxin-inc.cn/coach/api-workspace/api-workflow-doc/guide/startup/create-workflow.html#%E5%88%9B%E5%BB%BA%E5%B9%B6%E9%85%8D%E7%BD%AE-gitlab-%E4%BB%93%E5%BA%93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bb.rd.qianxin-inc.cn/coach/api-workspace/api-workflow-doc/guide/startup/create-workflow.html#%E9%85%8D%E7%BD%AE-eolinker-webhook" TargetMode="External"/><Relationship Id="rId5" Type="http://schemas.openxmlformats.org/officeDocument/2006/relationships/hyperlink" Target="https://cbb.rd.qianxin-inc.cn/coach/api-workspace/api-workflow-doc/guide/startup/create-workflow.html#%E9%85%8D%E7%BD%AE%E5%AF%BC%E5%85%A5" TargetMode="External"/><Relationship Id="rId4" Type="http://schemas.openxmlformats.org/officeDocument/2006/relationships/hyperlink" Target="https://cbb.rd.qianxin-inc.cn/coach/api-workspace/api-workflow-doc/guide/startup/create-workflow.html#%E6%89%8B%E5%8A%A8%E9%85%8D%E7%BD%A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open.qianxin-inc.cn/free/yyc-api-test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gen.bbfe.group/#/confi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bb.rd.qianxin-inc.cn/coach/api-workspace/api-workflow-doc/guide/appendix/templates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en-US" altLang="zh-CN" dirty="0" smtClean="0"/>
              <a:t>2020.08.25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API </a:t>
            </a:r>
            <a:r>
              <a:rPr lang="zh-CN" altLang="en-US" b="0" dirty="0"/>
              <a:t>管理工具 </a:t>
            </a:r>
            <a:r>
              <a:rPr lang="en-US" altLang="zh-CN" b="0" dirty="0"/>
              <a:t>- </a:t>
            </a:r>
            <a:r>
              <a:rPr lang="en-US" altLang="zh-CN" b="0" dirty="0" err="1"/>
              <a:t>eolinker</a:t>
            </a:r>
            <a:endParaRPr kumimoji="1"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分享人：杨玉春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</a:t>
            </a:r>
            <a:r>
              <a:rPr kumimoji="1" lang="en-US" altLang="zh-CN" dirty="0" err="1" smtClean="0"/>
              <a:t>Eolinker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webhook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7800" y="1452513"/>
            <a:ext cx="8093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2C3E50"/>
                </a:solidFill>
                <a:latin typeface="-apple-system"/>
              </a:rPr>
              <a:t>进入空间。</a:t>
            </a:r>
            <a:endParaRPr lang="en-US" altLang="zh-CN" dirty="0" smtClean="0">
              <a:solidFill>
                <a:srgbClr val="2C3E5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进入菜单“工作空间管理 </a:t>
            </a:r>
            <a:r>
              <a:rPr lang="en-US" altLang="zh-CN" dirty="0"/>
              <a:t>/ </a:t>
            </a:r>
            <a:r>
              <a:rPr lang="en-US" altLang="zh-CN" dirty="0" err="1"/>
              <a:t>Webhook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。点击</a:t>
            </a:r>
            <a:r>
              <a:rPr lang="zh-CN" altLang="en-US" dirty="0"/>
              <a:t>“新建服务调用”按钮，填写 </a:t>
            </a:r>
            <a:r>
              <a:rPr lang="en-US" altLang="zh-CN" dirty="0" err="1"/>
              <a:t>webhook</a:t>
            </a:r>
            <a:r>
              <a:rPr lang="zh-CN" altLang="en-US" dirty="0"/>
              <a:t>。</a:t>
            </a:r>
          </a:p>
        </p:txBody>
      </p:sp>
      <p:pic>
        <p:nvPicPr>
          <p:cNvPr id="1026" name="Picture 2" descr="webhook 填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61" y="2166730"/>
            <a:ext cx="7375848" cy="469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24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</a:t>
            </a:r>
            <a:r>
              <a:rPr kumimoji="1" lang="en-US" altLang="zh-CN" dirty="0" err="1" smtClean="0"/>
              <a:t>Eolinker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webhook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lang="zh-CN" altLang="en-US" dirty="0"/>
          </a:p>
        </p:txBody>
      </p:sp>
      <p:pic>
        <p:nvPicPr>
          <p:cNvPr id="1026" name="Picture 2" descr="webhook 填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865" y="1795454"/>
            <a:ext cx="7375848" cy="469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83703" y="1356548"/>
            <a:ext cx="10432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其中，从上一步获得的 </a:t>
            </a:r>
            <a:r>
              <a:rPr lang="en-US" altLang="zh-CN" dirty="0">
                <a:solidFill>
                  <a:srgbClr val="2C3E50"/>
                </a:solidFill>
                <a:latin typeface="-apple-system"/>
              </a:rPr>
              <a:t>URL 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需要填入通知 </a:t>
            </a:r>
            <a:r>
              <a:rPr lang="en-US" altLang="zh-CN" dirty="0">
                <a:solidFill>
                  <a:srgbClr val="2C3E50"/>
                </a:solidFill>
                <a:latin typeface="-apple-system"/>
              </a:rPr>
              <a:t>URL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，触发事件只需要勾选 </a:t>
            </a:r>
            <a:r>
              <a:rPr lang="en-US" altLang="zh-CN" dirty="0">
                <a:solidFill>
                  <a:srgbClr val="2C3E50"/>
                </a:solidFill>
                <a:latin typeface="-apple-system"/>
              </a:rPr>
              <a:t>API 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管理项目即可。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3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文档和代码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939948"/>
              </p:ext>
            </p:extLst>
          </p:nvPr>
        </p:nvGraphicFramePr>
        <p:xfrm>
          <a:off x="728870" y="2226365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021252971"/>
                    </a:ext>
                  </a:extLst>
                </a:gridCol>
                <a:gridCol w="2305878">
                  <a:extLst>
                    <a:ext uri="{9D8B030D-6E8A-4147-A177-3AD203B41FA5}">
                      <a16:colId xmlns:a16="http://schemas.microsoft.com/office/drawing/2014/main" val="2536295446"/>
                    </a:ext>
                  </a:extLst>
                </a:gridCol>
                <a:gridCol w="4704522">
                  <a:extLst>
                    <a:ext uri="{9D8B030D-6E8A-4147-A177-3AD203B41FA5}">
                      <a16:colId xmlns:a16="http://schemas.microsoft.com/office/drawing/2014/main" val="3713988269"/>
                    </a:ext>
                  </a:extLst>
                </a:gridCol>
              </a:tblGrid>
              <a:tr h="21846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Eolinker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OpenApi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生成代码规则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52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项目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yaml</a:t>
                      </a:r>
                      <a:r>
                        <a:rPr lang="en-US" dirty="0">
                          <a:effectLst/>
                        </a:rPr>
                        <a:t>/</a:t>
                      </a:r>
                      <a:r>
                        <a:rPr lang="en-US" dirty="0" err="1">
                          <a:effectLst/>
                        </a:rPr>
                        <a:t>json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文件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一个 </a:t>
                      </a:r>
                      <a:r>
                        <a:rPr lang="en-US" altLang="zh-CN">
                          <a:effectLst/>
                        </a:rPr>
                        <a:t>ApiService </a:t>
                      </a:r>
                      <a:r>
                        <a:rPr lang="zh-CN" altLang="en-US">
                          <a:effectLst/>
                        </a:rPr>
                        <a:t>类，实例化过程中会同时实例化所有分组类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660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分组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tags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一个 *</a:t>
                      </a:r>
                      <a:r>
                        <a:rPr lang="en-US" dirty="0" err="1">
                          <a:effectLst/>
                        </a:rPr>
                        <a:t>Api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类，命名规则为 </a:t>
                      </a:r>
                      <a:r>
                        <a:rPr lang="en-US" altLang="zh-CN" dirty="0">
                          <a:effectLst/>
                        </a:rPr>
                        <a:t>^[</a:t>
                      </a:r>
                      <a:r>
                        <a:rPr lang="en-US" dirty="0">
                          <a:effectLst/>
                        </a:rPr>
                        <a:t>a-zA-Z0-9]+</a:t>
                      </a:r>
                      <a:r>
                        <a:rPr lang="en-US" dirty="0" err="1">
                          <a:effectLst/>
                        </a:rPr>
                        <a:t>Api</a:t>
                      </a:r>
                      <a:r>
                        <a:rPr lang="en-US" dirty="0">
                          <a:effectLst/>
                        </a:rPr>
                        <a:t>$，</a:t>
                      </a:r>
                      <a:r>
                        <a:rPr lang="zh-CN" altLang="en-US" dirty="0">
                          <a:effectLst/>
                        </a:rPr>
                        <a:t>如 </a:t>
                      </a:r>
                      <a:r>
                        <a:rPr lang="en-US" dirty="0">
                          <a:effectLst/>
                        </a:rPr>
                        <a:t>User </a:t>
                      </a:r>
                      <a:r>
                        <a:rPr lang="zh-CN" altLang="en-US" dirty="0">
                          <a:effectLst/>
                        </a:rPr>
                        <a:t>分组对应 </a:t>
                      </a:r>
                      <a:r>
                        <a:rPr lang="en-US" dirty="0" err="1">
                          <a:effectLst/>
                        </a:rPr>
                        <a:t>UserApi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322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API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operationId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一个分组类上面的方法，默认对路径做 </a:t>
                      </a:r>
                      <a:r>
                        <a:rPr lang="en-US" altLang="zh-CN" dirty="0" err="1">
                          <a:effectLst/>
                        </a:rPr>
                        <a:t>camelCase</a:t>
                      </a:r>
                      <a:r>
                        <a:rPr lang="en-US" altLang="zh-CN" dirty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转换，后缀加上方法名，启用语义化 </a:t>
                      </a:r>
                      <a:r>
                        <a:rPr lang="en-US" altLang="zh-CN" dirty="0">
                          <a:effectLst/>
                        </a:rPr>
                        <a:t>API </a:t>
                      </a:r>
                      <a:r>
                        <a:rPr lang="zh-CN" altLang="en-US" dirty="0">
                          <a:effectLst/>
                        </a:rPr>
                        <a:t>后根据</a:t>
                      </a:r>
                      <a:r>
                        <a:rPr lang="zh-CN" altLang="en-US" b="0" u="none" strike="noStrike" dirty="0">
                          <a:solidFill>
                            <a:srgbClr val="3EAF7C"/>
                          </a:solidFill>
                          <a:effectLst/>
                          <a:hlinkClick r:id="rId2"/>
                        </a:rPr>
                        <a:t>语义化规则</a:t>
                      </a:r>
                      <a:r>
                        <a:rPr lang="zh-CN" altLang="en-US" dirty="0">
                          <a:effectLst/>
                        </a:rPr>
                        <a:t>生成。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45686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432513"/>
            <a:ext cx="43329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C3E50"/>
                </a:solidFill>
                <a:effectLst/>
                <a:latin typeface="Arial" panose="020B0604020202020204" pitchFamily="34" charset="0"/>
                <a:ea typeface="-apple-system"/>
              </a:rPr>
              <a:t>Eolinker 与生成代码的映射关系如下：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文档和代码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3703" y="1356548"/>
            <a:ext cx="10432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生成的前端代码会将每个分组的 </a:t>
            </a:r>
            <a:r>
              <a:rPr lang="en-US" altLang="zh-CN" dirty="0"/>
              <a:t>API </a:t>
            </a:r>
            <a:r>
              <a:rPr lang="zh-CN" altLang="en-US" dirty="0"/>
              <a:t>放到一个类</a:t>
            </a:r>
            <a:r>
              <a:rPr lang="zh-CN" altLang="en-US" dirty="0" smtClean="0"/>
              <a:t>里面，</a:t>
            </a:r>
            <a:r>
              <a:rPr lang="en-US" altLang="zh-CN" dirty="0" err="1" smtClean="0"/>
              <a:t>AdminApi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HpConfigApi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DashboardApi</a:t>
            </a:r>
            <a:r>
              <a:rPr lang="zh-CN" altLang="en-US" dirty="0" smtClean="0"/>
              <a:t>等。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05" y="1838160"/>
            <a:ext cx="9415546" cy="476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文档与代码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3703" y="1356548"/>
            <a:ext cx="10432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同时为了方便使用，存在一个 </a:t>
            </a:r>
            <a:r>
              <a:rPr lang="en-US" altLang="zh-CN" dirty="0" err="1"/>
              <a:t>ApiService</a:t>
            </a:r>
            <a:r>
              <a:rPr lang="en-US" altLang="zh-CN" dirty="0"/>
              <a:t> </a:t>
            </a:r>
            <a:r>
              <a:rPr lang="zh-CN" altLang="en-US" dirty="0"/>
              <a:t>的类拥有所有分组的全集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57" y="1725880"/>
            <a:ext cx="9259541" cy="489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02835" y="1888435"/>
            <a:ext cx="8229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C3E50"/>
                </a:solidFill>
                <a:latin typeface="-apple-system"/>
              </a:rPr>
              <a:t>修改版本，修改</a:t>
            </a:r>
            <a:r>
              <a:rPr lang="en-US" altLang="zh-CN" sz="2000" dirty="0" err="1" smtClean="0">
                <a:solidFill>
                  <a:srgbClr val="2C3E50"/>
                </a:solidFill>
                <a:latin typeface="-apple-system"/>
              </a:rPr>
              <a:t>package.json</a:t>
            </a:r>
            <a:endParaRPr lang="en-US" altLang="zh-CN" sz="2000" dirty="0" smtClean="0">
              <a:solidFill>
                <a:srgbClr val="2C3E50"/>
              </a:solidFill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C3E50"/>
                </a:solidFill>
                <a:latin typeface="-apple-system"/>
              </a:rPr>
              <a:t>安装：</a:t>
            </a:r>
            <a:r>
              <a:rPr lang="en-US" altLang="zh-CN" sz="2000" dirty="0" err="1">
                <a:solidFill>
                  <a:schemeClr val="accent1"/>
                </a:solidFill>
                <a:latin typeface="-apple-system"/>
              </a:rPr>
              <a:t>npm</a:t>
            </a:r>
            <a:r>
              <a:rPr lang="en-US" altLang="zh-CN" sz="2000" dirty="0">
                <a:solidFill>
                  <a:schemeClr val="accent1"/>
                </a:solidFill>
                <a:latin typeface="-apple-system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-apple-system"/>
              </a:rPr>
              <a:t>install </a:t>
            </a:r>
            <a:r>
              <a:rPr lang="en-US" altLang="zh-CN" dirty="0" smtClean="0">
                <a:solidFill>
                  <a:schemeClr val="accent1"/>
                </a:solidFill>
                <a:latin typeface="-apple-system"/>
              </a:rPr>
              <a:t>@YOUR_NPM_SCOPE/YOUR_NPM_PACKAGE </a:t>
            </a:r>
            <a:r>
              <a:rPr lang="en-US" altLang="zh-CN" sz="2000" dirty="0">
                <a:solidFill>
                  <a:schemeClr val="accent1"/>
                </a:solidFill>
                <a:latin typeface="-apple-system"/>
              </a:rPr>
              <a:t>--save</a:t>
            </a:r>
            <a:endParaRPr lang="en-US" altLang="zh-CN" sz="2000" dirty="0" smtClean="0">
              <a:solidFill>
                <a:schemeClr val="accent1"/>
              </a:solidFill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C3E50"/>
                </a:solidFill>
                <a:latin typeface="-apple-system"/>
              </a:rPr>
              <a:t>使用</a:t>
            </a:r>
            <a:endParaRPr lang="en-US" altLang="zh-CN" sz="2000" dirty="0" smtClean="0">
              <a:solidFill>
                <a:srgbClr val="2C3E50"/>
              </a:solidFill>
              <a:latin typeface="-apple-system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C3E50"/>
                </a:solidFill>
                <a:latin typeface="-apple-system"/>
              </a:rPr>
              <a:t>配合 </a:t>
            </a:r>
            <a:r>
              <a:rPr lang="en-US" altLang="zh-CN" sz="2000" dirty="0" err="1" smtClean="0">
                <a:solidFill>
                  <a:srgbClr val="2C3E50"/>
                </a:solidFill>
                <a:latin typeface="-apple-system"/>
              </a:rPr>
              <a:t>axios</a:t>
            </a:r>
            <a:r>
              <a:rPr lang="zh-CN" altLang="en-US" sz="2000" dirty="0" smtClean="0">
                <a:solidFill>
                  <a:srgbClr val="2C3E50"/>
                </a:solidFill>
                <a:latin typeface="-apple-system"/>
              </a:rPr>
              <a:t>（</a:t>
            </a:r>
            <a:r>
              <a:rPr lang="en-US" altLang="zh-CN" sz="2000" dirty="0" smtClean="0">
                <a:solidFill>
                  <a:srgbClr val="2C3E50"/>
                </a:solidFill>
                <a:latin typeface="-apple-system"/>
              </a:rPr>
              <a:t>api.js</a:t>
            </a:r>
            <a:r>
              <a:rPr lang="zh-CN" altLang="en-US" sz="2000" dirty="0" smtClean="0">
                <a:solidFill>
                  <a:srgbClr val="2C3E50"/>
                </a:solidFill>
                <a:latin typeface="-apple-system"/>
              </a:rPr>
              <a:t>）</a:t>
            </a:r>
            <a:endParaRPr lang="en-US" altLang="zh-CN" sz="2000" dirty="0" smtClean="0">
              <a:solidFill>
                <a:srgbClr val="2C3E50"/>
              </a:solidFill>
              <a:latin typeface="-apple-system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C3E50"/>
                </a:solidFill>
                <a:latin typeface="-apple-system"/>
              </a:rPr>
              <a:t>服务调用</a:t>
            </a:r>
            <a:endParaRPr lang="zh-CN" altLang="en-US" sz="2000" dirty="0">
              <a:solidFill>
                <a:srgbClr val="2C3E5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268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使用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59" y="2385392"/>
            <a:ext cx="8655948" cy="28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06827" y="1689652"/>
            <a:ext cx="8550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69CD6"/>
                </a:solidFill>
                <a:latin typeface="-apple-system"/>
              </a:rPr>
              <a:t>将发起请求放入</a:t>
            </a:r>
            <a:r>
              <a:rPr lang="en-US" altLang="zh-CN" dirty="0">
                <a:solidFill>
                  <a:srgbClr val="569CD6"/>
                </a:solidFill>
                <a:latin typeface="-apple-system"/>
              </a:rPr>
              <a:t>try...catch</a:t>
            </a:r>
            <a:r>
              <a:rPr lang="zh-CN" altLang="en-US" dirty="0">
                <a:solidFill>
                  <a:srgbClr val="569CD6"/>
                </a:solidFill>
                <a:latin typeface="-apple-system"/>
              </a:rPr>
              <a:t>中，用于捕获错误（</a:t>
            </a:r>
            <a:r>
              <a:rPr lang="en-US" altLang="zh-CN" dirty="0" err="1">
                <a:solidFill>
                  <a:srgbClr val="569CD6"/>
                </a:solidFill>
                <a:latin typeface="-apple-system"/>
              </a:rPr>
              <a:t>async</a:t>
            </a:r>
            <a:r>
              <a:rPr lang="en-US" altLang="zh-CN" dirty="0">
                <a:solidFill>
                  <a:srgbClr val="569CD6"/>
                </a:solidFill>
                <a:latin typeface="-apple-system"/>
              </a:rPr>
              <a:t>...await</a:t>
            </a:r>
            <a:r>
              <a:rPr lang="zh-CN" altLang="en-US" dirty="0">
                <a:solidFill>
                  <a:srgbClr val="569CD6"/>
                </a:solidFill>
                <a:latin typeface="-apple-system"/>
              </a:rPr>
              <a:t>会返回两种结果，</a:t>
            </a:r>
            <a:r>
              <a:rPr lang="en-US" altLang="zh-CN" dirty="0">
                <a:solidFill>
                  <a:srgbClr val="569CD6"/>
                </a:solidFill>
                <a:latin typeface="-apple-system"/>
              </a:rPr>
              <a:t>resolve</a:t>
            </a:r>
            <a:r>
              <a:rPr lang="zh-CN" altLang="en-US" dirty="0">
                <a:solidFill>
                  <a:srgbClr val="569CD6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569CD6"/>
                </a:solidFill>
                <a:latin typeface="-apple-system"/>
              </a:rPr>
              <a:t>reject</a:t>
            </a:r>
            <a:r>
              <a:rPr lang="zh-CN" altLang="en-US" dirty="0">
                <a:solidFill>
                  <a:srgbClr val="569CD6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569CD6"/>
                </a:solidFill>
                <a:latin typeface="-apple-system"/>
              </a:rPr>
              <a:t>try...catch </a:t>
            </a:r>
            <a:r>
              <a:rPr lang="zh-CN" altLang="en-US" dirty="0">
                <a:solidFill>
                  <a:srgbClr val="569CD6"/>
                </a:solidFill>
                <a:latin typeface="-apple-system"/>
              </a:rPr>
              <a:t>就可以捕获到</a:t>
            </a:r>
            <a:r>
              <a:rPr lang="en-US" altLang="zh-CN" dirty="0">
                <a:solidFill>
                  <a:srgbClr val="569CD6"/>
                </a:solidFill>
                <a:latin typeface="-apple-system"/>
              </a:rPr>
              <a:t>reject</a:t>
            </a:r>
            <a:r>
              <a:rPr lang="zh-CN" altLang="en-US" dirty="0">
                <a:solidFill>
                  <a:srgbClr val="569CD6"/>
                </a:solidFill>
                <a:latin typeface="-apple-system"/>
              </a:rPr>
              <a:t>的错误）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27" y="2829484"/>
            <a:ext cx="8655948" cy="22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19984" y="1654073"/>
            <a:ext cx="640048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2C3E50"/>
                </a:solidFill>
                <a:latin typeface="-apple-system"/>
                <a:hlinkClick r:id="rId2"/>
              </a:rPr>
              <a:t>API </a:t>
            </a:r>
            <a:r>
              <a:rPr lang="zh-CN" altLang="en-US" sz="2000" b="1" dirty="0">
                <a:solidFill>
                  <a:srgbClr val="2C3E50"/>
                </a:solidFill>
                <a:latin typeface="-apple-system"/>
                <a:hlinkClick r:id="rId2"/>
              </a:rPr>
              <a:t>协同</a:t>
            </a:r>
            <a:r>
              <a:rPr lang="zh-CN" altLang="en-US" sz="2000" b="1" dirty="0" smtClean="0">
                <a:solidFill>
                  <a:srgbClr val="2C3E50"/>
                </a:solidFill>
                <a:latin typeface="-apple-system"/>
                <a:hlinkClick r:id="rId2"/>
              </a:rPr>
              <a:t>工作流文档</a:t>
            </a:r>
            <a:endParaRPr lang="en-US" altLang="zh-CN" sz="2000" b="1" dirty="0" smtClean="0">
              <a:solidFill>
                <a:srgbClr val="2C3E50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solidFill>
                  <a:srgbClr val="2C3E50"/>
                </a:solidFill>
                <a:latin typeface="-apple-system"/>
                <a:hlinkClick r:id="rId3"/>
              </a:rPr>
              <a:t>Eolinker</a:t>
            </a:r>
            <a:endParaRPr lang="en-US" altLang="zh-CN" sz="2000" b="1" dirty="0" smtClean="0">
              <a:solidFill>
                <a:srgbClr val="2C3E50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2C3E50"/>
                </a:solidFill>
                <a:latin typeface="-apple-system"/>
                <a:hlinkClick r:id="rId4"/>
              </a:rPr>
              <a:t>代码生成服务</a:t>
            </a:r>
            <a:endParaRPr lang="en-US" altLang="zh-CN" sz="2000" b="1" dirty="0" smtClean="0">
              <a:solidFill>
                <a:srgbClr val="2C3E50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5"/>
              </a:rPr>
              <a:t>API </a:t>
            </a:r>
            <a:r>
              <a:rPr lang="zh-CN" altLang="en-US" sz="2000" dirty="0">
                <a:hlinkClick r:id="rId5"/>
              </a:rPr>
              <a:t>协同工作流</a:t>
            </a:r>
            <a:r>
              <a:rPr lang="en-US" altLang="zh-CN" sz="2000" dirty="0">
                <a:hlinkClick r:id="rId5"/>
              </a:rPr>
              <a:t>-</a:t>
            </a:r>
            <a:r>
              <a:rPr lang="zh-CN" altLang="en-US" sz="2000" dirty="0">
                <a:hlinkClick r:id="rId5"/>
              </a:rPr>
              <a:t>开发</a:t>
            </a:r>
            <a:r>
              <a:rPr lang="zh-CN" altLang="en-US" sz="2000" dirty="0" smtClean="0">
                <a:hlinkClick r:id="rId5"/>
              </a:rPr>
              <a:t>者文档</a:t>
            </a:r>
            <a:endParaRPr lang="zh-CN" alt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2C3E50"/>
                </a:solidFill>
                <a:latin typeface="-apple-system"/>
                <a:hlinkClick r:id="rId2"/>
              </a:rPr>
              <a:t>语义化接口名</a:t>
            </a:r>
            <a:endParaRPr lang="zh-CN" altLang="en-US" sz="2000" b="1" dirty="0">
              <a:solidFill>
                <a:srgbClr val="2C3E5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9862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小分享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50705" y="2080519"/>
            <a:ext cx="7841974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2C3E50"/>
                </a:solidFill>
                <a:latin typeface="-apple-system"/>
              </a:rPr>
              <a:t>如何优雅的刷</a:t>
            </a:r>
            <a:r>
              <a:rPr lang="en-US" altLang="zh-CN" sz="2400" b="1" dirty="0" err="1" smtClean="0">
                <a:solidFill>
                  <a:srgbClr val="2C3E50"/>
                </a:solidFill>
                <a:latin typeface="-apple-system"/>
              </a:rPr>
              <a:t>leetcode</a:t>
            </a:r>
            <a:r>
              <a:rPr lang="zh-CN" altLang="en-US" sz="2400" b="1" dirty="0" smtClean="0">
                <a:solidFill>
                  <a:srgbClr val="2C3E50"/>
                </a:solidFill>
                <a:latin typeface="-apple-system"/>
              </a:rPr>
              <a:t>题：</a:t>
            </a:r>
            <a:endParaRPr lang="en-US" altLang="zh-CN" sz="2400" b="1" dirty="0" smtClean="0">
              <a:solidFill>
                <a:srgbClr val="2C3E50"/>
              </a:solidFill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2C3E50"/>
                </a:solidFill>
                <a:latin typeface="-apple-system"/>
              </a:rPr>
              <a:t>Vscode</a:t>
            </a:r>
            <a:r>
              <a:rPr lang="zh-CN" altLang="en-US" sz="2400" b="1" dirty="0" smtClean="0">
                <a:solidFill>
                  <a:srgbClr val="2C3E50"/>
                </a:solidFill>
                <a:latin typeface="-apple-system"/>
              </a:rPr>
              <a:t>插件 </a:t>
            </a:r>
            <a:r>
              <a:rPr lang="en-US" altLang="zh-CN" sz="2400" b="1" dirty="0" smtClean="0">
                <a:solidFill>
                  <a:srgbClr val="2C3E50"/>
                </a:solidFill>
                <a:latin typeface="-apple-system"/>
              </a:rPr>
              <a:t>---- </a:t>
            </a:r>
            <a:r>
              <a:rPr lang="en-US" altLang="zh-CN" sz="2400" b="1" dirty="0" err="1" smtClean="0">
                <a:solidFill>
                  <a:srgbClr val="2C3E50"/>
                </a:solidFill>
                <a:latin typeface="-apple-system"/>
              </a:rPr>
              <a:t>leetcode</a:t>
            </a:r>
            <a:endParaRPr lang="zh-CN" altLang="en-US" sz="2400" b="1" dirty="0">
              <a:solidFill>
                <a:srgbClr val="2C3E5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434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AC62D-4055-D14A-A8D8-F32CA93CBF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2550" y="1519994"/>
            <a:ext cx="1085383" cy="1992916"/>
          </a:xfrm>
        </p:spPr>
        <p:txBody>
          <a:bodyPr/>
          <a:lstStyle/>
          <a:p>
            <a:r>
              <a:rPr kumimoji="1" lang="zh-CN" altLang="en-US" sz="8000" dirty="0"/>
              <a:t>目录</a:t>
            </a: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53F2C7A-7D14-3647-80B1-961E9BD8CFBF}"/>
              </a:ext>
            </a:extLst>
          </p:cNvPr>
          <p:cNvSpPr txBox="1">
            <a:spLocks/>
          </p:cNvSpPr>
          <p:nvPr/>
        </p:nvSpPr>
        <p:spPr>
          <a:xfrm>
            <a:off x="4880634" y="1446053"/>
            <a:ext cx="6620897" cy="40502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rgbClr val="00329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600" dirty="0"/>
              <a:t>API </a:t>
            </a:r>
            <a:r>
              <a:rPr kumimoji="1" lang="zh-CN" altLang="en-US" sz="3600" dirty="0"/>
              <a:t>管理工具 </a:t>
            </a:r>
            <a:r>
              <a:rPr kumimoji="1" lang="en-US" altLang="zh-CN" sz="3600" dirty="0"/>
              <a:t>–</a:t>
            </a:r>
            <a:r>
              <a:rPr kumimoji="1" lang="en-US" altLang="zh-CN" sz="3600" dirty="0" err="1"/>
              <a:t>eolinker</a:t>
            </a:r>
            <a:endParaRPr kumimoji="1" lang="en-US" altLang="zh-CN" sz="36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dirty="0" smtClean="0"/>
              <a:t>创建工作流</a:t>
            </a:r>
            <a:endParaRPr kumimoji="1" lang="en-US" altLang="zh-CN" sz="360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dirty="0" smtClean="0"/>
              <a:t>使用</a:t>
            </a:r>
            <a:endParaRPr kumimoji="1" lang="en-US" altLang="zh-CN" sz="360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dirty="0" smtClean="0"/>
              <a:t>参考</a:t>
            </a:r>
            <a:r>
              <a:rPr kumimoji="1" lang="en-US" altLang="zh-CN" sz="3600" dirty="0"/>
              <a:t/>
            </a:r>
            <a:br>
              <a:rPr kumimoji="1" lang="en-US" altLang="zh-CN" sz="3600" dirty="0"/>
            </a:br>
            <a:r>
              <a:rPr kumimoji="1" lang="en-US" altLang="zh-CN" sz="3600" dirty="0" smtClean="0"/>
              <a:t/>
            </a:r>
            <a:br>
              <a:rPr kumimoji="1" lang="en-US" altLang="zh-CN" sz="3600" dirty="0" smtClean="0"/>
            </a:br>
            <a:r>
              <a:rPr kumimoji="1" lang="en-US" altLang="zh-CN" sz="3600" dirty="0" smtClean="0"/>
              <a:t/>
            </a:r>
            <a:br>
              <a:rPr kumimoji="1" lang="en-US" altLang="zh-CN" sz="3600" dirty="0" smtClean="0"/>
            </a:b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558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1D704-54AB-D842-AAD5-E023AA52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550"/>
            <a:ext cx="10515600" cy="112704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THANKS</a:t>
            </a:r>
            <a:r>
              <a:rPr kumimoji="1" lang="zh-CN" altLang="en-US" dirty="0"/>
              <a:t>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77597-AB01-9A45-B9F2-577894245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7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API </a:t>
            </a:r>
            <a:r>
              <a:rPr lang="zh-CN" altLang="en-US" b="0" dirty="0"/>
              <a:t>管理工具 </a:t>
            </a:r>
            <a:r>
              <a:rPr lang="en-US" altLang="zh-CN" b="0" dirty="0"/>
              <a:t>- </a:t>
            </a:r>
            <a:r>
              <a:rPr lang="en-US" altLang="zh-CN" b="0" dirty="0" err="1"/>
              <a:t>eolinker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113721" y="1605026"/>
            <a:ext cx="83919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C3E50"/>
                </a:solidFill>
                <a:latin typeface="-apple-system"/>
              </a:rPr>
              <a:t>背景：前后端接口为中间层协议，影响着前后端开发效率和质量。而且接口定义和接口层的代码，实际上是重复的过程。</a:t>
            </a:r>
            <a:endParaRPr lang="en-US" altLang="zh-CN" sz="2000" dirty="0">
              <a:solidFill>
                <a:srgbClr val="2C3E50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C3E50"/>
                </a:solidFill>
                <a:latin typeface="-apple-system"/>
              </a:rPr>
              <a:t>定义：</a:t>
            </a:r>
            <a:r>
              <a:rPr lang="en-US" altLang="zh-CN" sz="2000" dirty="0">
                <a:solidFill>
                  <a:srgbClr val="2C3E50"/>
                </a:solidFill>
                <a:latin typeface="-apple-system"/>
              </a:rPr>
              <a:t>API </a:t>
            </a:r>
            <a:r>
              <a:rPr lang="zh-CN" altLang="en-US" sz="2000" dirty="0">
                <a:solidFill>
                  <a:srgbClr val="2C3E50"/>
                </a:solidFill>
                <a:latin typeface="-apple-system"/>
              </a:rPr>
              <a:t>研发管理工具，支持接口管理，以及 </a:t>
            </a:r>
            <a:r>
              <a:rPr lang="en-US" altLang="zh-CN" sz="2000" dirty="0">
                <a:solidFill>
                  <a:srgbClr val="2C3E50"/>
                </a:solidFill>
                <a:latin typeface="-apple-system"/>
              </a:rPr>
              <a:t>API Mock </a:t>
            </a:r>
            <a:r>
              <a:rPr lang="zh-CN" altLang="en-US" sz="2000" dirty="0">
                <a:solidFill>
                  <a:srgbClr val="2C3E50"/>
                </a:solidFill>
                <a:latin typeface="-apple-system"/>
              </a:rPr>
              <a:t>服务和 </a:t>
            </a:r>
            <a:r>
              <a:rPr lang="en-US" altLang="zh-CN" sz="2000" dirty="0">
                <a:solidFill>
                  <a:srgbClr val="2C3E50"/>
                </a:solidFill>
                <a:latin typeface="-apple-system"/>
              </a:rPr>
              <a:t>API </a:t>
            </a:r>
            <a:r>
              <a:rPr lang="zh-CN" altLang="en-US" sz="2000" dirty="0">
                <a:solidFill>
                  <a:srgbClr val="2C3E50"/>
                </a:solidFill>
                <a:latin typeface="-apple-system"/>
              </a:rPr>
              <a:t>自动化测试</a:t>
            </a:r>
            <a:r>
              <a:rPr lang="zh-CN" altLang="en-US" sz="2000" dirty="0" smtClean="0">
                <a:solidFill>
                  <a:srgbClr val="2C3E50"/>
                </a:solidFill>
                <a:latin typeface="-apple-system"/>
              </a:rPr>
              <a:t>。</a:t>
            </a:r>
            <a:endParaRPr lang="en-US" altLang="zh-CN" sz="2000" dirty="0">
              <a:solidFill>
                <a:srgbClr val="2C3E50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C3E50"/>
                </a:solidFill>
                <a:latin typeface="-apple-system"/>
              </a:rPr>
              <a:t>使用人群：前端开发者 </a:t>
            </a:r>
            <a:r>
              <a:rPr lang="en-US" altLang="zh-CN" sz="2000" dirty="0">
                <a:solidFill>
                  <a:srgbClr val="2C3E50"/>
                </a:solidFill>
                <a:latin typeface="-apple-system"/>
              </a:rPr>
              <a:t>+ </a:t>
            </a:r>
            <a:r>
              <a:rPr lang="zh-CN" altLang="en-US" sz="2000" dirty="0">
                <a:solidFill>
                  <a:srgbClr val="2C3E50"/>
                </a:solidFill>
                <a:latin typeface="-apple-system"/>
              </a:rPr>
              <a:t>服务端开发</a:t>
            </a:r>
            <a:r>
              <a:rPr lang="zh-CN" altLang="en-US" sz="2000" dirty="0" smtClean="0">
                <a:solidFill>
                  <a:srgbClr val="2C3E50"/>
                </a:solidFill>
                <a:latin typeface="-apple-system"/>
              </a:rPr>
              <a:t>者</a:t>
            </a:r>
            <a:endParaRPr lang="en-US" altLang="zh-CN" sz="2000" dirty="0">
              <a:solidFill>
                <a:srgbClr val="2C3E50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C3E50"/>
                </a:solidFill>
                <a:latin typeface="-apple-system"/>
              </a:rPr>
              <a:t>提供的服务：接口定义、接口层</a:t>
            </a:r>
            <a:r>
              <a:rPr lang="zh-CN" altLang="en-US" sz="2000" dirty="0" smtClean="0">
                <a:solidFill>
                  <a:srgbClr val="2C3E50"/>
                </a:solidFill>
                <a:latin typeface="-apple-system"/>
              </a:rPr>
              <a:t>代码生成</a:t>
            </a:r>
            <a:endParaRPr lang="en-US" altLang="zh-CN" sz="2000" dirty="0">
              <a:solidFill>
                <a:srgbClr val="2C3E50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C3E50"/>
                </a:solidFill>
                <a:latin typeface="-apple-system"/>
              </a:rPr>
              <a:t>工作</a:t>
            </a:r>
            <a:r>
              <a:rPr lang="zh-CN" altLang="en-US" sz="2000" dirty="0" smtClean="0">
                <a:solidFill>
                  <a:srgbClr val="2C3E50"/>
                </a:solidFill>
                <a:latin typeface="-apple-system"/>
              </a:rPr>
              <a:t>流</a:t>
            </a:r>
            <a:endParaRPr lang="en-US" altLang="zh-CN" sz="2000" dirty="0" smtClean="0">
              <a:solidFill>
                <a:srgbClr val="2C3E50"/>
              </a:solidFill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API </a:t>
            </a:r>
            <a:r>
              <a:rPr lang="zh-CN" altLang="en-US" dirty="0"/>
              <a:t>管理工具 </a:t>
            </a:r>
            <a:r>
              <a:rPr lang="en-US" altLang="zh-CN" dirty="0"/>
              <a:t>- </a:t>
            </a:r>
            <a:r>
              <a:rPr lang="en-US" altLang="zh-CN" dirty="0" err="1"/>
              <a:t>eolinker</a:t>
            </a:r>
            <a:endParaRPr lang="en-US" altLang="zh-CN" dirty="0">
              <a:solidFill>
                <a:srgbClr val="2C3E50"/>
              </a:solidFill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OpenAPI</a:t>
            </a:r>
            <a:r>
              <a:rPr lang="en-US" altLang="zh-CN" dirty="0" smtClean="0"/>
              <a:t> Specification</a:t>
            </a:r>
            <a:endParaRPr lang="en-US" altLang="zh-CN" sz="2000" dirty="0" smtClean="0">
              <a:solidFill>
                <a:srgbClr val="2C3E5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704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创建一个工作流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802835" y="1888435"/>
            <a:ext cx="6341165" cy="2328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EAF7C"/>
                </a:solidFill>
                <a:latin typeface="-apple-system"/>
                <a:hlinkClick r:id="rId2"/>
              </a:rPr>
              <a:t>创建并配置 </a:t>
            </a:r>
            <a:r>
              <a:rPr lang="en-US" altLang="zh-CN" sz="2000" dirty="0" err="1">
                <a:solidFill>
                  <a:srgbClr val="3EAF7C"/>
                </a:solidFill>
                <a:latin typeface="-apple-system"/>
                <a:hlinkClick r:id="rId2"/>
              </a:rPr>
              <a:t>Gitlab</a:t>
            </a:r>
            <a:r>
              <a:rPr lang="en-US" altLang="zh-CN" sz="2000" dirty="0">
                <a:solidFill>
                  <a:srgbClr val="3EAF7C"/>
                </a:solidFill>
                <a:latin typeface="-apple-system"/>
                <a:hlinkClick r:id="rId2"/>
              </a:rPr>
              <a:t> </a:t>
            </a:r>
            <a:r>
              <a:rPr lang="zh-CN" altLang="en-US" sz="2000" dirty="0">
                <a:solidFill>
                  <a:srgbClr val="3EAF7C"/>
                </a:solidFill>
                <a:latin typeface="-apple-system"/>
                <a:hlinkClick r:id="rId2"/>
              </a:rPr>
              <a:t>仓库</a:t>
            </a:r>
            <a:endParaRPr lang="zh-CN" altLang="en-US" sz="2000" dirty="0">
              <a:solidFill>
                <a:srgbClr val="2C3E50"/>
              </a:solidFill>
              <a:latin typeface="-apple-system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EAF7C"/>
                </a:solidFill>
                <a:latin typeface="-apple-system"/>
                <a:hlinkClick r:id="rId3"/>
              </a:rPr>
              <a:t>生成 </a:t>
            </a:r>
            <a:r>
              <a:rPr lang="en-US" altLang="zh-CN" sz="2000" dirty="0" err="1">
                <a:solidFill>
                  <a:srgbClr val="3EAF7C"/>
                </a:solidFill>
                <a:latin typeface="-apple-system"/>
                <a:hlinkClick r:id="rId3"/>
              </a:rPr>
              <a:t>Eolinker</a:t>
            </a:r>
            <a:r>
              <a:rPr lang="en-US" altLang="zh-CN" sz="2000" dirty="0">
                <a:solidFill>
                  <a:srgbClr val="3EAF7C"/>
                </a:solidFill>
                <a:latin typeface="-apple-system"/>
                <a:hlinkClick r:id="rId3"/>
              </a:rPr>
              <a:t> </a:t>
            </a:r>
            <a:r>
              <a:rPr lang="en-US" altLang="zh-CN" sz="2000" dirty="0" err="1">
                <a:solidFill>
                  <a:srgbClr val="3EAF7C"/>
                </a:solidFill>
                <a:latin typeface="-apple-system"/>
                <a:hlinkClick r:id="rId3"/>
              </a:rPr>
              <a:t>webhook</a:t>
            </a:r>
            <a:endParaRPr lang="en-US" altLang="zh-CN" sz="2000" dirty="0">
              <a:solidFill>
                <a:srgbClr val="2C3E50"/>
              </a:solidFill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EAF7C"/>
                </a:solidFill>
                <a:latin typeface="-apple-system"/>
                <a:hlinkClick r:id="rId4"/>
              </a:rPr>
              <a:t>手动配置</a:t>
            </a:r>
            <a:endParaRPr lang="zh-CN" altLang="en-US" sz="2000" dirty="0">
              <a:solidFill>
                <a:srgbClr val="2C3E50"/>
              </a:solidFill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EAF7C"/>
                </a:solidFill>
                <a:latin typeface="-apple-system"/>
                <a:hlinkClick r:id="rId5"/>
              </a:rPr>
              <a:t>配置导入</a:t>
            </a:r>
            <a:endParaRPr lang="zh-CN" altLang="en-US" sz="2000" dirty="0">
              <a:solidFill>
                <a:srgbClr val="2C3E50"/>
              </a:solidFill>
              <a:latin typeface="-apple-system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EAF7C"/>
                </a:solidFill>
                <a:latin typeface="-apple-system"/>
                <a:hlinkClick r:id="rId6"/>
              </a:rPr>
              <a:t>配置 </a:t>
            </a:r>
            <a:r>
              <a:rPr lang="en-US" altLang="zh-CN" sz="2000" dirty="0" err="1">
                <a:solidFill>
                  <a:srgbClr val="3EAF7C"/>
                </a:solidFill>
                <a:latin typeface="-apple-system"/>
                <a:hlinkClick r:id="rId6"/>
              </a:rPr>
              <a:t>Eolinker</a:t>
            </a:r>
            <a:r>
              <a:rPr lang="en-US" altLang="zh-CN" sz="2000" dirty="0">
                <a:solidFill>
                  <a:srgbClr val="3EAF7C"/>
                </a:solidFill>
                <a:latin typeface="-apple-system"/>
                <a:hlinkClick r:id="rId6"/>
              </a:rPr>
              <a:t> </a:t>
            </a:r>
            <a:r>
              <a:rPr lang="en-US" altLang="zh-CN" sz="2000" dirty="0" err="1">
                <a:solidFill>
                  <a:srgbClr val="3EAF7C"/>
                </a:solidFill>
                <a:latin typeface="-apple-system"/>
                <a:hlinkClick r:id="rId6"/>
              </a:rPr>
              <a:t>webhook</a:t>
            </a:r>
            <a:endParaRPr lang="en-US" altLang="zh-CN" sz="2000" b="0" i="0" dirty="0">
              <a:solidFill>
                <a:srgbClr val="2C3E5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533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创建并配置</a:t>
            </a:r>
            <a:r>
              <a:rPr kumimoji="1" lang="en-US" altLang="zh-CN" dirty="0" err="1" smtClean="0"/>
              <a:t>gitlab</a:t>
            </a:r>
            <a:r>
              <a:rPr kumimoji="1" lang="zh-CN" altLang="en-US" dirty="0" smtClean="0"/>
              <a:t>仓库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04441" y="1380510"/>
            <a:ext cx="710822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u="sng" dirty="0" smtClean="0">
                <a:hlinkClick r:id="rId2"/>
              </a:rPr>
              <a:t>新建项目：</a:t>
            </a:r>
            <a:r>
              <a:rPr lang="en-US" altLang="zh-CN" sz="2000" dirty="0" smtClean="0">
                <a:hlinkClick r:id="rId2"/>
              </a:rPr>
              <a:t>https://git-open.qianxin-inc.cn/free/yyc-api-test</a:t>
            </a:r>
            <a:endParaRPr lang="en-US" altLang="zh-CN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添加成员</a:t>
            </a:r>
            <a:r>
              <a:rPr lang="en-US" altLang="zh-CN" sz="2000" dirty="0" err="1" smtClean="0"/>
              <a:t>atsfe</a:t>
            </a:r>
            <a:r>
              <a:rPr lang="en-US" altLang="zh-CN" sz="2000" dirty="0" smtClean="0"/>
              <a:t>-robot    -----    </a:t>
            </a:r>
            <a:r>
              <a:rPr lang="zh-CN" altLang="en-US" sz="2000" dirty="0" smtClean="0"/>
              <a:t>向</a:t>
            </a:r>
            <a:r>
              <a:rPr lang="en-US" altLang="zh-CN" sz="2000" dirty="0" err="1" smtClean="0"/>
              <a:t>npm</a:t>
            </a:r>
            <a:r>
              <a:rPr lang="zh-CN" altLang="en-US" sz="2000" dirty="0" smtClean="0"/>
              <a:t>上发布</a:t>
            </a:r>
            <a:r>
              <a:rPr lang="en-US" altLang="zh-CN" sz="2000" dirty="0" err="1" smtClean="0"/>
              <a:t>npm</a:t>
            </a:r>
            <a:r>
              <a:rPr lang="zh-CN" altLang="en-US" sz="2000" dirty="0" smtClean="0"/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39218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err="1" smtClean="0"/>
              <a:t>Eolinker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webhook</a:t>
            </a:r>
            <a:r>
              <a:rPr lang="en-US" altLang="zh-CN" dirty="0">
                <a:solidFill>
                  <a:srgbClr val="2C3E50"/>
                </a:solidFill>
                <a:latin typeface="-apple-system"/>
              </a:rPr>
              <a:t/>
            </a:r>
            <a:br>
              <a:rPr lang="en-US" altLang="zh-CN" dirty="0">
                <a:solidFill>
                  <a:srgbClr val="2C3E50"/>
                </a:solidFill>
                <a:latin typeface="-apple-system"/>
              </a:rPr>
            </a:b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099671" y="2264826"/>
            <a:ext cx="768056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配置地址：</a:t>
            </a:r>
            <a:r>
              <a:rPr lang="zh-CN" altLang="en-US" sz="24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hlinkClick r:id="rId2"/>
              </a:rPr>
              <a:t>http://codegen.bbfe.group/#/</a:t>
            </a:r>
            <a:r>
              <a:rPr lang="zh-CN" altLang="en-US" sz="2400" b="1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hlinkClick r:id="rId2"/>
              </a:rPr>
              <a:t>config</a:t>
            </a:r>
            <a:endParaRPr lang="en-US" altLang="zh-CN" sz="2400" b="1" dirty="0" smtClean="0">
              <a:solidFill>
                <a:srgbClr val="00329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手动配置</a:t>
            </a:r>
            <a:endParaRPr lang="en-US" altLang="zh-CN" sz="2400" b="1" dirty="0" smtClean="0">
              <a:solidFill>
                <a:srgbClr val="00329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导入配置 </a:t>
            </a:r>
            <a:endParaRPr lang="zh-CN" altLang="en-US" sz="2400" b="1" dirty="0">
              <a:solidFill>
                <a:srgbClr val="00329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72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手动配置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0755" y="1510821"/>
            <a:ext cx="1090003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选择空间和项目：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空间列表为项目所在的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eolinker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空间，选择空间后会出现项目列表，选定需要自动生成代码的项目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 </a:t>
            </a:r>
            <a:r>
              <a:rPr lang="en-US" altLang="zh-CN" sz="2400" b="1" dirty="0" err="1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en-US" altLang="zh-CN" sz="24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仓库和 </a:t>
            </a:r>
            <a:r>
              <a:rPr lang="en-US" altLang="zh-CN" sz="2400" b="1" dirty="0" err="1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4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仓库地址需要填写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clone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时的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选择代码模板并按需填写模板参数（可不填</a:t>
            </a:r>
            <a:r>
              <a:rPr lang="zh-CN" altLang="en-US" sz="2400" b="1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模板详情可见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模板列表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4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手动配置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30" y="2292772"/>
            <a:ext cx="10744200" cy="139065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276265"/>
              </p:ext>
            </p:extLst>
          </p:nvPr>
        </p:nvGraphicFramePr>
        <p:xfrm>
          <a:off x="985630" y="3599553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7360411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508109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41504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参数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含义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备注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637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npmScope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要发布的 </a:t>
                      </a:r>
                      <a:r>
                        <a:rPr lang="en-US" altLang="zh-CN" dirty="0" err="1">
                          <a:effectLst/>
                        </a:rPr>
                        <a:t>npm</a:t>
                      </a:r>
                      <a:r>
                        <a:rPr lang="en-US" altLang="zh-CN" dirty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空间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建议填写团队的命名空间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66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npmName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要发布的 </a:t>
                      </a:r>
                      <a:r>
                        <a:rPr lang="en-US" altLang="zh-CN" dirty="0" err="1">
                          <a:effectLst/>
                        </a:rPr>
                        <a:t>npm</a:t>
                      </a:r>
                      <a:r>
                        <a:rPr lang="en-US" altLang="zh-CN" dirty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包名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必填项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851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npmEmail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发布人的邮箱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可选项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9317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73426" y="1455291"/>
            <a:ext cx="806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</a:t>
            </a:r>
            <a:r>
              <a:rPr lang="en-US" altLang="zh-CN" dirty="0" err="1" smtClean="0"/>
              <a:t>webhook</a:t>
            </a:r>
            <a:r>
              <a:rPr lang="zh-CN" altLang="en-US" dirty="0" smtClean="0"/>
              <a:t>时填写的模板参数：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导入配置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1" y="2196756"/>
            <a:ext cx="8420100" cy="3895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47800" y="1452513"/>
            <a:ext cx="8093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2C3E50"/>
                </a:solidFill>
                <a:latin typeface="-apple-system"/>
              </a:rPr>
              <a:t>可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通过一个 </a:t>
            </a:r>
            <a:r>
              <a:rPr lang="en-US" altLang="zh-CN" dirty="0" err="1">
                <a:solidFill>
                  <a:srgbClr val="2C3E50"/>
                </a:solidFill>
                <a:latin typeface="-apple-system"/>
              </a:rPr>
              <a:t>json</a:t>
            </a:r>
            <a:r>
              <a:rPr lang="en-US" altLang="zh-CN" dirty="0">
                <a:solidFill>
                  <a:srgbClr val="2C3E50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文件导入一个空间下的多个项目，最后生成一个 </a:t>
            </a:r>
            <a:r>
              <a:rPr lang="en-US" altLang="zh-CN" dirty="0" err="1">
                <a:solidFill>
                  <a:srgbClr val="2C3E50"/>
                </a:solidFill>
                <a:latin typeface="-apple-system"/>
              </a:rPr>
              <a:t>webhook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。适用于同时需要监听多个项目的场景。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3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620</Words>
  <Application>Microsoft Office PowerPoint</Application>
  <PresentationFormat>宽屏</PresentationFormat>
  <Paragraphs>91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-apple-system</vt:lpstr>
      <vt:lpstr>Source Han Sans CN Medium</vt:lpstr>
      <vt:lpstr>等线</vt:lpstr>
      <vt:lpstr>黑体</vt:lpstr>
      <vt:lpstr>微软雅黑</vt:lpstr>
      <vt:lpstr>微软雅黑</vt:lpstr>
      <vt:lpstr>Arial</vt:lpstr>
      <vt:lpstr>Cambria</vt:lpstr>
      <vt:lpstr>Office 主题​​</vt:lpstr>
      <vt:lpstr>API 管理工具 - eolinker</vt:lpstr>
      <vt:lpstr>PowerPoint 演示文稿</vt:lpstr>
      <vt:lpstr>API 管理工具 - eolinker</vt:lpstr>
      <vt:lpstr>创建一个工作流</vt:lpstr>
      <vt:lpstr>创建并配置gitlab仓库 </vt:lpstr>
      <vt:lpstr>生成Eolinker webhook </vt:lpstr>
      <vt:lpstr>手动配置</vt:lpstr>
      <vt:lpstr>手动配置 </vt:lpstr>
      <vt:lpstr>导入配置 </vt:lpstr>
      <vt:lpstr>配置Eolinker webhook </vt:lpstr>
      <vt:lpstr>配置Eolinker webhook </vt:lpstr>
      <vt:lpstr>文档和代码 </vt:lpstr>
      <vt:lpstr>文档和代码 </vt:lpstr>
      <vt:lpstr>文档与代码 </vt:lpstr>
      <vt:lpstr>使用</vt:lpstr>
      <vt:lpstr>使用</vt:lpstr>
      <vt:lpstr>使用 </vt:lpstr>
      <vt:lpstr>参考 </vt:lpstr>
      <vt:lpstr>小分享 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杨玉春</cp:lastModifiedBy>
  <cp:revision>97</cp:revision>
  <dcterms:created xsi:type="dcterms:W3CDTF">2019-04-09T09:44:00Z</dcterms:created>
  <dcterms:modified xsi:type="dcterms:W3CDTF">2020-08-28T10:44:09Z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