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4" r:id="rId4"/>
  </p:sldMasterIdLst>
  <p:notesMasterIdLst>
    <p:notesMasterId r:id="rId7"/>
  </p:notesMasterIdLst>
  <p:handoutMasterIdLst>
    <p:handoutMasterId r:id="rId95"/>
  </p:handoutMasterIdLst>
  <p:sldIdLst>
    <p:sldId id="1296" r:id="rId5"/>
    <p:sldId id="1588" r:id="rId6"/>
    <p:sldId id="1419" r:id="rId8"/>
    <p:sldId id="1916" r:id="rId9"/>
    <p:sldId id="1918" r:id="rId10"/>
    <p:sldId id="2170" r:id="rId11"/>
    <p:sldId id="1631" r:id="rId12"/>
    <p:sldId id="1512" r:id="rId13"/>
    <p:sldId id="1488" r:id="rId14"/>
    <p:sldId id="1632" r:id="rId15"/>
    <p:sldId id="1635" r:id="rId16"/>
    <p:sldId id="1633" r:id="rId17"/>
    <p:sldId id="1638" r:id="rId18"/>
    <p:sldId id="262" r:id="rId19"/>
    <p:sldId id="263" r:id="rId20"/>
    <p:sldId id="2171" r:id="rId21"/>
    <p:sldId id="1641" r:id="rId22"/>
    <p:sldId id="1538" r:id="rId23"/>
    <p:sldId id="1643" r:id="rId24"/>
    <p:sldId id="1644" r:id="rId25"/>
    <p:sldId id="1706" r:id="rId26"/>
    <p:sldId id="2177" r:id="rId27"/>
    <p:sldId id="1858" r:id="rId28"/>
    <p:sldId id="1922" r:id="rId29"/>
    <p:sldId id="1859" r:id="rId30"/>
    <p:sldId id="1860" r:id="rId31"/>
    <p:sldId id="2172" r:id="rId32"/>
    <p:sldId id="1862" r:id="rId33"/>
    <p:sldId id="2185" r:id="rId34"/>
    <p:sldId id="1864" r:id="rId35"/>
    <p:sldId id="1865" r:id="rId36"/>
    <p:sldId id="2184" r:id="rId37"/>
    <p:sldId id="1863" r:id="rId38"/>
    <p:sldId id="1653" r:id="rId39"/>
    <p:sldId id="1654" r:id="rId40"/>
    <p:sldId id="1655" r:id="rId41"/>
    <p:sldId id="1656" r:id="rId42"/>
    <p:sldId id="1657" r:id="rId43"/>
    <p:sldId id="1666" r:id="rId44"/>
    <p:sldId id="1781" r:id="rId45"/>
    <p:sldId id="1869" r:id="rId46"/>
    <p:sldId id="1668" r:id="rId47"/>
    <p:sldId id="1670" r:id="rId48"/>
    <p:sldId id="2178" r:id="rId49"/>
    <p:sldId id="1676" r:id="rId50"/>
    <p:sldId id="1667" r:id="rId51"/>
    <p:sldId id="1679" r:id="rId52"/>
    <p:sldId id="1680" r:id="rId53"/>
    <p:sldId id="1681" r:id="rId54"/>
    <p:sldId id="1682" r:id="rId55"/>
    <p:sldId id="1683" r:id="rId56"/>
    <p:sldId id="1684" r:id="rId57"/>
    <p:sldId id="1678" r:id="rId58"/>
    <p:sldId id="1673" r:id="rId59"/>
    <p:sldId id="1675" r:id="rId60"/>
    <p:sldId id="2174" r:id="rId61"/>
    <p:sldId id="1686" r:id="rId62"/>
    <p:sldId id="2186" r:id="rId63"/>
    <p:sldId id="2187" r:id="rId64"/>
    <p:sldId id="2180" r:id="rId65"/>
    <p:sldId id="1929" r:id="rId66"/>
    <p:sldId id="1687" r:id="rId67"/>
    <p:sldId id="1688" r:id="rId68"/>
    <p:sldId id="1689" r:id="rId69"/>
    <p:sldId id="2182" r:id="rId70"/>
    <p:sldId id="2181" r:id="rId71"/>
    <p:sldId id="1690" r:id="rId72"/>
    <p:sldId id="2175" r:id="rId73"/>
    <p:sldId id="1691" r:id="rId74"/>
    <p:sldId id="1693" r:id="rId75"/>
    <p:sldId id="1822" r:id="rId76"/>
    <p:sldId id="1663" r:id="rId77"/>
    <p:sldId id="1933" r:id="rId78"/>
    <p:sldId id="2193" r:id="rId79"/>
    <p:sldId id="1694" r:id="rId80"/>
    <p:sldId id="1697" r:id="rId81"/>
    <p:sldId id="1698" r:id="rId82"/>
    <p:sldId id="1699" r:id="rId83"/>
    <p:sldId id="1700" r:id="rId84"/>
    <p:sldId id="1701" r:id="rId85"/>
    <p:sldId id="1702" r:id="rId86"/>
    <p:sldId id="1703" r:id="rId87"/>
    <p:sldId id="1856" r:id="rId88"/>
    <p:sldId id="2192" r:id="rId89"/>
    <p:sldId id="2194" r:id="rId90"/>
    <p:sldId id="2195" r:id="rId91"/>
    <p:sldId id="2196" r:id="rId92"/>
    <p:sldId id="2197" r:id="rId93"/>
    <p:sldId id="1934" r:id="rId94"/>
  </p:sldIdLst>
  <p:sldSz cx="12192000" cy="7919720"/>
  <p:notesSz cx="9942195" cy="6760845"/>
  <p:custDataLst>
    <p:tags r:id="rId9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11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F33CC"/>
    <a:srgbClr val="5FCADF"/>
    <a:srgbClr val="7D7EB8"/>
    <a:srgbClr val="F7F8F7"/>
    <a:srgbClr val="ED9FB9"/>
    <a:srgbClr val="7F7F7F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44" autoAdjust="0"/>
    <p:restoredTop sz="96041" autoAdjust="0"/>
  </p:normalViewPr>
  <p:slideViewPr>
    <p:cSldViewPr snapToGrid="0" showGuides="1">
      <p:cViewPr varScale="1">
        <p:scale>
          <a:sx n="81" d="100"/>
          <a:sy n="81" d="100"/>
        </p:scale>
        <p:origin x="321" y="78"/>
      </p:cViewPr>
      <p:guideLst>
        <p:guide orient="horz" pos="2511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gs" Target="tags/tag11.xml"/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handoutMaster" Target="handoutMasters/handoutMaster1.xml"/><Relationship Id="rId94" Type="http://schemas.openxmlformats.org/officeDocument/2006/relationships/slide" Target="slides/slide89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" Type="http://schemas.openxmlformats.org/officeDocument/2006/relationships/slide" Target="slides/slide4.xml"/><Relationship Id="rId89" Type="http://schemas.openxmlformats.org/officeDocument/2006/relationships/slide" Target="slides/slide84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80" Type="http://schemas.openxmlformats.org/officeDocument/2006/relationships/slide" Target="slides/slide75.xml"/><Relationship Id="rId8" Type="http://schemas.openxmlformats.org/officeDocument/2006/relationships/slide" Target="slides/slide3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72662-A216-4E7F-9A61-D3169BB5DF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48FCB-30F7-498A-BDEE-4668D6639D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544A0-265E-48AC-96AC-FF1D7BF3C4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14688" y="844550"/>
            <a:ext cx="35131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3775" y="3254375"/>
            <a:ext cx="7954963" cy="2662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可能是“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ALL”</a:t>
            </a:r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的字母</a:t>
            </a:r>
            <a:r>
              <a:rPr lang="en-US" altLang="zh-CN" sz="1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1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倒写，表示所有、全部。</a:t>
            </a:r>
            <a:endParaRPr lang="zh-CN" altLang="en-US" sz="12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为了表示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有些男人结婚生崽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中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有些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引入符号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表示</a:t>
            </a:r>
            <a:r>
              <a:rPr lang="zh-CN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i="1" u="sng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存在，有些、有部分</a:t>
            </a:r>
            <a:r>
              <a:rPr lang="zh-CN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i="1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等的含义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称为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存在量词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。	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它是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Exist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的首字母，左旋</a:t>
            </a:r>
            <a:r>
              <a:rPr lang="en-US" altLang="zh-CN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180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度，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如用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表示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男人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，那么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有些男人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表示为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z</a:t>
            </a:r>
            <a:r>
              <a:rPr lang="en-US" altLang="zh-CN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buFontTx/>
              <a:buNone/>
            </a:pP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有些男人结婚生崽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表示为</a:t>
            </a:r>
            <a:r>
              <a:rPr lang="zh-CN" altLang="en-US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zM</a:t>
            </a: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(z)</a:t>
            </a:r>
            <a:r>
              <a:rPr lang="en-US" altLang="zh-CN" b="1" dirty="0">
                <a:latin typeface="Arial" panose="020B0604020202020204"/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书写谓词公式时，最重要的一点要明白讨论范围</a:t>
            </a:r>
            <a:endParaRPr lang="en-US" altLang="zh-CN" dirty="0"/>
          </a:p>
          <a:p>
            <a:r>
              <a:rPr lang="zh-CN" altLang="en-US" dirty="0"/>
              <a:t>不同的论域中，其谓词公式并不相同</a:t>
            </a:r>
            <a:endParaRPr lang="en-US" altLang="zh-CN" dirty="0"/>
          </a:p>
          <a:p>
            <a:r>
              <a:rPr lang="zh-CN" altLang="en-US" dirty="0"/>
              <a:t>一般建议采用全总个体域</a:t>
            </a:r>
            <a:endParaRPr lang="en-US" altLang="zh-CN" dirty="0"/>
          </a:p>
          <a:p>
            <a:r>
              <a:rPr lang="zh-CN" altLang="en-US" dirty="0"/>
              <a:t>对于全称量词有条件符号，前端表示范围，后端才是本题要表示语句的主体</a:t>
            </a:r>
            <a:endParaRPr lang="en-US" altLang="zh-CN" dirty="0"/>
          </a:p>
          <a:p>
            <a:r>
              <a:rPr lang="zh-CN" altLang="en-US" dirty="0"/>
              <a:t>对于存在量词有合取联接词，前面表示范围，后面是才是主体</a:t>
            </a:r>
            <a:endParaRPr lang="en-US" altLang="zh-CN" dirty="0"/>
          </a:p>
          <a:p>
            <a:r>
              <a:rPr lang="zh-CN" altLang="en-US" dirty="0"/>
              <a:t>这一点要跟学生讲清楚</a:t>
            </a:r>
            <a:endParaRPr lang="en-US" altLang="zh-CN" dirty="0"/>
          </a:p>
          <a:p>
            <a:r>
              <a:rPr lang="zh-CN" altLang="en-US" dirty="0"/>
              <a:t>这些题其实也是自然语言的符号化</a:t>
            </a:r>
            <a:endParaRPr lang="en-US" altLang="zh-CN" dirty="0"/>
          </a:p>
          <a:p>
            <a:r>
              <a:rPr lang="zh-CN" altLang="en-US" dirty="0"/>
              <a:t>也是一件非常非常痛苦的事情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这个样例非常经典</a:t>
            </a:r>
            <a:endParaRPr lang="en-US" altLang="zh-CN" dirty="0"/>
          </a:p>
          <a:p>
            <a:r>
              <a:rPr lang="zh-CN" altLang="en-US" dirty="0"/>
              <a:t>全称量词为条件式</a:t>
            </a:r>
            <a:endParaRPr lang="en-US" altLang="zh-CN" dirty="0"/>
          </a:p>
          <a:p>
            <a:r>
              <a:rPr lang="zh-CN" altLang="en-US" dirty="0"/>
              <a:t>存在量词为合取式</a:t>
            </a:r>
            <a:endParaRPr lang="en-US" altLang="zh-CN" dirty="0"/>
          </a:p>
          <a:p>
            <a:r>
              <a:rPr lang="zh-CN" altLang="en-US" dirty="0"/>
              <a:t>有存在与全称时是合取与条件混存</a:t>
            </a:r>
            <a:endParaRPr lang="en-US" altLang="zh-CN" dirty="0"/>
          </a:p>
          <a:p>
            <a:r>
              <a:rPr lang="zh-CN" altLang="en-US" dirty="0"/>
              <a:t>量词的否定，语义相等</a:t>
            </a:r>
            <a:endParaRPr lang="en-US" altLang="zh-CN" dirty="0"/>
          </a:p>
          <a:p>
            <a:r>
              <a:rPr lang="zh-CN" altLang="en-US" dirty="0"/>
              <a:t>日常生活中，我们知道语义相当，但是不知道是否对</a:t>
            </a:r>
            <a:endParaRPr lang="en-US" altLang="zh-CN" dirty="0"/>
          </a:p>
          <a:p>
            <a:r>
              <a:rPr lang="zh-CN" altLang="en-US" dirty="0"/>
              <a:t>在这部分我们会进行相应的证明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前面通过实例，得到系列的谓词公式，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代数式有书写规则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命题公式有书写规则，道生一，一生二，二生三，三生万物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单个命题变元、个元是合法表达式，合法表达式的加括号与加否定仍是合法的，合法式子之间用于合取、析取、条件、双条件运算后仍是合法的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有限次使用运算得到的字符串仍是合法的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对于谓词公式是否有类似的运算规则呢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或者类似书写规则呢？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类比代数公式，重复使用相同的规则生成，道生一，一生二，二生三，三生万物，道本身包含阴阳二气，阴阳二气相交而形成一种适匀的状态，万物在这种状态中产生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谓词的生成规则比命题表达式的生成规则复杂多了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命题逻辑中只有命题变元一种变量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谓词逻辑中有个体变元、谓词二种变量，各自还有很多运算符，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因此其复杂程度增加一倍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要从这二个角度来谈生成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这也是谓词逻辑使人使畏愁的原因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前面通过实例，得到系列的谓词公式，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代数式有书写规则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命题公式有书写规则，道生一，一生二，二生三，三生万物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单个命题变元、个元是合法表达式，合法表达式的加括号与加否定仍是合法的，合法式子之间用于合取、析取、条件、双条件运算后仍是合法的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有限次使用运算得到的字符串仍是合法的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对于谓词公式是否有类似的运算规则呢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或者类似书写规则呢？</a:t>
            </a:r>
            <a:endParaRPr lang="en-US" altLang="zh-CN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前面通过实例，得到系列的谓词公式，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代数式有书写规则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命题公式有书写规则，道生一，一生二，二生三，三生万物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单个命题变元、个元是合法表达式，合法表达式的加括号与加否定仍是合法的，合法式子之间用于合取、析取、条件、双条件运算后仍是合法的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有限次使用运算得到的字符串仍是合法的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对于谓词公式是否有类似的运算规则呢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或者类似书写规则呢？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公元前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世纪 古希腊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ct val="40000"/>
              </a:spcBef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类比代数公式，重复使用相同的规则生成，道生一，一生二，二生三，三生万物，道本身包含阴阳二气，阴阳二气相交而形成一种适匀的状态，万物在这种状态中产生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个等值式，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应该不难，否定之否定，幂等律，交换律，结合律，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运算律，与集合论对比，联想真值表应该不难记住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关键是记住前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式，第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式是条件式的各种变形，也是高中原命题等价于逆否命题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式是双条件的多种表现，双的来历，条件转换为析取式，同时为真或同时同假时均为真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式是有名的德摩律，否定就像狂风，掀翻一切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式是分配律，门外的变量与符号一块分给门内的二个变量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式是吸收律，里外合击将第二方吃掉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要将这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式作为手机的屏保，天天背！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将谓词公式的子公式整体看成命题变元，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将谓词公式映射为命题公式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如果这样得到的命题公式为永真或永假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则此谓词公式为永真或永假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将新的事情，新情况，新题目与旧情况，旧试题进行对比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这是类比思维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命题逻辑的变元，可以指定为某个语句，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我考了年级前</a:t>
            </a:r>
            <a:r>
              <a:rPr lang="en-US" altLang="zh-CN" dirty="0">
                <a:effectLst/>
              </a:rPr>
              <a:t>10</a:t>
            </a:r>
            <a:r>
              <a:rPr lang="zh-CN" altLang="en-US" dirty="0">
                <a:effectLst/>
              </a:rPr>
              <a:t>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我老妈买了</a:t>
            </a:r>
            <a:r>
              <a:rPr lang="en-US" altLang="zh-CN" dirty="0">
                <a:effectLst/>
              </a:rPr>
              <a:t>P30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投资者纷至沓来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投资环境非常好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老天下雨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我爬山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我做饭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谓词逻辑也可进行类似的操作，但是谓词表达式中可变的东西有二类：个体变元，谓词，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因此其解释要复杂一些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谓词的生成规则比命题表达式的生成规则复杂多了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命题逻辑中只有命题变元一种变量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谓词逻辑中有个体变元、谓词二种变量，各自还有很多运算符，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因此其复杂程度增加一倍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要从这二个角度来谈生成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这也是谓词逻辑使人使畏愁的原因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effectLst/>
              </a:rPr>
              <a:t>命题逻辑的变元，可以指定为某个语句，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我考了年级前</a:t>
            </a:r>
            <a:r>
              <a:rPr lang="en-US" altLang="zh-CN" dirty="0">
                <a:effectLst/>
              </a:rPr>
              <a:t>10</a:t>
            </a:r>
            <a:r>
              <a:rPr lang="zh-CN" altLang="en-US" dirty="0">
                <a:effectLst/>
              </a:rPr>
              <a:t>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我老妈买了</a:t>
            </a:r>
            <a:r>
              <a:rPr lang="en-US" altLang="zh-CN" dirty="0">
                <a:effectLst/>
              </a:rPr>
              <a:t>P30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投资者纷至沓来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投资环境非常好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老天下雨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我爬山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我做饭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谓词逻辑也可进行类似的操作，但是谓词表达式中可变的东西有二类：个体变元，谓词，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因此其解释要复杂一些</a:t>
            </a:r>
            <a:endParaRPr lang="en-US" altLang="zh-CN" dirty="0">
              <a:effectLst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解释个体变元，因此要先确定个体变元的取值范围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解释原子公式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结合联接词、量词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得到总的解释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刚才我们将自然语言符号化得到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得到很多谓词公式，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现在我们反其道而行之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如何对于给定的合法的谓词表达式，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如何用自然语言对这个表达式的含义做一个解释呢？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这类问题称为谓词公式的语义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在有限域讨论语义时，可以将量词去掉，从而以更加简单方式 处理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这个样例非常经典</a:t>
            </a:r>
            <a:endParaRPr lang="en-US" altLang="zh-CN" dirty="0"/>
          </a:p>
          <a:p>
            <a:r>
              <a:rPr lang="zh-CN" altLang="en-US" dirty="0"/>
              <a:t>全称量词为条件式</a:t>
            </a:r>
            <a:endParaRPr lang="en-US" altLang="zh-CN" dirty="0"/>
          </a:p>
          <a:p>
            <a:r>
              <a:rPr lang="zh-CN" altLang="en-US" dirty="0"/>
              <a:t>存在量词为合取式</a:t>
            </a:r>
            <a:endParaRPr lang="en-US" altLang="zh-CN" dirty="0"/>
          </a:p>
          <a:p>
            <a:r>
              <a:rPr lang="zh-CN" altLang="en-US" dirty="0"/>
              <a:t>有存在与全称时是合取与条件混存</a:t>
            </a:r>
            <a:endParaRPr lang="en-US" altLang="zh-CN" dirty="0"/>
          </a:p>
          <a:p>
            <a:r>
              <a:rPr lang="zh-CN" altLang="en-US" dirty="0"/>
              <a:t>量词的否定，语义相等</a:t>
            </a:r>
            <a:endParaRPr lang="en-US" altLang="zh-CN" dirty="0"/>
          </a:p>
          <a:p>
            <a:r>
              <a:rPr lang="zh-CN" altLang="en-US" dirty="0"/>
              <a:t>日常生活中，我们知道语义相当，但是不知道是否对</a:t>
            </a:r>
            <a:endParaRPr lang="en-US" altLang="zh-CN" dirty="0"/>
          </a:p>
          <a:p>
            <a:r>
              <a:rPr lang="zh-CN" altLang="en-US" dirty="0"/>
              <a:t>在这部分我们会进行相应的证明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这个样例非常经典</a:t>
            </a:r>
            <a:endParaRPr lang="en-US" altLang="zh-CN" dirty="0"/>
          </a:p>
          <a:p>
            <a:r>
              <a:rPr lang="zh-CN" altLang="en-US" dirty="0"/>
              <a:t>全称量词为条件式</a:t>
            </a:r>
            <a:endParaRPr lang="en-US" altLang="zh-CN" dirty="0"/>
          </a:p>
          <a:p>
            <a:r>
              <a:rPr lang="zh-CN" altLang="en-US" dirty="0"/>
              <a:t>存在量词为合取式</a:t>
            </a:r>
            <a:endParaRPr lang="en-US" altLang="zh-CN" dirty="0"/>
          </a:p>
          <a:p>
            <a:r>
              <a:rPr lang="zh-CN" altLang="en-US" dirty="0"/>
              <a:t>有存在与全称时是合取与条件混存</a:t>
            </a:r>
            <a:endParaRPr lang="en-US" altLang="zh-CN" dirty="0"/>
          </a:p>
          <a:p>
            <a:r>
              <a:rPr lang="zh-CN" altLang="en-US" dirty="0"/>
              <a:t>量词的否定，语义相等</a:t>
            </a:r>
            <a:endParaRPr lang="en-US" altLang="zh-CN" dirty="0"/>
          </a:p>
          <a:p>
            <a:r>
              <a:rPr lang="zh-CN" altLang="en-US" dirty="0"/>
              <a:t>日常生活中，我们知道语义相当，但是不知道是否对</a:t>
            </a:r>
            <a:endParaRPr lang="en-US" altLang="zh-CN" dirty="0"/>
          </a:p>
          <a:p>
            <a:r>
              <a:rPr lang="zh-CN" altLang="en-US" dirty="0"/>
              <a:t>在这部分我们会进行相应的证明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前一讲提到了：辖域，自由，约束，作用范围，这些概念是什么意思呢？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现在我们来学习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自由，什么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受约束呀？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方法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：将量词的指导变元，及辖域中约束变元每次约束出现，全部换成公式中未出现的字母。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方法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：将量词的指导变元，及辖域中约束变元每次约束出现，全部换成公式中未出现的字母。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自由，什么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受约束呀？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命题逻辑</a:t>
            </a:r>
            <a:r>
              <a:rPr lang="zh-CN" altLang="zh-CN" sz="1200" b="1" dirty="0">
                <a:ea typeface="黑体" panose="02010609060101010101" pitchFamily="2" charset="-122"/>
              </a:rPr>
              <a:t>好像功能强大，但还是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有些问题</a:t>
            </a:r>
            <a:r>
              <a:rPr lang="zh-CN" altLang="zh-CN" sz="1200" b="1" dirty="0">
                <a:ea typeface="黑体" panose="02010609060101010101" pitchFamily="2" charset="-122"/>
              </a:rPr>
              <a:t>难以解决。</a:t>
            </a:r>
            <a:endParaRPr lang="zh-CN" altLang="zh-CN" sz="1200" b="1" dirty="0"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</a:t>
            </a:r>
            <a:r>
              <a:rPr lang="zh-CN" altLang="zh-CN" sz="1200" b="1" dirty="0">
                <a:ea typeface="黑体" panose="02010609060101010101" pitchFamily="2" charset="-122"/>
              </a:rPr>
              <a:t>如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杨圣洪</a:t>
            </a:r>
            <a:r>
              <a:rPr lang="zh-CN" altLang="zh-CN" sz="1200" b="1" dirty="0">
                <a:ea typeface="黑体" panose="02010609060101010101" pitchFamily="2" charset="-122"/>
              </a:rPr>
              <a:t>要喝水、</a:t>
            </a:r>
            <a:r>
              <a:rPr lang="zh-CN" altLang="en-US" sz="1200" b="1" dirty="0">
                <a:solidFill>
                  <a:srgbClr val="FF0000"/>
                </a:solidFill>
                <a:ea typeface="黑体" panose="02010609060101010101" pitchFamily="2" charset="-122"/>
              </a:rPr>
              <a:t>胡歌</a:t>
            </a:r>
            <a:r>
              <a:rPr lang="zh-CN" altLang="zh-CN" sz="1200" b="1" dirty="0">
                <a:ea typeface="黑体" panose="02010609060101010101" pitchFamily="2" charset="-122"/>
              </a:rPr>
              <a:t>要喝水、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姚明</a:t>
            </a:r>
            <a:r>
              <a:rPr lang="zh-CN" altLang="zh-CN" sz="1200" b="1" dirty="0">
                <a:ea typeface="黑体" panose="02010609060101010101" pitchFamily="2" charset="-122"/>
              </a:rPr>
              <a:t>要喝水、</a:t>
            </a:r>
            <a:r>
              <a:rPr lang="zh-CN" altLang="en-US" sz="1200" b="1" dirty="0">
                <a:solidFill>
                  <a:srgbClr val="FF0000"/>
                </a:solidFill>
                <a:ea typeface="黑体" panose="02010609060101010101" pitchFamily="2" charset="-122"/>
              </a:rPr>
              <a:t>杨幂</a:t>
            </a:r>
            <a:r>
              <a:rPr lang="zh-CN" altLang="zh-CN" sz="1200" b="1" dirty="0">
                <a:ea typeface="黑体" panose="02010609060101010101" pitchFamily="2" charset="-122"/>
              </a:rPr>
              <a:t>要喝水、</a:t>
            </a:r>
            <a:r>
              <a:rPr lang="zh-CN" altLang="en-US" sz="1200" b="1" dirty="0">
                <a:solidFill>
                  <a:srgbClr val="FF0000"/>
                </a:solidFill>
                <a:ea typeface="黑体" panose="02010609060101010101" pitchFamily="2" charset="-122"/>
              </a:rPr>
              <a:t>杨紫</a:t>
            </a:r>
            <a:r>
              <a:rPr lang="zh-CN" altLang="zh-CN" sz="1200" b="1" dirty="0">
                <a:ea typeface="黑体" panose="02010609060101010101" pitchFamily="2" charset="-122"/>
              </a:rPr>
              <a:t>要喝水、……，可归纳为“某某要喝水”，无法表示。</a:t>
            </a:r>
            <a:endParaRPr lang="zh-CN" altLang="zh-CN" sz="1200" b="1" dirty="0"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所有的人都要呼吸、喝水、吃饭</a:t>
            </a:r>
            <a:r>
              <a:rPr lang="en-US" altLang="zh-CN" sz="1200" b="1" dirty="0">
                <a:ea typeface="黑体" panose="02010609060101010101" pitchFamily="2" charset="-122"/>
              </a:rPr>
              <a:t>……</a:t>
            </a:r>
            <a:r>
              <a:rPr lang="zh-CN" altLang="en-US" sz="1200" b="1" dirty="0">
                <a:ea typeface="黑体" panose="02010609060101010101" pitchFamily="2" charset="-122"/>
              </a:rPr>
              <a:t>，“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所有</a:t>
            </a:r>
            <a:r>
              <a:rPr lang="zh-CN" altLang="en-US" sz="1200" b="1" dirty="0">
                <a:ea typeface="黑体" panose="02010609060101010101" pitchFamily="2" charset="-122"/>
              </a:rPr>
              <a:t>”如何表示呢？</a:t>
            </a:r>
            <a:endParaRPr lang="zh-CN" altLang="en-US" sz="1200" b="1" dirty="0"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 有些人要升官、有些人要失恋</a:t>
            </a:r>
            <a:r>
              <a:rPr lang="en-US" altLang="zh-CN" sz="1200" b="1" dirty="0">
                <a:ea typeface="黑体" panose="02010609060101010101" pitchFamily="2" charset="-122"/>
              </a:rPr>
              <a:t>……</a:t>
            </a:r>
            <a:r>
              <a:rPr lang="zh-CN" altLang="en-US" sz="1200" b="1" dirty="0">
                <a:ea typeface="黑体" panose="02010609060101010101" pitchFamily="2" charset="-122"/>
              </a:rPr>
              <a:t>，“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有些</a:t>
            </a:r>
            <a:r>
              <a:rPr lang="zh-CN" altLang="en-US" sz="1200" b="1" dirty="0">
                <a:ea typeface="黑体" panose="02010609060101010101" pitchFamily="2" charset="-122"/>
              </a:rPr>
              <a:t>”又如何表示？</a:t>
            </a:r>
            <a:endParaRPr lang="zh-CN" altLang="en-US" sz="1200" b="1" dirty="0"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所有</a:t>
            </a:r>
            <a:r>
              <a:rPr lang="zh-CN" altLang="en-US" sz="1200" b="1" dirty="0">
                <a:ea typeface="黑体" panose="02010609060101010101" pitchFamily="2" charset="-122"/>
              </a:rPr>
              <a:t>男人都会多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看</a:t>
            </a:r>
            <a:r>
              <a:rPr lang="zh-CN" altLang="en-US" sz="1200" b="1" dirty="0">
                <a:ea typeface="黑体" panose="02010609060101010101" pitchFamily="2" charset="-122"/>
              </a:rPr>
              <a:t>几眼漂亮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女人</a:t>
            </a:r>
            <a:endParaRPr lang="zh-CN" altLang="en-US" sz="1200" b="1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所有</a:t>
            </a:r>
            <a:r>
              <a:rPr lang="zh-CN" altLang="en-US" sz="1200" b="1" dirty="0">
                <a:ea typeface="黑体" panose="02010609060101010101" pitchFamily="2" charset="-122"/>
              </a:rPr>
              <a:t>女人都会多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喜欢</a:t>
            </a:r>
            <a:r>
              <a:rPr lang="zh-CN" altLang="en-US" sz="1200" b="1" dirty="0">
                <a:ea typeface="黑体" panose="02010609060101010101" pitchFamily="2" charset="-122"/>
              </a:rPr>
              <a:t>漂亮的</a:t>
            </a:r>
            <a:r>
              <a:rPr lang="zh-CN" altLang="en-US" sz="1200" b="1" dirty="0">
                <a:solidFill>
                  <a:srgbClr val="FF3300"/>
                </a:solidFill>
                <a:ea typeface="黑体" panose="02010609060101010101" pitchFamily="2" charset="-122"/>
              </a:rPr>
              <a:t>衣服</a:t>
            </a:r>
            <a:endParaRPr lang="zh-CN" altLang="en-US" sz="1200" b="1" dirty="0">
              <a:solidFill>
                <a:srgbClr val="FF3300"/>
              </a:solidFill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</a:t>
            </a:r>
            <a:r>
              <a:rPr lang="zh-CN" altLang="zh-CN" sz="1200" b="1" dirty="0">
                <a:ea typeface="黑体" panose="02010609060101010101" pitchFamily="2" charset="-122"/>
              </a:rPr>
              <a:t>又如有名</a:t>
            </a:r>
            <a:r>
              <a:rPr lang="zh-CN" altLang="zh-CN" sz="1200" b="1" dirty="0">
                <a:solidFill>
                  <a:srgbClr val="FF3300"/>
                </a:solidFill>
                <a:ea typeface="黑体" panose="02010609060101010101" pitchFamily="2" charset="-122"/>
              </a:rPr>
              <a:t>三段论</a:t>
            </a:r>
            <a:r>
              <a:rPr lang="zh-CN" altLang="zh-CN" sz="1200" b="1" dirty="0">
                <a:ea typeface="黑体" panose="02010609060101010101" pitchFamily="2" charset="-122"/>
              </a:rPr>
              <a:t>：所有人都是要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变老</a:t>
            </a:r>
            <a:r>
              <a:rPr lang="zh-CN" altLang="zh-CN" sz="1200" b="1" dirty="0">
                <a:ea typeface="黑体" panose="02010609060101010101" pitchFamily="2" charset="-122"/>
              </a:rPr>
              <a:t>的，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杨圣洪</a:t>
            </a:r>
            <a:r>
              <a:rPr lang="zh-CN" altLang="zh-CN" sz="1200" b="1" dirty="0">
                <a:ea typeface="黑体" panose="02010609060101010101" pitchFamily="2" charset="-122"/>
              </a:rPr>
              <a:t>是人，所以杨圣洪也会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变老</a:t>
            </a:r>
            <a:r>
              <a:rPr lang="zh-CN" altLang="zh-CN" sz="1200" b="1" dirty="0">
                <a:ea typeface="黑体" panose="02010609060101010101" pitchFamily="2" charset="-122"/>
              </a:rPr>
              <a:t>的，无法表示</a:t>
            </a:r>
            <a:r>
              <a:rPr lang="zh-CN" altLang="en-US" sz="1200" b="1" dirty="0">
                <a:ea typeface="黑体" panose="02010609060101010101" pitchFamily="2" charset="-122"/>
              </a:rPr>
              <a:t>。</a:t>
            </a:r>
            <a:endParaRPr lang="zh-CN" altLang="zh-CN" sz="1200" b="1" dirty="0">
              <a:ea typeface="黑体" panose="02010609060101010101" pitchFamily="2" charset="-12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1200" b="1" dirty="0">
                <a:ea typeface="黑体" panose="02010609060101010101" pitchFamily="2" charset="-122"/>
              </a:rPr>
              <a:t>   为此</a:t>
            </a:r>
            <a:r>
              <a:rPr lang="zh-CN" altLang="zh-CN" sz="1200" b="1" dirty="0">
                <a:ea typeface="黑体" panose="02010609060101010101" pitchFamily="2" charset="-122"/>
              </a:rPr>
              <a:t>需要我们学习新的逻辑工具-</a:t>
            </a:r>
            <a:r>
              <a:rPr lang="zh-CN" altLang="zh-CN" sz="1200" b="1" dirty="0">
                <a:solidFill>
                  <a:srgbClr val="FF3300"/>
                </a:solidFill>
                <a:ea typeface="黑体" panose="02010609060101010101" pitchFamily="2" charset="-122"/>
              </a:rPr>
              <a:t>谓词逻辑</a:t>
            </a:r>
            <a:r>
              <a:rPr lang="zh-CN" altLang="zh-CN" sz="1200" b="1" dirty="0">
                <a:ea typeface="黑体" panose="02010609060101010101" pitchFamily="2" charset="-122"/>
              </a:rPr>
              <a:t>或</a:t>
            </a:r>
            <a:r>
              <a:rPr lang="zh-CN" altLang="zh-CN" sz="1200" b="1" dirty="0">
                <a:solidFill>
                  <a:srgbClr val="FF0000"/>
                </a:solidFill>
                <a:ea typeface="黑体" panose="02010609060101010101" pitchFamily="2" charset="-122"/>
              </a:rPr>
              <a:t>一阶逻辑</a:t>
            </a:r>
            <a:endParaRPr lang="zh-CN" altLang="en-US" sz="1200" b="1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lnSpc>
                <a:spcPct val="110000"/>
              </a:lnSpc>
              <a:spcBef>
                <a:spcPct val="40000"/>
              </a:spcBef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自由，什么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受约束呀？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方法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：将量词的指导变元，及辖域中约束变元每次约束出现，全部换成公式中未出现的字母。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命题公式的范式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为了判断二个表达式等值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从而可以解决电路设计问题，方案决策问题即派人问题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谓词公式的范式也是为了解决等值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更重要的为了解决推理问题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尤其是机器推理即利用代码进行推理的问题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这些等值式都是公理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没有办法证明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只能通过语义进行解释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因为不可能穷尽所有的解释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因此目前能找到的解释是加深理解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不能当作证明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大家认为它是对的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直接予以引用使用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个等值式，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应该不难，否定之否定，幂等律，交换律，结合律，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运算律，与集合论对比，联想真值表应该不难记住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关键是记住前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式，第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式是条件式的各种变形，也是高中原命题等价于逆否命题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式是双条件的多种表现，双的来历，条件转换为析取式，同时为真或同时同假时均为真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式是有名的德摩律，否定就像狂风，掀翻一切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式是分配律，门外的变量与符号一块分给门内的二个变量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式是吸收律，里外合击将第二方吃掉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要将这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式作为手机的屏保，天天背！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命题公式的范式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为了判断二个表达式等值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从而可以解决电路设计问题，方案决策问题即派人问题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谓词公式的范式也是为了解决等值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更重要的为了解决推理问题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尤其是机器推理即利用代码进行推理的问题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这个样例非常经典</a:t>
            </a:r>
            <a:endParaRPr lang="en-US" altLang="zh-CN" dirty="0"/>
          </a:p>
          <a:p>
            <a:r>
              <a:rPr lang="zh-CN" altLang="en-US" dirty="0"/>
              <a:t>全称量词为条件式</a:t>
            </a:r>
            <a:endParaRPr lang="en-US" altLang="zh-CN" dirty="0"/>
          </a:p>
          <a:p>
            <a:r>
              <a:rPr lang="zh-CN" altLang="en-US" dirty="0"/>
              <a:t>存在量词为合取式</a:t>
            </a:r>
            <a:endParaRPr lang="en-US" altLang="zh-CN" dirty="0"/>
          </a:p>
          <a:p>
            <a:r>
              <a:rPr lang="zh-CN" altLang="en-US" dirty="0"/>
              <a:t>有存在与全称时是合取与条件混存</a:t>
            </a:r>
            <a:endParaRPr lang="en-US" altLang="zh-CN" dirty="0"/>
          </a:p>
          <a:p>
            <a:r>
              <a:rPr lang="zh-CN" altLang="en-US" dirty="0"/>
              <a:t>量词的否定，语义相等</a:t>
            </a:r>
            <a:endParaRPr lang="en-US" altLang="zh-CN" dirty="0"/>
          </a:p>
          <a:p>
            <a:r>
              <a:rPr lang="zh-CN" altLang="en-US" dirty="0"/>
              <a:t>日常生活中，我们知道语义相当，但是不知道是否对</a:t>
            </a:r>
            <a:endParaRPr lang="en-US" altLang="zh-CN" dirty="0"/>
          </a:p>
          <a:p>
            <a:r>
              <a:rPr lang="zh-CN" altLang="en-US" dirty="0"/>
              <a:t>在这部分我们会进行相应的证明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方法</a:t>
            </a:r>
            <a:r>
              <a:rPr lang="zh-CN" altLang="en-US" b="1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：将量词的指导变元，及辖域中约束变元每次约束出现，全部换成公式中未出现的字母。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经过前期的铺垫，我们总算要开始学习谓词逻辑的推理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经过前期的铺垫，我们总算要开始学习谓词逻辑的推理</a:t>
            </a:r>
            <a:endParaRPr lang="en-US" altLang="zh-CN" dirty="0">
              <a:effectLst/>
            </a:endParaRPr>
          </a:p>
          <a:p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永恒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的话题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个等值式，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6-10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应该不难，否定之否定，幂等律，交换律，结合律，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运算律，与集合论对比，联想真值表应该不难记住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关键是记住前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式，第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式是条件式的各种变形，也是高中原命题等价于逆否命题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式是双条件的多种表现，双的来历，条件转换为析取式，同时为真或同时同假时均为真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式是有名的德摩律，否定就像狂风，掀翻一切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式是分配律，门外的变量与符号一块分给门内的二个变量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式是吸收律，里外合击将第二方吃掉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要将这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式作为手机的屏保，天天背！</a:t>
            </a:r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1938</a:t>
            </a:r>
            <a:r>
              <a:rPr lang="zh-CN" altLang="en-US" dirty="0">
                <a:effectLst/>
              </a:rPr>
              <a:t>年香农（</a:t>
            </a:r>
            <a:r>
              <a:rPr lang="en-US" altLang="zh-CN" dirty="0">
                <a:effectLst/>
              </a:rPr>
              <a:t>Claude Elwood Shannon</a:t>
            </a:r>
            <a:r>
              <a:rPr lang="zh-CN" altLang="en-US" dirty="0">
                <a:effectLst/>
              </a:rPr>
              <a:t>，</a:t>
            </a:r>
            <a:r>
              <a:rPr lang="en-US" altLang="zh-CN" dirty="0">
                <a:effectLst/>
              </a:rPr>
              <a:t>1916—2001</a:t>
            </a:r>
            <a:r>
              <a:rPr lang="zh-CN" altLang="en-US" dirty="0">
                <a:effectLst/>
              </a:rPr>
              <a:t>）在</a:t>
            </a:r>
            <a:r>
              <a:rPr lang="en-US" altLang="zh-CN" dirty="0">
                <a:effectLst/>
              </a:rPr>
              <a:t>MIT</a:t>
            </a:r>
            <a:r>
              <a:rPr lang="zh-CN" altLang="en-US" dirty="0">
                <a:effectLst/>
              </a:rPr>
              <a:t>获得电气工程硕士学位，硕士论文题目是</a:t>
            </a:r>
            <a:r>
              <a:rPr lang="en-US" altLang="zh-CN" dirty="0">
                <a:effectLst/>
              </a:rPr>
              <a:t>《A Symbolic Analysis of Relay and Switching Circuits》</a:t>
            </a:r>
            <a:r>
              <a:rPr lang="zh-CN" altLang="en-US" dirty="0">
                <a:effectLst/>
              </a:rPr>
              <a:t>（继电器与开关电路的符号分析）</a:t>
            </a:r>
            <a:endParaRPr lang="en-US" altLang="zh-CN" dirty="0">
              <a:effectLst/>
            </a:endParaRPr>
          </a:p>
          <a:p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设计一个电子评分系统，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位专家打分，如果有</a:t>
            </a:r>
            <a:r>
              <a:rPr lang="en-US" altLang="zh-CN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位以上专家打分为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，则总成绩为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“</a:t>
            </a:r>
            <a:r>
              <a:rPr lang="zh-CN" altLang="en-US" sz="12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通过</a:t>
            </a:r>
            <a:r>
              <a:rPr lang="zh-CN" altLang="en-US" sz="1200" dirty="0">
                <a:ea typeface="黑体" panose="0201060906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1000" dirty="0">
                <a:sym typeface="Symbol" panose="05050102010706020507" pitchFamily="18" charset="2"/>
              </a:rPr>
              <a:t> 。</a:t>
            </a:r>
            <a:endParaRPr lang="zh-CN" altLang="en-US" sz="1000" dirty="0">
              <a:sym typeface="Symbol" panose="05050102010706020507" pitchFamily="18" charset="2"/>
            </a:endParaRPr>
          </a:p>
          <a:p>
            <a:endParaRPr lang="zh-CN" alt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A74F715-EE82-499D-989B-CAA1142AEDE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effectLst/>
              </a:rPr>
              <a:t>经过前期的铺垫，我们总算要开始学习谓词逻辑的推理</a:t>
            </a:r>
            <a:endParaRPr lang="en-US" altLang="zh-CN" dirty="0">
              <a:effectLst/>
            </a:endParaRPr>
          </a:p>
          <a:p>
            <a:endParaRPr lang="en-US" altLang="zh-CN" sz="1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永恒</a:t>
            </a:r>
            <a:r>
              <a:rPr lang="zh-CN" altLang="en-US" sz="1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的话题</a:t>
            </a:r>
            <a:endParaRPr lang="en-US" altLang="zh-CN" sz="1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谓词，谓语部分，句子的谓语部分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命题公式的范式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为了判断二个表达式等值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从而可以解决电路设计问题，方案决策问题即派人问题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谓词公式的范式也是为了解决等值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更重要的为了解决推理问题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尤其是机器推理即利用代码进行推理的问题</a:t>
            </a:r>
            <a:endParaRPr lang="en-US" altLang="zh-CN" dirty="0">
              <a:effectLst/>
            </a:endParaRPr>
          </a:p>
          <a:p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前面学习</a:t>
            </a:r>
            <a:r>
              <a:rPr lang="en-US" altLang="zh-CN" dirty="0">
                <a:effectLst/>
              </a:rPr>
              <a:t>4</a:t>
            </a:r>
            <a:r>
              <a:rPr lang="zh-CN" altLang="en-US" dirty="0">
                <a:effectLst/>
              </a:rPr>
              <a:t>个等值式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有限域的展开式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量词的德摩律：广义德摩律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量词的分配律：方向相反才能分配呀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辖域的扩充与收缩：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约束变元的改名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这些都是等值式</a:t>
            </a:r>
            <a:endParaRPr lang="en-US" altLang="zh-CN" dirty="0">
              <a:effectLst/>
            </a:endParaRPr>
          </a:p>
          <a:p>
            <a:r>
              <a:rPr lang="zh-CN" altLang="en-US" dirty="0">
                <a:effectLst/>
              </a:rPr>
              <a:t>利用这些等值式进行演算</a:t>
            </a:r>
            <a:endParaRPr lang="en-US" altLang="zh-CN" dirty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谓词，谓语部分，句子的谓语部分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谓词，谓语部分，句子的谓语部分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5000"/>
              </a:lnSpc>
              <a:spcBef>
                <a:spcPct val="30000"/>
              </a:spcBef>
              <a:buFont typeface="Arial" panose="020B0604020202020204" pitchFamily="34" charset="0"/>
              <a:buNone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4F715-EE82-499D-989B-CAA1142AED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-100000" contrast="10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5" y="137939"/>
            <a:ext cx="3408139" cy="121108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5075" y="2935378"/>
            <a:ext cx="11614244" cy="714286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3230580" y="1580704"/>
            <a:ext cx="569899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8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细胞生物学</a:t>
            </a:r>
            <a:endParaRPr lang="zh-CN" altLang="en-US" sz="8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4"/>
          <p:cNvSpPr txBox="1">
            <a:spLocks noChangeArrowheads="1"/>
          </p:cNvSpPr>
          <p:nvPr userDrawn="1"/>
        </p:nvSpPr>
        <p:spPr bwMode="auto">
          <a:xfrm>
            <a:off x="4507083" y="5446045"/>
            <a:ext cx="4305322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生物学教研室</a:t>
            </a:r>
            <a:endParaRPr lang="zh-CN" altLang="en-US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40341"/>
            <a:ext cx="6172200" cy="5628360"/>
          </a:xfrm>
        </p:spPr>
        <p:txBody>
          <a:bodyPr anchor="t"/>
          <a:lstStyle>
            <a:lvl1pPr marL="0" indent="0">
              <a:buNone/>
              <a:defRPr sz="3695"/>
            </a:lvl1pPr>
            <a:lvl2pPr marL="528320" indent="0">
              <a:buNone/>
              <a:defRPr sz="3235"/>
            </a:lvl2pPr>
            <a:lvl3pPr marL="1056005" indent="0">
              <a:buNone/>
              <a:defRPr sz="2770"/>
            </a:lvl3pPr>
            <a:lvl4pPr marL="1584325" indent="0">
              <a:buNone/>
              <a:defRPr sz="2310"/>
            </a:lvl4pPr>
            <a:lvl5pPr marL="2112010" indent="0">
              <a:buNone/>
              <a:defRPr sz="2310"/>
            </a:lvl5pPr>
            <a:lvl6pPr marL="2640330" indent="0">
              <a:buNone/>
              <a:defRPr sz="2310"/>
            </a:lvl6pPr>
            <a:lvl7pPr marL="3168015" indent="0">
              <a:buNone/>
              <a:defRPr sz="2310"/>
            </a:lvl7pPr>
            <a:lvl8pPr marL="3696335" indent="0">
              <a:buNone/>
              <a:defRPr sz="2310"/>
            </a:lvl8pPr>
            <a:lvl9pPr marL="4224020" indent="0">
              <a:buNone/>
              <a:defRPr sz="231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50"/>
            </a:lvl1pPr>
            <a:lvl2pPr marL="528320" indent="0">
              <a:buNone/>
              <a:defRPr sz="1615"/>
            </a:lvl2pPr>
            <a:lvl3pPr marL="1056005" indent="0">
              <a:buNone/>
              <a:defRPr sz="1385"/>
            </a:lvl3pPr>
            <a:lvl4pPr marL="1584325" indent="0">
              <a:buNone/>
              <a:defRPr sz="1155"/>
            </a:lvl4pPr>
            <a:lvl5pPr marL="2112010" indent="0">
              <a:buNone/>
              <a:defRPr sz="1155"/>
            </a:lvl5pPr>
            <a:lvl6pPr marL="2640330" indent="0">
              <a:buNone/>
              <a:defRPr sz="1155"/>
            </a:lvl6pPr>
            <a:lvl7pPr marL="3168015" indent="0">
              <a:buNone/>
              <a:defRPr sz="1155"/>
            </a:lvl7pPr>
            <a:lvl8pPr marL="3696335" indent="0">
              <a:buNone/>
              <a:defRPr sz="1155"/>
            </a:lvl8pPr>
            <a:lvl9pPr marL="4224020" indent="0">
              <a:buNone/>
              <a:defRPr sz="11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21669"/>
            <a:ext cx="2628900" cy="67118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421669"/>
            <a:ext cx="7734300" cy="671186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92FE72-3B88-4E04-835C-EA3582A1DF1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7574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159250"/>
            <a:ext cx="9144000" cy="1912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974850"/>
            <a:ext cx="10515600" cy="3294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5300663"/>
            <a:ext cx="10515600" cy="17319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2108200"/>
            <a:ext cx="5181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2108200"/>
            <a:ext cx="5181600" cy="50260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22275"/>
            <a:ext cx="10515600" cy="1530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941513"/>
            <a:ext cx="5157787" cy="950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892425"/>
            <a:ext cx="5157787" cy="4256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941513"/>
            <a:ext cx="5183188" cy="950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892425"/>
            <a:ext cx="5183188" cy="42560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28638"/>
            <a:ext cx="3932237" cy="1847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1139825"/>
            <a:ext cx="6172200" cy="5629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376488"/>
            <a:ext cx="3932237" cy="4402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28638"/>
            <a:ext cx="3932237" cy="1847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139825"/>
            <a:ext cx="6172200" cy="562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376488"/>
            <a:ext cx="3932237" cy="4402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22275"/>
            <a:ext cx="2628900" cy="6711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422275"/>
            <a:ext cx="7734300" cy="67119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295400"/>
            <a:ext cx="9144000" cy="27574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159250"/>
            <a:ext cx="9144000" cy="191293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974850"/>
            <a:ext cx="10515600" cy="329406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5300663"/>
            <a:ext cx="10515600" cy="17319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2108200"/>
            <a:ext cx="5181600" cy="50260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2108200"/>
            <a:ext cx="5181600" cy="502602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22275"/>
            <a:ext cx="10515600" cy="15303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941513"/>
            <a:ext cx="5157787" cy="950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892425"/>
            <a:ext cx="5157787" cy="4256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941513"/>
            <a:ext cx="5183188" cy="950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892425"/>
            <a:ext cx="5183188" cy="42560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3453" y="7340703"/>
            <a:ext cx="2743200" cy="421669"/>
          </a:xfrm>
        </p:spPr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0" y="0"/>
            <a:ext cx="4585648" cy="682906"/>
            <a:chOff x="0" y="0"/>
            <a:chExt cx="3848668" cy="682906"/>
          </a:xfrm>
        </p:grpSpPr>
        <p:sp>
          <p:nvSpPr>
            <p:cNvPr id="5" name="矩形 4"/>
            <p:cNvSpPr/>
            <p:nvPr/>
          </p:nvSpPr>
          <p:spPr>
            <a:xfrm>
              <a:off x="176584" y="0"/>
              <a:ext cx="3342120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0" y="0"/>
              <a:ext cx="127322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 rot="10800000" flipV="1">
              <a:off x="263957" y="18288"/>
              <a:ext cx="3584711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3600">
                  <a:solidFill>
                    <a:schemeClr val="bg1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特殊光学显微镜</a:t>
              </a:r>
              <a:endParaRPr lang="zh-CN" altLang="en-US" sz="36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0" y="0"/>
              <a:ext cx="127322" cy="47244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28638"/>
            <a:ext cx="3932237" cy="1847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1139825"/>
            <a:ext cx="6172200" cy="5629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76488"/>
            <a:ext cx="3932237" cy="4402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528638"/>
            <a:ext cx="3932237" cy="1847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1139825"/>
            <a:ext cx="6172200" cy="562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76488"/>
            <a:ext cx="3932237" cy="44021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422275"/>
            <a:ext cx="2628900" cy="67119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22275"/>
            <a:ext cx="7734300" cy="67119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157"/>
          <p:cNvSpPr/>
          <p:nvPr userDrawn="1"/>
        </p:nvSpPr>
        <p:spPr>
          <a:xfrm>
            <a:off x="0" y="0"/>
            <a:ext cx="12192000" cy="534988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600"/>
          </a:p>
        </p:txBody>
      </p:sp>
      <p:sp>
        <p:nvSpPr>
          <p:cNvPr id="8" name="矩形 159"/>
          <p:cNvSpPr/>
          <p:nvPr userDrawn="1"/>
        </p:nvSpPr>
        <p:spPr>
          <a:xfrm>
            <a:off x="0" y="7404939"/>
            <a:ext cx="12192000" cy="534987"/>
          </a:xfrm>
          <a:prstGeom prst="rect">
            <a:avLst/>
          </a:prstGeom>
          <a:solidFill>
            <a:srgbClr val="127F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aintStrokes/>
                    </a14:imgEffect>
                    <a14:imgEffect>
                      <a14:brightnessContrast bright="40000" contrast="40000"/>
                    </a14:imgEffect>
                    <a14:imgEffect>
                      <a14:colorTemperature colorTemp="11200"/>
                    </a14:imgEffect>
                    <a14:imgEffect>
                      <a14:saturation sat="0"/>
                    </a14:imgEffect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900" y="33085"/>
            <a:ext cx="1412412" cy="5019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2108344"/>
            <a:ext cx="5181600" cy="5025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2108344"/>
            <a:ext cx="5181600" cy="502519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21671"/>
            <a:ext cx="10515600" cy="15308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941510"/>
            <a:ext cx="5157787" cy="951504"/>
          </a:xfrm>
        </p:spPr>
        <p:txBody>
          <a:bodyPr anchor="b"/>
          <a:lstStyle>
            <a:lvl1pPr marL="0" indent="0">
              <a:buNone/>
              <a:defRPr sz="2770" b="1"/>
            </a:lvl1pPr>
            <a:lvl2pPr marL="528320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4325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40330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6335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9" y="2893014"/>
            <a:ext cx="5157787" cy="4255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941510"/>
            <a:ext cx="5183188" cy="951504"/>
          </a:xfrm>
        </p:spPr>
        <p:txBody>
          <a:bodyPr anchor="b"/>
          <a:lstStyle>
            <a:lvl1pPr marL="0" indent="0">
              <a:buNone/>
              <a:defRPr sz="2770" b="1"/>
            </a:lvl1pPr>
            <a:lvl2pPr marL="528320" indent="0">
              <a:buNone/>
              <a:defRPr sz="2310" b="1"/>
            </a:lvl2pPr>
            <a:lvl3pPr marL="1056005" indent="0">
              <a:buNone/>
              <a:defRPr sz="2080" b="1"/>
            </a:lvl3pPr>
            <a:lvl4pPr marL="1584325" indent="0">
              <a:buNone/>
              <a:defRPr sz="1850" b="1"/>
            </a:lvl4pPr>
            <a:lvl5pPr marL="2112010" indent="0">
              <a:buNone/>
              <a:defRPr sz="1850" b="1"/>
            </a:lvl5pPr>
            <a:lvl6pPr marL="2640330" indent="0">
              <a:buNone/>
              <a:defRPr sz="1850" b="1"/>
            </a:lvl6pPr>
            <a:lvl7pPr marL="3168015" indent="0">
              <a:buNone/>
              <a:defRPr sz="1850" b="1"/>
            </a:lvl7pPr>
            <a:lvl8pPr marL="3696335" indent="0">
              <a:buNone/>
              <a:defRPr sz="1850" b="1"/>
            </a:lvl8pPr>
            <a:lvl9pPr marL="4224020" indent="0">
              <a:buNone/>
              <a:defRPr sz="185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1" y="2893014"/>
            <a:ext cx="5183188" cy="42551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28002"/>
            <a:ext cx="3932237" cy="1848009"/>
          </a:xfrm>
        </p:spPr>
        <p:txBody>
          <a:bodyPr anchor="b"/>
          <a:lstStyle>
            <a:lvl1pPr>
              <a:defRPr sz="36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1140341"/>
            <a:ext cx="6172200" cy="5628360"/>
          </a:xfrm>
        </p:spPr>
        <p:txBody>
          <a:bodyPr/>
          <a:lstStyle>
            <a:lvl1pPr>
              <a:defRPr sz="3695"/>
            </a:lvl1pPr>
            <a:lvl2pPr>
              <a:defRPr sz="3235"/>
            </a:lvl2pPr>
            <a:lvl3pPr>
              <a:defRPr sz="2770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376011"/>
            <a:ext cx="3932237" cy="4401855"/>
          </a:xfrm>
        </p:spPr>
        <p:txBody>
          <a:bodyPr/>
          <a:lstStyle>
            <a:lvl1pPr marL="0" indent="0">
              <a:buNone/>
              <a:defRPr sz="1850"/>
            </a:lvl1pPr>
            <a:lvl2pPr marL="528320" indent="0">
              <a:buNone/>
              <a:defRPr sz="1615"/>
            </a:lvl2pPr>
            <a:lvl3pPr marL="1056005" indent="0">
              <a:buNone/>
              <a:defRPr sz="1385"/>
            </a:lvl3pPr>
            <a:lvl4pPr marL="1584325" indent="0">
              <a:buNone/>
              <a:defRPr sz="1155"/>
            </a:lvl4pPr>
            <a:lvl5pPr marL="2112010" indent="0">
              <a:buNone/>
              <a:defRPr sz="1155"/>
            </a:lvl5pPr>
            <a:lvl6pPr marL="2640330" indent="0">
              <a:buNone/>
              <a:defRPr sz="1155"/>
            </a:lvl6pPr>
            <a:lvl7pPr marL="3168015" indent="0">
              <a:buNone/>
              <a:defRPr sz="1155"/>
            </a:lvl7pPr>
            <a:lvl8pPr marL="3696335" indent="0">
              <a:buNone/>
              <a:defRPr sz="1155"/>
            </a:lvl8pPr>
            <a:lvl9pPr marL="4224020" indent="0">
              <a:buNone/>
              <a:defRPr sz="11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21671"/>
            <a:ext cx="10515600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08344"/>
            <a:ext cx="10515600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BD017-911B-401F-9686-DBD824269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340703"/>
            <a:ext cx="4114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340703"/>
            <a:ext cx="2743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11487-33D7-454D-B0CF-E1A6839693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1056005" rtl="0" eaLnBrk="1" latinLnBrk="0" hangingPunct="1">
        <a:lnSpc>
          <a:spcPct val="90000"/>
        </a:lnSpc>
        <a:spcBef>
          <a:spcPct val="0"/>
        </a:spcBef>
        <a:buNone/>
        <a:defRPr sz="5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160" indent="-264160" algn="l" defTabSz="1056005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5" kern="1200">
          <a:solidFill>
            <a:schemeClr val="tx1"/>
          </a:solidFill>
          <a:latin typeface="+mn-lt"/>
          <a:ea typeface="+mn-ea"/>
          <a:cs typeface="+mn-cs"/>
        </a:defRPr>
      </a:lvl1pPr>
      <a:lvl2pPr marL="791845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70" kern="1200">
          <a:solidFill>
            <a:schemeClr val="tx1"/>
          </a:solidFill>
          <a:latin typeface="+mn-lt"/>
          <a:ea typeface="+mn-ea"/>
          <a:cs typeface="+mn-cs"/>
        </a:defRPr>
      </a:lvl2pPr>
      <a:lvl3pPr marL="1320165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7850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376170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903855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432175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959860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488180" indent="-264160" algn="l" defTabSz="1056005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283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2pPr>
      <a:lvl3pPr marL="105600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3pPr>
      <a:lvl4pPr marL="158432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4pPr>
      <a:lvl5pPr marL="211201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6pPr>
      <a:lvl7pPr marL="316801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7pPr>
      <a:lvl8pPr marL="3696335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8pPr>
      <a:lvl9pPr marL="4224020" algn="l" defTabSz="1056005" rtl="0" eaLnBrk="1" latinLnBrk="0" hangingPunct="1">
        <a:defRPr sz="2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53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108200"/>
            <a:ext cx="10515600" cy="502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340600"/>
            <a:ext cx="27432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3B127-0B87-4D70-AD3A-544870F7151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340600"/>
            <a:ext cx="41148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340600"/>
            <a:ext cx="27432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230E5-3300-45B6-9EE5-42BD9E4ECA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422275"/>
            <a:ext cx="10515600" cy="1530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2108200"/>
            <a:ext cx="10515600" cy="5026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7340600"/>
            <a:ext cx="27432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B7173D-9DDE-4626-AEED-CACDB5767BD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7340600"/>
            <a:ext cx="41148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7340600"/>
            <a:ext cx="2743200" cy="4222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21FE8-50CF-459C-B0E7-1932CC14002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jpe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jpe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3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jpe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8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8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8.xml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5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png"/><Relationship Id="rId1" Type="http://schemas.openxmlformats.org/officeDocument/2006/relationships/tags" Target="../tags/tag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8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9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0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1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2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3759201" y="7383175"/>
            <a:ext cx="82915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湖南大学 信息科学与工程学院 杨圣洪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31950" y="2158530"/>
            <a:ext cx="88169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离散数学</a:t>
            </a:r>
            <a:endParaRPr lang="zh-CN" altLang="en-US" sz="6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72907" y="3560556"/>
            <a:ext cx="88169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anmar Text" panose="020B0502040204020203" pitchFamily="34" charset="0"/>
              </a:rPr>
              <a:t>Discrete  </a:t>
            </a:r>
            <a:r>
              <a:rPr lang="en-US" altLang="zh-CN" sz="4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yanmar Text" panose="020B0502040204020203" pitchFamily="34" charset="0"/>
              </a:rPr>
              <a:t>Maths</a:t>
            </a:r>
            <a:endParaRPr lang="zh-CN" altLang="en-US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yanmar Text" panose="020B0502040204020203" pitchFamily="34" charset="0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0" y="3300105"/>
            <a:ext cx="12192000" cy="263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0" y="3452413"/>
            <a:ext cx="12192000" cy="263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1326" y="246307"/>
            <a:ext cx="1269961" cy="121553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 bwMode="auto">
          <a:xfrm>
            <a:off x="9505950" y="0"/>
            <a:ext cx="2686050" cy="2982913"/>
            <a:chOff x="9505362" y="0"/>
            <a:chExt cx="2686637" cy="2983173"/>
          </a:xfrm>
        </p:grpSpPr>
        <p:sp>
          <p:nvSpPr>
            <p:cNvPr id="9" name="Freeform 215"/>
            <p:cNvSpPr/>
            <p:nvPr/>
          </p:nvSpPr>
          <p:spPr bwMode="auto">
            <a:xfrm>
              <a:off x="10399320" y="1493968"/>
              <a:ext cx="577976" cy="501694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Freeform 216"/>
            <p:cNvSpPr/>
            <p:nvPr/>
          </p:nvSpPr>
          <p:spPr bwMode="auto">
            <a:xfrm>
              <a:off x="10399320" y="1493968"/>
              <a:ext cx="577976" cy="501694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" name="Freeform 217"/>
            <p:cNvSpPr/>
            <p:nvPr/>
          </p:nvSpPr>
          <p:spPr bwMode="auto">
            <a:xfrm>
              <a:off x="10399320" y="998625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" name="Freeform 218"/>
            <p:cNvSpPr/>
            <p:nvPr/>
          </p:nvSpPr>
          <p:spPr bwMode="auto">
            <a:xfrm>
              <a:off x="10399320" y="495343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" name="Freeform 219"/>
            <p:cNvSpPr/>
            <p:nvPr/>
          </p:nvSpPr>
          <p:spPr bwMode="auto">
            <a:xfrm>
              <a:off x="10399320" y="495343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Freeform 220"/>
            <p:cNvSpPr/>
            <p:nvPr/>
          </p:nvSpPr>
          <p:spPr bwMode="auto">
            <a:xfrm>
              <a:off x="10559692" y="0"/>
              <a:ext cx="1490989" cy="108276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" name="Freeform 221"/>
            <p:cNvSpPr/>
            <p:nvPr/>
          </p:nvSpPr>
          <p:spPr bwMode="auto">
            <a:xfrm>
              <a:off x="10559692" y="0"/>
              <a:ext cx="1490989" cy="1082769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" name="Freeform 222"/>
            <p:cNvSpPr/>
            <p:nvPr/>
          </p:nvSpPr>
          <p:spPr bwMode="auto">
            <a:xfrm>
              <a:off x="10708950" y="495343"/>
              <a:ext cx="268347" cy="3588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Freeform 223"/>
            <p:cNvSpPr/>
            <p:nvPr/>
          </p:nvSpPr>
          <p:spPr bwMode="auto">
            <a:xfrm>
              <a:off x="10708950" y="495343"/>
              <a:ext cx="268347" cy="3588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" name="Freeform 224"/>
            <p:cNvSpPr/>
            <p:nvPr/>
          </p:nvSpPr>
          <p:spPr bwMode="auto">
            <a:xfrm>
              <a:off x="11747402" y="0"/>
              <a:ext cx="444597" cy="164479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Freeform 225"/>
            <p:cNvSpPr/>
            <p:nvPr/>
          </p:nvSpPr>
          <p:spPr bwMode="auto">
            <a:xfrm>
              <a:off x="11747402" y="0"/>
              <a:ext cx="444597" cy="1644793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0" name="Freeform 226"/>
            <p:cNvSpPr/>
            <p:nvPr/>
          </p:nvSpPr>
          <p:spPr bwMode="auto">
            <a:xfrm>
              <a:off x="11585441" y="0"/>
              <a:ext cx="606558" cy="108276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1" name="Freeform 227"/>
            <p:cNvSpPr/>
            <p:nvPr/>
          </p:nvSpPr>
          <p:spPr bwMode="auto">
            <a:xfrm>
              <a:off x="11585441" y="0"/>
              <a:ext cx="606558" cy="1082769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2" name="Freeform 228"/>
            <p:cNvSpPr/>
            <p:nvPr/>
          </p:nvSpPr>
          <p:spPr bwMode="auto">
            <a:xfrm>
              <a:off x="9969013" y="0"/>
              <a:ext cx="577976" cy="250847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3" name="Freeform 229"/>
            <p:cNvSpPr/>
            <p:nvPr/>
          </p:nvSpPr>
          <p:spPr bwMode="auto">
            <a:xfrm>
              <a:off x="9969013" y="0"/>
              <a:ext cx="577976" cy="250847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4" name="Freeform 230"/>
            <p:cNvSpPr/>
            <p:nvPr/>
          </p:nvSpPr>
          <p:spPr bwMode="auto">
            <a:xfrm>
              <a:off x="9535532" y="1003387"/>
              <a:ext cx="577976" cy="500107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5" name="Freeform 231"/>
            <p:cNvSpPr/>
            <p:nvPr/>
          </p:nvSpPr>
          <p:spPr bwMode="auto">
            <a:xfrm>
              <a:off x="10832802" y="1746402"/>
              <a:ext cx="579565" cy="501694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6" name="Freeform 232"/>
            <p:cNvSpPr/>
            <p:nvPr/>
          </p:nvSpPr>
          <p:spPr bwMode="auto">
            <a:xfrm>
              <a:off x="10832802" y="1746402"/>
              <a:ext cx="579565" cy="501694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7" name="Freeform 233"/>
            <p:cNvSpPr/>
            <p:nvPr/>
          </p:nvSpPr>
          <p:spPr bwMode="auto">
            <a:xfrm>
              <a:off x="11263109" y="1493968"/>
              <a:ext cx="577976" cy="501694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8" name="Freeform 234"/>
            <p:cNvSpPr/>
            <p:nvPr/>
          </p:nvSpPr>
          <p:spPr bwMode="auto">
            <a:xfrm>
              <a:off x="11263109" y="1493968"/>
              <a:ext cx="577976" cy="501694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29" name="Freeform 235"/>
            <p:cNvSpPr>
              <a:spLocks noEditPoints="1"/>
            </p:cNvSpPr>
            <p:nvPr/>
          </p:nvSpPr>
          <p:spPr bwMode="auto">
            <a:xfrm>
              <a:off x="11290102" y="1687660"/>
              <a:ext cx="538281" cy="3492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0" name="Freeform 236"/>
            <p:cNvSpPr>
              <a:spLocks noEditPoints="1"/>
            </p:cNvSpPr>
            <p:nvPr/>
          </p:nvSpPr>
          <p:spPr bwMode="auto">
            <a:xfrm>
              <a:off x="11290102" y="1687660"/>
              <a:ext cx="538281" cy="3492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1" name="Freeform 238"/>
            <p:cNvSpPr/>
            <p:nvPr/>
          </p:nvSpPr>
          <p:spPr bwMode="auto">
            <a:xfrm>
              <a:off x="11288515" y="1578113"/>
              <a:ext cx="541455" cy="285775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2" name="Freeform 239"/>
            <p:cNvSpPr>
              <a:spLocks noEditPoints="1"/>
            </p:cNvSpPr>
            <p:nvPr/>
          </p:nvSpPr>
          <p:spPr bwMode="auto">
            <a:xfrm>
              <a:off x="10905843" y="1619391"/>
              <a:ext cx="55575" cy="207981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3" name="Freeform 240"/>
            <p:cNvSpPr>
              <a:spLocks noEditPoints="1"/>
            </p:cNvSpPr>
            <p:nvPr/>
          </p:nvSpPr>
          <p:spPr bwMode="auto">
            <a:xfrm>
              <a:off x="10905843" y="1619391"/>
              <a:ext cx="55575" cy="207981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4" name="Freeform 242"/>
            <p:cNvSpPr/>
            <p:nvPr/>
          </p:nvSpPr>
          <p:spPr bwMode="auto">
            <a:xfrm>
              <a:off x="10400908" y="1578113"/>
              <a:ext cx="563686" cy="285775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5" name="Freeform 243"/>
            <p:cNvSpPr/>
            <p:nvPr/>
          </p:nvSpPr>
          <p:spPr bwMode="auto">
            <a:xfrm>
              <a:off x="9969013" y="1247884"/>
              <a:ext cx="577976" cy="50169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6" name="Freeform 244"/>
            <p:cNvSpPr/>
            <p:nvPr/>
          </p:nvSpPr>
          <p:spPr bwMode="auto">
            <a:xfrm>
              <a:off x="10116684" y="1357431"/>
              <a:ext cx="281048" cy="282600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7" name="Freeform 245"/>
            <p:cNvSpPr/>
            <p:nvPr/>
          </p:nvSpPr>
          <p:spPr bwMode="auto">
            <a:xfrm>
              <a:off x="10394556" y="1492380"/>
              <a:ext cx="589092" cy="511220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8" name="Oval 246"/>
            <p:cNvSpPr>
              <a:spLocks noChangeArrowheads="1"/>
            </p:cNvSpPr>
            <p:nvPr/>
          </p:nvSpPr>
          <p:spPr bwMode="auto">
            <a:xfrm>
              <a:off x="10370739" y="1717825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39" name="Oval 247"/>
            <p:cNvSpPr>
              <a:spLocks noChangeArrowheads="1"/>
            </p:cNvSpPr>
            <p:nvPr/>
          </p:nvSpPr>
          <p:spPr bwMode="auto">
            <a:xfrm>
              <a:off x="10947127" y="1717825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0" name="Oval 248"/>
            <p:cNvSpPr>
              <a:spLocks noChangeArrowheads="1"/>
            </p:cNvSpPr>
            <p:nvPr/>
          </p:nvSpPr>
          <p:spPr bwMode="auto">
            <a:xfrm>
              <a:off x="10513645" y="1466978"/>
              <a:ext cx="63514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1" name="Oval 249"/>
            <p:cNvSpPr>
              <a:spLocks noChangeArrowheads="1"/>
            </p:cNvSpPr>
            <p:nvPr/>
          </p:nvSpPr>
          <p:spPr bwMode="auto">
            <a:xfrm>
              <a:off x="10513645" y="1965496"/>
              <a:ext cx="63514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2" name="Oval 250"/>
            <p:cNvSpPr>
              <a:spLocks noChangeArrowheads="1"/>
            </p:cNvSpPr>
            <p:nvPr/>
          </p:nvSpPr>
          <p:spPr bwMode="auto">
            <a:xfrm>
              <a:off x="10802633" y="1466978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3" name="Oval 251"/>
            <p:cNvSpPr>
              <a:spLocks noChangeArrowheads="1"/>
            </p:cNvSpPr>
            <p:nvPr/>
          </p:nvSpPr>
          <p:spPr bwMode="auto">
            <a:xfrm>
              <a:off x="10802633" y="1965496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4" name="Freeform 252"/>
            <p:cNvSpPr/>
            <p:nvPr/>
          </p:nvSpPr>
          <p:spPr bwMode="auto">
            <a:xfrm>
              <a:off x="10828039" y="744603"/>
              <a:ext cx="587503" cy="257197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5" name="Oval 253"/>
            <p:cNvSpPr>
              <a:spLocks noChangeArrowheads="1"/>
            </p:cNvSpPr>
            <p:nvPr/>
          </p:nvSpPr>
          <p:spPr bwMode="auto">
            <a:xfrm>
              <a:off x="10802633" y="968459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6" name="Oval 254"/>
            <p:cNvSpPr>
              <a:spLocks noChangeArrowheads="1"/>
            </p:cNvSpPr>
            <p:nvPr/>
          </p:nvSpPr>
          <p:spPr bwMode="auto">
            <a:xfrm>
              <a:off x="11379021" y="968459"/>
              <a:ext cx="63514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7" name="Oval 255"/>
            <p:cNvSpPr>
              <a:spLocks noChangeArrowheads="1"/>
            </p:cNvSpPr>
            <p:nvPr/>
          </p:nvSpPr>
          <p:spPr bwMode="auto">
            <a:xfrm>
              <a:off x="10947127" y="719201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8" name="Oval 256"/>
            <p:cNvSpPr>
              <a:spLocks noChangeArrowheads="1"/>
            </p:cNvSpPr>
            <p:nvPr/>
          </p:nvSpPr>
          <p:spPr bwMode="auto">
            <a:xfrm>
              <a:off x="10947127" y="1217719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49" name="Oval 257"/>
            <p:cNvSpPr>
              <a:spLocks noChangeArrowheads="1"/>
            </p:cNvSpPr>
            <p:nvPr/>
          </p:nvSpPr>
          <p:spPr bwMode="auto">
            <a:xfrm>
              <a:off x="11234528" y="719201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0" name="Oval 258"/>
            <p:cNvSpPr>
              <a:spLocks noChangeArrowheads="1"/>
            </p:cNvSpPr>
            <p:nvPr/>
          </p:nvSpPr>
          <p:spPr bwMode="auto">
            <a:xfrm>
              <a:off x="11234528" y="1217719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1" name="Freeform 259"/>
            <p:cNvSpPr/>
            <p:nvPr/>
          </p:nvSpPr>
          <p:spPr bwMode="auto">
            <a:xfrm>
              <a:off x="11261521" y="495343"/>
              <a:ext cx="152433" cy="255610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2" name="Oval 260"/>
            <p:cNvSpPr>
              <a:spLocks noChangeArrowheads="1"/>
            </p:cNvSpPr>
            <p:nvPr/>
          </p:nvSpPr>
          <p:spPr bwMode="auto">
            <a:xfrm>
              <a:off x="11379021" y="468354"/>
              <a:ext cx="63514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3" name="Freeform 261"/>
            <p:cNvSpPr/>
            <p:nvPr/>
          </p:nvSpPr>
          <p:spPr bwMode="auto">
            <a:xfrm>
              <a:off x="9532356" y="1497143"/>
              <a:ext cx="154021" cy="255609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Oval 262"/>
            <p:cNvSpPr>
              <a:spLocks noChangeArrowheads="1"/>
            </p:cNvSpPr>
            <p:nvPr/>
          </p:nvSpPr>
          <p:spPr bwMode="auto">
            <a:xfrm>
              <a:off x="9505362" y="1719413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Oval 263"/>
            <p:cNvSpPr>
              <a:spLocks noChangeArrowheads="1"/>
            </p:cNvSpPr>
            <p:nvPr/>
          </p:nvSpPr>
          <p:spPr bwMode="auto">
            <a:xfrm>
              <a:off x="9651444" y="1470153"/>
              <a:ext cx="60338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Freeform 264"/>
            <p:cNvSpPr/>
            <p:nvPr/>
          </p:nvSpPr>
          <p:spPr bwMode="auto">
            <a:xfrm>
              <a:off x="11693415" y="1244708"/>
              <a:ext cx="154022" cy="255610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Oval 265"/>
            <p:cNvSpPr>
              <a:spLocks noChangeArrowheads="1"/>
            </p:cNvSpPr>
            <p:nvPr/>
          </p:nvSpPr>
          <p:spPr bwMode="auto">
            <a:xfrm>
              <a:off x="11666422" y="1466978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Oval 266"/>
            <p:cNvSpPr>
              <a:spLocks noChangeArrowheads="1"/>
            </p:cNvSpPr>
            <p:nvPr/>
          </p:nvSpPr>
          <p:spPr bwMode="auto">
            <a:xfrm>
              <a:off x="11810916" y="1217719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Freeform 267"/>
            <p:cNvSpPr/>
            <p:nvPr/>
          </p:nvSpPr>
          <p:spPr bwMode="auto">
            <a:xfrm>
              <a:off x="10397732" y="495343"/>
              <a:ext cx="152433" cy="255610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Oval 268"/>
            <p:cNvSpPr>
              <a:spLocks noChangeArrowheads="1"/>
            </p:cNvSpPr>
            <p:nvPr/>
          </p:nvSpPr>
          <p:spPr bwMode="auto">
            <a:xfrm>
              <a:off x="10370739" y="719201"/>
              <a:ext cx="61926" cy="60330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Oval 269"/>
            <p:cNvSpPr>
              <a:spLocks noChangeArrowheads="1"/>
            </p:cNvSpPr>
            <p:nvPr/>
          </p:nvSpPr>
          <p:spPr bwMode="auto">
            <a:xfrm>
              <a:off x="10515233" y="468354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Freeform 270"/>
            <p:cNvSpPr/>
            <p:nvPr/>
          </p:nvSpPr>
          <p:spPr bwMode="auto">
            <a:xfrm>
              <a:off x="10397732" y="244496"/>
              <a:ext cx="152433" cy="255610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3" name="Oval 271"/>
            <p:cNvSpPr>
              <a:spLocks noChangeArrowheads="1"/>
            </p:cNvSpPr>
            <p:nvPr/>
          </p:nvSpPr>
          <p:spPr bwMode="auto">
            <a:xfrm>
              <a:off x="10370739" y="217507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4" name="Freeform 272"/>
            <p:cNvSpPr/>
            <p:nvPr/>
          </p:nvSpPr>
          <p:spPr bwMode="auto">
            <a:xfrm>
              <a:off x="9532356" y="747778"/>
              <a:ext cx="154021" cy="255609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5" name="Oval 273"/>
            <p:cNvSpPr>
              <a:spLocks noChangeArrowheads="1"/>
            </p:cNvSpPr>
            <p:nvPr/>
          </p:nvSpPr>
          <p:spPr bwMode="auto">
            <a:xfrm>
              <a:off x="9651444" y="971635"/>
              <a:ext cx="60338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6" name="Oval 274"/>
            <p:cNvSpPr>
              <a:spLocks noChangeArrowheads="1"/>
            </p:cNvSpPr>
            <p:nvPr/>
          </p:nvSpPr>
          <p:spPr bwMode="auto">
            <a:xfrm>
              <a:off x="9505362" y="720788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7" name="Freeform 275"/>
            <p:cNvSpPr/>
            <p:nvPr/>
          </p:nvSpPr>
          <p:spPr bwMode="auto">
            <a:xfrm>
              <a:off x="9962662" y="1244708"/>
              <a:ext cx="438246" cy="511220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8" name="Oval 276"/>
            <p:cNvSpPr>
              <a:spLocks noChangeArrowheads="1"/>
            </p:cNvSpPr>
            <p:nvPr/>
          </p:nvSpPr>
          <p:spPr bwMode="auto">
            <a:xfrm>
              <a:off x="9937256" y="1470153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9" name="Oval 277"/>
            <p:cNvSpPr>
              <a:spLocks noChangeArrowheads="1"/>
            </p:cNvSpPr>
            <p:nvPr/>
          </p:nvSpPr>
          <p:spPr bwMode="auto">
            <a:xfrm>
              <a:off x="10083338" y="1219306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0" name="Oval 278"/>
            <p:cNvSpPr>
              <a:spLocks noChangeArrowheads="1"/>
            </p:cNvSpPr>
            <p:nvPr/>
          </p:nvSpPr>
          <p:spPr bwMode="auto">
            <a:xfrm>
              <a:off x="10083338" y="1717825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1" name="Oval 279"/>
            <p:cNvSpPr>
              <a:spLocks noChangeArrowheads="1"/>
            </p:cNvSpPr>
            <p:nvPr/>
          </p:nvSpPr>
          <p:spPr bwMode="auto">
            <a:xfrm>
              <a:off x="10370739" y="1219306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2" name="Freeform 280"/>
            <p:cNvSpPr/>
            <p:nvPr/>
          </p:nvSpPr>
          <p:spPr bwMode="auto">
            <a:xfrm>
              <a:off x="10394556" y="993862"/>
              <a:ext cx="589092" cy="508044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3" name="Oval 281"/>
            <p:cNvSpPr>
              <a:spLocks noChangeArrowheads="1"/>
            </p:cNvSpPr>
            <p:nvPr/>
          </p:nvSpPr>
          <p:spPr bwMode="auto">
            <a:xfrm>
              <a:off x="10513645" y="968459"/>
              <a:ext cx="63514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4" name="Freeform 282"/>
            <p:cNvSpPr/>
            <p:nvPr/>
          </p:nvSpPr>
          <p:spPr bwMode="auto">
            <a:xfrm>
              <a:off x="9964250" y="743015"/>
              <a:ext cx="436657" cy="258786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5" name="Oval 283"/>
            <p:cNvSpPr>
              <a:spLocks noChangeArrowheads="1"/>
            </p:cNvSpPr>
            <p:nvPr/>
          </p:nvSpPr>
          <p:spPr bwMode="auto">
            <a:xfrm>
              <a:off x="10083338" y="719201"/>
              <a:ext cx="61927" cy="60330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6" name="Freeform 284"/>
            <p:cNvSpPr/>
            <p:nvPr/>
          </p:nvSpPr>
          <p:spPr bwMode="auto">
            <a:xfrm>
              <a:off x="11258345" y="1492380"/>
              <a:ext cx="589092" cy="511220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7" name="Oval 285"/>
            <p:cNvSpPr>
              <a:spLocks noChangeArrowheads="1"/>
            </p:cNvSpPr>
            <p:nvPr/>
          </p:nvSpPr>
          <p:spPr bwMode="auto">
            <a:xfrm>
              <a:off x="11234528" y="1717825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8" name="Oval 286"/>
            <p:cNvSpPr>
              <a:spLocks noChangeArrowheads="1"/>
            </p:cNvSpPr>
            <p:nvPr/>
          </p:nvSpPr>
          <p:spPr bwMode="auto">
            <a:xfrm>
              <a:off x="11810916" y="1717825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79" name="Oval 287"/>
            <p:cNvSpPr>
              <a:spLocks noChangeArrowheads="1"/>
            </p:cNvSpPr>
            <p:nvPr/>
          </p:nvSpPr>
          <p:spPr bwMode="auto">
            <a:xfrm>
              <a:off x="11379021" y="1466978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0" name="Oval 288"/>
            <p:cNvSpPr>
              <a:spLocks noChangeArrowheads="1"/>
            </p:cNvSpPr>
            <p:nvPr/>
          </p:nvSpPr>
          <p:spPr bwMode="auto">
            <a:xfrm>
              <a:off x="11379021" y="1965496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Oval 289"/>
            <p:cNvSpPr>
              <a:spLocks noChangeArrowheads="1"/>
            </p:cNvSpPr>
            <p:nvPr/>
          </p:nvSpPr>
          <p:spPr bwMode="auto">
            <a:xfrm>
              <a:off x="11666422" y="1965496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2" name="Freeform 290"/>
            <p:cNvSpPr/>
            <p:nvPr/>
          </p:nvSpPr>
          <p:spPr bwMode="auto">
            <a:xfrm>
              <a:off x="9532356" y="995450"/>
              <a:ext cx="585915" cy="258785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3" name="Rectangle 291"/>
            <p:cNvSpPr>
              <a:spLocks noChangeArrowheads="1"/>
            </p:cNvSpPr>
            <p:nvPr/>
          </p:nvSpPr>
          <p:spPr bwMode="auto">
            <a:xfrm>
              <a:off x="9681614" y="1495555"/>
              <a:ext cx="287400" cy="12701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4" name="Oval 292"/>
            <p:cNvSpPr>
              <a:spLocks noChangeArrowheads="1"/>
            </p:cNvSpPr>
            <p:nvPr/>
          </p:nvSpPr>
          <p:spPr bwMode="auto">
            <a:xfrm>
              <a:off x="9505362" y="1220894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5" name="Oval 293"/>
            <p:cNvSpPr>
              <a:spLocks noChangeArrowheads="1"/>
            </p:cNvSpPr>
            <p:nvPr/>
          </p:nvSpPr>
          <p:spPr bwMode="auto">
            <a:xfrm>
              <a:off x="9937256" y="971635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6" name="Freeform 294"/>
            <p:cNvSpPr/>
            <p:nvPr/>
          </p:nvSpPr>
          <p:spPr bwMode="auto">
            <a:xfrm>
              <a:off x="10828039" y="1241533"/>
              <a:ext cx="587503" cy="258786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7" name="Freeform 295"/>
            <p:cNvSpPr/>
            <p:nvPr/>
          </p:nvSpPr>
          <p:spPr bwMode="auto">
            <a:xfrm>
              <a:off x="10826451" y="2241745"/>
              <a:ext cx="587503" cy="508044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8" name="Oval 296"/>
            <p:cNvSpPr>
              <a:spLocks noChangeArrowheads="1"/>
            </p:cNvSpPr>
            <p:nvPr/>
          </p:nvSpPr>
          <p:spPr bwMode="auto">
            <a:xfrm>
              <a:off x="10802633" y="2467190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9" name="Oval 297"/>
            <p:cNvSpPr>
              <a:spLocks noChangeArrowheads="1"/>
            </p:cNvSpPr>
            <p:nvPr/>
          </p:nvSpPr>
          <p:spPr bwMode="auto">
            <a:xfrm>
              <a:off x="11379021" y="2467190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0" name="Oval 298"/>
            <p:cNvSpPr>
              <a:spLocks noChangeArrowheads="1"/>
            </p:cNvSpPr>
            <p:nvPr/>
          </p:nvSpPr>
          <p:spPr bwMode="auto">
            <a:xfrm>
              <a:off x="10947127" y="2216343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1" name="Oval 299"/>
            <p:cNvSpPr>
              <a:spLocks noChangeArrowheads="1"/>
            </p:cNvSpPr>
            <p:nvPr/>
          </p:nvSpPr>
          <p:spPr bwMode="auto">
            <a:xfrm>
              <a:off x="10947127" y="2714862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2" name="Oval 300"/>
            <p:cNvSpPr>
              <a:spLocks noChangeArrowheads="1"/>
            </p:cNvSpPr>
            <p:nvPr/>
          </p:nvSpPr>
          <p:spPr bwMode="auto">
            <a:xfrm>
              <a:off x="11234528" y="2216343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3" name="Freeform 301"/>
            <p:cNvSpPr/>
            <p:nvPr/>
          </p:nvSpPr>
          <p:spPr bwMode="auto">
            <a:xfrm>
              <a:off x="11261521" y="1995662"/>
              <a:ext cx="154022" cy="255609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4" name="Freeform 302"/>
            <p:cNvSpPr/>
            <p:nvPr/>
          </p:nvSpPr>
          <p:spPr bwMode="auto">
            <a:xfrm>
              <a:off x="10826451" y="1741640"/>
              <a:ext cx="439834" cy="509631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5" name="Freeform 304"/>
            <p:cNvSpPr/>
            <p:nvPr/>
          </p:nvSpPr>
          <p:spPr bwMode="auto">
            <a:xfrm>
              <a:off x="11236115" y="2014714"/>
              <a:ext cx="955884" cy="968459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96" name="组合 95"/>
          <p:cNvGrpSpPr/>
          <p:nvPr/>
        </p:nvGrpSpPr>
        <p:grpSpPr bwMode="auto">
          <a:xfrm flipH="1" flipV="1">
            <a:off x="0" y="4925842"/>
            <a:ext cx="2686050" cy="2982912"/>
            <a:chOff x="9505362" y="0"/>
            <a:chExt cx="2686637" cy="2983173"/>
          </a:xfrm>
        </p:grpSpPr>
        <p:sp>
          <p:nvSpPr>
            <p:cNvPr id="97" name="Freeform 215"/>
            <p:cNvSpPr/>
            <p:nvPr/>
          </p:nvSpPr>
          <p:spPr bwMode="auto">
            <a:xfrm>
              <a:off x="10399319" y="1493968"/>
              <a:ext cx="577976" cy="501694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8" name="Freeform 216"/>
            <p:cNvSpPr/>
            <p:nvPr/>
          </p:nvSpPr>
          <p:spPr bwMode="auto">
            <a:xfrm>
              <a:off x="10399319" y="1493968"/>
              <a:ext cx="577976" cy="501694"/>
            </a:xfrm>
            <a:custGeom>
              <a:avLst/>
              <a:gdLst>
                <a:gd name="T0" fmla="*/ 416 w 1657"/>
                <a:gd name="T1" fmla="*/ 1434 h 1434"/>
                <a:gd name="T2" fmla="*/ 0 w 1657"/>
                <a:gd name="T3" fmla="*/ 718 h 1434"/>
                <a:gd name="T4" fmla="*/ 416 w 1657"/>
                <a:gd name="T5" fmla="*/ 0 h 1434"/>
                <a:gd name="T6" fmla="*/ 1244 w 1657"/>
                <a:gd name="T7" fmla="*/ 0 h 1434"/>
                <a:gd name="T8" fmla="*/ 1657 w 1657"/>
                <a:gd name="T9" fmla="*/ 718 h 1434"/>
                <a:gd name="T10" fmla="*/ 1244 w 1657"/>
                <a:gd name="T11" fmla="*/ 1434 h 1434"/>
                <a:gd name="T12" fmla="*/ 416 w 1657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4">
                  <a:moveTo>
                    <a:pt x="416" y="1434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4"/>
                  </a:lnTo>
                  <a:lnTo>
                    <a:pt x="416" y="1434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99" name="Freeform 217"/>
            <p:cNvSpPr/>
            <p:nvPr/>
          </p:nvSpPr>
          <p:spPr bwMode="auto">
            <a:xfrm>
              <a:off x="10399319" y="998624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0" name="Freeform 218"/>
            <p:cNvSpPr/>
            <p:nvPr/>
          </p:nvSpPr>
          <p:spPr bwMode="auto">
            <a:xfrm>
              <a:off x="10399319" y="495343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  <a:close/>
                </a:path>
              </a:pathLst>
            </a:custGeom>
            <a:solidFill>
              <a:sysClr val="window" lastClr="FFFFFF">
                <a:lumMod val="8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1" name="Freeform 219"/>
            <p:cNvSpPr/>
            <p:nvPr/>
          </p:nvSpPr>
          <p:spPr bwMode="auto">
            <a:xfrm>
              <a:off x="10399319" y="495343"/>
              <a:ext cx="577976" cy="501694"/>
            </a:xfrm>
            <a:custGeom>
              <a:avLst/>
              <a:gdLst>
                <a:gd name="T0" fmla="*/ 416 w 1657"/>
                <a:gd name="T1" fmla="*/ 1436 h 1436"/>
                <a:gd name="T2" fmla="*/ 0 w 1657"/>
                <a:gd name="T3" fmla="*/ 718 h 1436"/>
                <a:gd name="T4" fmla="*/ 416 w 1657"/>
                <a:gd name="T5" fmla="*/ 0 h 1436"/>
                <a:gd name="T6" fmla="*/ 1244 w 1657"/>
                <a:gd name="T7" fmla="*/ 0 h 1436"/>
                <a:gd name="T8" fmla="*/ 1657 w 1657"/>
                <a:gd name="T9" fmla="*/ 718 h 1436"/>
                <a:gd name="T10" fmla="*/ 1244 w 1657"/>
                <a:gd name="T11" fmla="*/ 1436 h 1436"/>
                <a:gd name="T12" fmla="*/ 416 w 1657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6">
                  <a:moveTo>
                    <a:pt x="416" y="1436"/>
                  </a:moveTo>
                  <a:lnTo>
                    <a:pt x="0" y="718"/>
                  </a:lnTo>
                  <a:lnTo>
                    <a:pt x="416" y="0"/>
                  </a:lnTo>
                  <a:lnTo>
                    <a:pt x="1244" y="0"/>
                  </a:lnTo>
                  <a:lnTo>
                    <a:pt x="1657" y="718"/>
                  </a:lnTo>
                  <a:lnTo>
                    <a:pt x="1244" y="1436"/>
                  </a:lnTo>
                  <a:lnTo>
                    <a:pt x="416" y="1436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2" name="Freeform 220"/>
            <p:cNvSpPr/>
            <p:nvPr/>
          </p:nvSpPr>
          <p:spPr bwMode="auto">
            <a:xfrm>
              <a:off x="10559692" y="0"/>
              <a:ext cx="1490988" cy="1082770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3" name="Freeform 221"/>
            <p:cNvSpPr/>
            <p:nvPr/>
          </p:nvSpPr>
          <p:spPr bwMode="auto">
            <a:xfrm>
              <a:off x="10559692" y="0"/>
              <a:ext cx="1490988" cy="1082770"/>
            </a:xfrm>
            <a:custGeom>
              <a:avLst/>
              <a:gdLst>
                <a:gd name="T0" fmla="*/ 4269 w 4269"/>
                <a:gd name="T1" fmla="*/ 0 h 3099"/>
                <a:gd name="T2" fmla="*/ 395 w 4269"/>
                <a:gd name="T3" fmla="*/ 0 h 3099"/>
                <a:gd name="T4" fmla="*/ 0 w 4269"/>
                <a:gd name="T5" fmla="*/ 680 h 3099"/>
                <a:gd name="T6" fmla="*/ 427 w 4269"/>
                <a:gd name="T7" fmla="*/ 1417 h 3099"/>
                <a:gd name="T8" fmla="*/ 785 w 4269"/>
                <a:gd name="T9" fmla="*/ 1417 h 3099"/>
                <a:gd name="T10" fmla="*/ 1198 w 4269"/>
                <a:gd name="T11" fmla="*/ 2135 h 3099"/>
                <a:gd name="T12" fmla="*/ 1019 w 4269"/>
                <a:gd name="T13" fmla="*/ 2447 h 3099"/>
                <a:gd name="T14" fmla="*/ 1396 w 4269"/>
                <a:gd name="T15" fmla="*/ 3099 h 3099"/>
                <a:gd name="T16" fmla="*/ 3402 w 4269"/>
                <a:gd name="T17" fmla="*/ 3099 h 3099"/>
                <a:gd name="T18" fmla="*/ 2940 w 4269"/>
                <a:gd name="T19" fmla="*/ 2300 h 3099"/>
                <a:gd name="T20" fmla="*/ 4269 w 4269"/>
                <a:gd name="T21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69" h="3099">
                  <a:moveTo>
                    <a:pt x="4269" y="0"/>
                  </a:moveTo>
                  <a:lnTo>
                    <a:pt x="395" y="0"/>
                  </a:lnTo>
                  <a:lnTo>
                    <a:pt x="0" y="680"/>
                  </a:lnTo>
                  <a:lnTo>
                    <a:pt x="427" y="1417"/>
                  </a:lnTo>
                  <a:lnTo>
                    <a:pt x="785" y="1417"/>
                  </a:lnTo>
                  <a:lnTo>
                    <a:pt x="1198" y="2135"/>
                  </a:lnTo>
                  <a:lnTo>
                    <a:pt x="1019" y="2447"/>
                  </a:lnTo>
                  <a:lnTo>
                    <a:pt x="1396" y="3099"/>
                  </a:lnTo>
                  <a:lnTo>
                    <a:pt x="3402" y="3099"/>
                  </a:lnTo>
                  <a:lnTo>
                    <a:pt x="2940" y="2300"/>
                  </a:lnTo>
                  <a:lnTo>
                    <a:pt x="4269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4" name="Freeform 222"/>
            <p:cNvSpPr/>
            <p:nvPr/>
          </p:nvSpPr>
          <p:spPr bwMode="auto">
            <a:xfrm>
              <a:off x="10708950" y="495343"/>
              <a:ext cx="268346" cy="3588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5" name="Freeform 223"/>
            <p:cNvSpPr/>
            <p:nvPr/>
          </p:nvSpPr>
          <p:spPr bwMode="auto">
            <a:xfrm>
              <a:off x="10708950" y="495343"/>
              <a:ext cx="268346" cy="358806"/>
            </a:xfrm>
            <a:custGeom>
              <a:avLst/>
              <a:gdLst>
                <a:gd name="T0" fmla="*/ 358 w 771"/>
                <a:gd name="T1" fmla="*/ 0 h 1030"/>
                <a:gd name="T2" fmla="*/ 0 w 771"/>
                <a:gd name="T3" fmla="*/ 0 h 1030"/>
                <a:gd name="T4" fmla="*/ 592 w 771"/>
                <a:gd name="T5" fmla="*/ 1030 h 1030"/>
                <a:gd name="T6" fmla="*/ 771 w 771"/>
                <a:gd name="T7" fmla="*/ 718 h 1030"/>
                <a:gd name="T8" fmla="*/ 358 w 771"/>
                <a:gd name="T9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1" h="1030">
                  <a:moveTo>
                    <a:pt x="358" y="0"/>
                  </a:moveTo>
                  <a:lnTo>
                    <a:pt x="0" y="0"/>
                  </a:lnTo>
                  <a:lnTo>
                    <a:pt x="592" y="1030"/>
                  </a:lnTo>
                  <a:lnTo>
                    <a:pt x="771" y="718"/>
                  </a:lnTo>
                  <a:lnTo>
                    <a:pt x="358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6" name="Freeform 224"/>
            <p:cNvSpPr/>
            <p:nvPr/>
          </p:nvSpPr>
          <p:spPr bwMode="auto">
            <a:xfrm>
              <a:off x="11747402" y="0"/>
              <a:ext cx="444597" cy="1644794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rgbClr val="5B9BD5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7" name="Freeform 225"/>
            <p:cNvSpPr/>
            <p:nvPr/>
          </p:nvSpPr>
          <p:spPr bwMode="auto">
            <a:xfrm>
              <a:off x="11747402" y="0"/>
              <a:ext cx="444597" cy="1644794"/>
            </a:xfrm>
            <a:custGeom>
              <a:avLst/>
              <a:gdLst>
                <a:gd name="T0" fmla="*/ 1273 w 1273"/>
                <a:gd name="T1" fmla="*/ 0 h 4711"/>
                <a:gd name="T2" fmla="*/ 867 w 1273"/>
                <a:gd name="T3" fmla="*/ 0 h 4711"/>
                <a:gd name="T4" fmla="*/ 1273 w 1273"/>
                <a:gd name="T5" fmla="*/ 0 h 4711"/>
                <a:gd name="T6" fmla="*/ 1273 w 1273"/>
                <a:gd name="T7" fmla="*/ 2247 h 4711"/>
                <a:gd name="T8" fmla="*/ 782 w 1273"/>
                <a:gd name="T9" fmla="*/ 3099 h 4711"/>
                <a:gd name="T10" fmla="*/ 0 w 1273"/>
                <a:gd name="T11" fmla="*/ 3099 h 4711"/>
                <a:gd name="T12" fmla="*/ 931 w 1273"/>
                <a:gd name="T13" fmla="*/ 4711 h 4711"/>
                <a:gd name="T14" fmla="*/ 1273 w 1273"/>
                <a:gd name="T15" fmla="*/ 4711 h 4711"/>
                <a:gd name="T16" fmla="*/ 1273 w 1273"/>
                <a:gd name="T17" fmla="*/ 0 h 4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3" h="4711">
                  <a:moveTo>
                    <a:pt x="1273" y="0"/>
                  </a:moveTo>
                  <a:lnTo>
                    <a:pt x="867" y="0"/>
                  </a:lnTo>
                  <a:lnTo>
                    <a:pt x="1273" y="0"/>
                  </a:lnTo>
                  <a:lnTo>
                    <a:pt x="1273" y="2247"/>
                  </a:lnTo>
                  <a:lnTo>
                    <a:pt x="782" y="3099"/>
                  </a:lnTo>
                  <a:lnTo>
                    <a:pt x="0" y="3099"/>
                  </a:lnTo>
                  <a:lnTo>
                    <a:pt x="931" y="4711"/>
                  </a:lnTo>
                  <a:lnTo>
                    <a:pt x="1273" y="4711"/>
                  </a:lnTo>
                  <a:lnTo>
                    <a:pt x="1273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8" name="Freeform 226"/>
            <p:cNvSpPr/>
            <p:nvPr/>
          </p:nvSpPr>
          <p:spPr bwMode="auto">
            <a:xfrm>
              <a:off x="11585441" y="0"/>
              <a:ext cx="606558" cy="1082770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9" name="Freeform 227"/>
            <p:cNvSpPr/>
            <p:nvPr/>
          </p:nvSpPr>
          <p:spPr bwMode="auto">
            <a:xfrm>
              <a:off x="11585441" y="0"/>
              <a:ext cx="606558" cy="1082770"/>
            </a:xfrm>
            <a:custGeom>
              <a:avLst/>
              <a:gdLst>
                <a:gd name="T0" fmla="*/ 1735 w 1735"/>
                <a:gd name="T1" fmla="*/ 0 h 3099"/>
                <a:gd name="T2" fmla="*/ 1329 w 1735"/>
                <a:gd name="T3" fmla="*/ 0 h 3099"/>
                <a:gd name="T4" fmla="*/ 0 w 1735"/>
                <a:gd name="T5" fmla="*/ 2300 h 3099"/>
                <a:gd name="T6" fmla="*/ 462 w 1735"/>
                <a:gd name="T7" fmla="*/ 3099 h 3099"/>
                <a:gd name="T8" fmla="*/ 1244 w 1735"/>
                <a:gd name="T9" fmla="*/ 3099 h 3099"/>
                <a:gd name="T10" fmla="*/ 1735 w 1735"/>
                <a:gd name="T11" fmla="*/ 2247 h 3099"/>
                <a:gd name="T12" fmla="*/ 1735 w 1735"/>
                <a:gd name="T13" fmla="*/ 0 h 30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5" h="3099">
                  <a:moveTo>
                    <a:pt x="1735" y="0"/>
                  </a:moveTo>
                  <a:lnTo>
                    <a:pt x="1329" y="0"/>
                  </a:lnTo>
                  <a:lnTo>
                    <a:pt x="0" y="2300"/>
                  </a:lnTo>
                  <a:lnTo>
                    <a:pt x="462" y="3099"/>
                  </a:lnTo>
                  <a:lnTo>
                    <a:pt x="1244" y="3099"/>
                  </a:lnTo>
                  <a:lnTo>
                    <a:pt x="1735" y="2247"/>
                  </a:lnTo>
                  <a:lnTo>
                    <a:pt x="1735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Freeform 228"/>
            <p:cNvSpPr/>
            <p:nvPr/>
          </p:nvSpPr>
          <p:spPr bwMode="auto">
            <a:xfrm>
              <a:off x="9969013" y="0"/>
              <a:ext cx="577976" cy="250847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  <a:close/>
                </a:path>
              </a:pathLst>
            </a:custGeom>
            <a:solidFill>
              <a:sysClr val="window" lastClr="FFFFFF">
                <a:lumMod val="7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Freeform 229"/>
            <p:cNvSpPr/>
            <p:nvPr/>
          </p:nvSpPr>
          <p:spPr bwMode="auto">
            <a:xfrm>
              <a:off x="9969013" y="0"/>
              <a:ext cx="577976" cy="250847"/>
            </a:xfrm>
            <a:custGeom>
              <a:avLst/>
              <a:gdLst>
                <a:gd name="T0" fmla="*/ 1656 w 1656"/>
                <a:gd name="T1" fmla="*/ 0 h 718"/>
                <a:gd name="T2" fmla="*/ 0 w 1656"/>
                <a:gd name="T3" fmla="*/ 0 h 718"/>
                <a:gd name="T4" fmla="*/ 413 w 1656"/>
                <a:gd name="T5" fmla="*/ 718 h 718"/>
                <a:gd name="T6" fmla="*/ 1243 w 1656"/>
                <a:gd name="T7" fmla="*/ 718 h 718"/>
                <a:gd name="T8" fmla="*/ 1656 w 1656"/>
                <a:gd name="T9" fmla="*/ 0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6" h="718">
                  <a:moveTo>
                    <a:pt x="1656" y="0"/>
                  </a:moveTo>
                  <a:lnTo>
                    <a:pt x="0" y="0"/>
                  </a:lnTo>
                  <a:lnTo>
                    <a:pt x="413" y="718"/>
                  </a:lnTo>
                  <a:lnTo>
                    <a:pt x="1243" y="718"/>
                  </a:lnTo>
                  <a:lnTo>
                    <a:pt x="1656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Freeform 230"/>
            <p:cNvSpPr/>
            <p:nvPr/>
          </p:nvSpPr>
          <p:spPr bwMode="auto">
            <a:xfrm>
              <a:off x="9535531" y="1003388"/>
              <a:ext cx="577976" cy="500106"/>
            </a:xfrm>
            <a:custGeom>
              <a:avLst/>
              <a:gdLst>
                <a:gd name="T0" fmla="*/ 413 w 1657"/>
                <a:gd name="T1" fmla="*/ 1433 h 1433"/>
                <a:gd name="T2" fmla="*/ 0 w 1657"/>
                <a:gd name="T3" fmla="*/ 715 h 1433"/>
                <a:gd name="T4" fmla="*/ 413 w 1657"/>
                <a:gd name="T5" fmla="*/ 0 h 1433"/>
                <a:gd name="T6" fmla="*/ 1243 w 1657"/>
                <a:gd name="T7" fmla="*/ 0 h 1433"/>
                <a:gd name="T8" fmla="*/ 1657 w 1657"/>
                <a:gd name="T9" fmla="*/ 715 h 1433"/>
                <a:gd name="T10" fmla="*/ 1243 w 1657"/>
                <a:gd name="T11" fmla="*/ 1433 h 1433"/>
                <a:gd name="T12" fmla="*/ 413 w 1657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7" h="1433">
                  <a:moveTo>
                    <a:pt x="413" y="1433"/>
                  </a:moveTo>
                  <a:lnTo>
                    <a:pt x="0" y="715"/>
                  </a:lnTo>
                  <a:lnTo>
                    <a:pt x="413" y="0"/>
                  </a:lnTo>
                  <a:lnTo>
                    <a:pt x="1243" y="0"/>
                  </a:lnTo>
                  <a:lnTo>
                    <a:pt x="1657" y="715"/>
                  </a:lnTo>
                  <a:lnTo>
                    <a:pt x="1243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3" name="Freeform 231"/>
            <p:cNvSpPr/>
            <p:nvPr/>
          </p:nvSpPr>
          <p:spPr bwMode="auto">
            <a:xfrm>
              <a:off x="10832802" y="1746403"/>
              <a:ext cx="579564" cy="501694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  <a:close/>
                </a:path>
              </a:pathLst>
            </a:custGeom>
            <a:solidFill>
              <a:sysClr val="window" lastClr="FFFFFF">
                <a:lumMod val="50000"/>
              </a:sysClr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Freeform 232"/>
            <p:cNvSpPr/>
            <p:nvPr/>
          </p:nvSpPr>
          <p:spPr bwMode="auto">
            <a:xfrm>
              <a:off x="10832802" y="1746403"/>
              <a:ext cx="579564" cy="501694"/>
            </a:xfrm>
            <a:custGeom>
              <a:avLst/>
              <a:gdLst>
                <a:gd name="T0" fmla="*/ 413 w 1656"/>
                <a:gd name="T1" fmla="*/ 1436 h 1436"/>
                <a:gd name="T2" fmla="*/ 0 w 1656"/>
                <a:gd name="T3" fmla="*/ 718 h 1436"/>
                <a:gd name="T4" fmla="*/ 413 w 1656"/>
                <a:gd name="T5" fmla="*/ 0 h 1436"/>
                <a:gd name="T6" fmla="*/ 1240 w 1656"/>
                <a:gd name="T7" fmla="*/ 0 h 1436"/>
                <a:gd name="T8" fmla="*/ 1656 w 1656"/>
                <a:gd name="T9" fmla="*/ 718 h 1436"/>
                <a:gd name="T10" fmla="*/ 1240 w 1656"/>
                <a:gd name="T11" fmla="*/ 1436 h 1436"/>
                <a:gd name="T12" fmla="*/ 413 w 1656"/>
                <a:gd name="T13" fmla="*/ 1436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6">
                  <a:moveTo>
                    <a:pt x="413" y="1436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6"/>
                  </a:lnTo>
                  <a:lnTo>
                    <a:pt x="413" y="1436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Freeform 233"/>
            <p:cNvSpPr/>
            <p:nvPr/>
          </p:nvSpPr>
          <p:spPr bwMode="auto">
            <a:xfrm>
              <a:off x="11263108" y="1493968"/>
              <a:ext cx="577976" cy="501694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  <a:close/>
                </a:path>
              </a:pathLst>
            </a:custGeom>
            <a:solidFill>
              <a:srgbClr val="127FB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Freeform 234"/>
            <p:cNvSpPr/>
            <p:nvPr/>
          </p:nvSpPr>
          <p:spPr bwMode="auto">
            <a:xfrm>
              <a:off x="11263108" y="1493968"/>
              <a:ext cx="577976" cy="501694"/>
            </a:xfrm>
            <a:custGeom>
              <a:avLst/>
              <a:gdLst>
                <a:gd name="T0" fmla="*/ 414 w 1654"/>
                <a:gd name="T1" fmla="*/ 1434 h 1434"/>
                <a:gd name="T2" fmla="*/ 0 w 1654"/>
                <a:gd name="T3" fmla="*/ 718 h 1434"/>
                <a:gd name="T4" fmla="*/ 414 w 1654"/>
                <a:gd name="T5" fmla="*/ 0 h 1434"/>
                <a:gd name="T6" fmla="*/ 1241 w 1654"/>
                <a:gd name="T7" fmla="*/ 0 h 1434"/>
                <a:gd name="T8" fmla="*/ 1654 w 1654"/>
                <a:gd name="T9" fmla="*/ 718 h 1434"/>
                <a:gd name="T10" fmla="*/ 1241 w 1654"/>
                <a:gd name="T11" fmla="*/ 1434 h 1434"/>
                <a:gd name="T12" fmla="*/ 414 w 1654"/>
                <a:gd name="T13" fmla="*/ 1434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4" h="1434">
                  <a:moveTo>
                    <a:pt x="414" y="14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1241" y="0"/>
                  </a:lnTo>
                  <a:lnTo>
                    <a:pt x="1654" y="718"/>
                  </a:lnTo>
                  <a:lnTo>
                    <a:pt x="1241" y="1434"/>
                  </a:lnTo>
                  <a:lnTo>
                    <a:pt x="414" y="1434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Freeform 235"/>
            <p:cNvSpPr>
              <a:spLocks noEditPoints="1"/>
            </p:cNvSpPr>
            <p:nvPr/>
          </p:nvSpPr>
          <p:spPr bwMode="auto">
            <a:xfrm>
              <a:off x="11290102" y="1687660"/>
              <a:ext cx="538280" cy="3492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close/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Freeform 236"/>
            <p:cNvSpPr>
              <a:spLocks noEditPoints="1"/>
            </p:cNvSpPr>
            <p:nvPr/>
          </p:nvSpPr>
          <p:spPr bwMode="auto">
            <a:xfrm>
              <a:off x="11290102" y="1687660"/>
              <a:ext cx="538280" cy="34928"/>
            </a:xfrm>
            <a:custGeom>
              <a:avLst/>
              <a:gdLst>
                <a:gd name="T0" fmla="*/ 1526 w 1542"/>
                <a:gd name="T1" fmla="*/ 72 h 99"/>
                <a:gd name="T2" fmla="*/ 1526 w 1542"/>
                <a:gd name="T3" fmla="*/ 72 h 99"/>
                <a:gd name="T4" fmla="*/ 1542 w 1542"/>
                <a:gd name="T5" fmla="*/ 99 h 99"/>
                <a:gd name="T6" fmla="*/ 1526 w 1542"/>
                <a:gd name="T7" fmla="*/ 72 h 99"/>
                <a:gd name="T8" fmla="*/ 19 w 1542"/>
                <a:gd name="T9" fmla="*/ 0 h 99"/>
                <a:gd name="T10" fmla="*/ 0 w 1542"/>
                <a:gd name="T11" fmla="*/ 35 h 99"/>
                <a:gd name="T12" fmla="*/ 19 w 1542"/>
                <a:gd name="T13" fmla="*/ 0 h 99"/>
                <a:gd name="T14" fmla="*/ 19 w 1542"/>
                <a:gd name="T15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2" h="99">
                  <a:moveTo>
                    <a:pt x="1526" y="72"/>
                  </a:moveTo>
                  <a:lnTo>
                    <a:pt x="1526" y="72"/>
                  </a:lnTo>
                  <a:lnTo>
                    <a:pt x="1542" y="99"/>
                  </a:lnTo>
                  <a:lnTo>
                    <a:pt x="1526" y="72"/>
                  </a:lnTo>
                  <a:moveTo>
                    <a:pt x="19" y="0"/>
                  </a:moveTo>
                  <a:lnTo>
                    <a:pt x="0" y="35"/>
                  </a:lnTo>
                  <a:lnTo>
                    <a:pt x="19" y="0"/>
                  </a:lnTo>
                  <a:lnTo>
                    <a:pt x="19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Freeform 238"/>
            <p:cNvSpPr/>
            <p:nvPr/>
          </p:nvSpPr>
          <p:spPr bwMode="auto">
            <a:xfrm>
              <a:off x="11288514" y="1578113"/>
              <a:ext cx="541456" cy="285775"/>
            </a:xfrm>
            <a:custGeom>
              <a:avLst/>
              <a:gdLst>
                <a:gd name="T0" fmla="*/ 1054 w 1550"/>
                <a:gd name="T1" fmla="*/ 0 h 819"/>
                <a:gd name="T2" fmla="*/ 985 w 1550"/>
                <a:gd name="T3" fmla="*/ 475 h 819"/>
                <a:gd name="T4" fmla="*/ 755 w 1550"/>
                <a:gd name="T5" fmla="*/ 475 h 819"/>
                <a:gd name="T6" fmla="*/ 683 w 1550"/>
                <a:gd name="T7" fmla="*/ 243 h 819"/>
                <a:gd name="T8" fmla="*/ 593 w 1550"/>
                <a:gd name="T9" fmla="*/ 659 h 819"/>
                <a:gd name="T10" fmla="*/ 521 w 1550"/>
                <a:gd name="T11" fmla="*/ 0 h 819"/>
                <a:gd name="T12" fmla="*/ 451 w 1550"/>
                <a:gd name="T13" fmla="*/ 475 h 819"/>
                <a:gd name="T14" fmla="*/ 222 w 1550"/>
                <a:gd name="T15" fmla="*/ 475 h 819"/>
                <a:gd name="T16" fmla="*/ 152 w 1550"/>
                <a:gd name="T17" fmla="*/ 243 h 819"/>
                <a:gd name="T18" fmla="*/ 59 w 1550"/>
                <a:gd name="T19" fmla="*/ 659 h 819"/>
                <a:gd name="T20" fmla="*/ 22 w 1550"/>
                <a:gd name="T21" fmla="*/ 315 h 819"/>
                <a:gd name="T22" fmla="*/ 3 w 1550"/>
                <a:gd name="T23" fmla="*/ 350 h 819"/>
                <a:gd name="T24" fmla="*/ 0 w 1550"/>
                <a:gd name="T25" fmla="*/ 352 h 819"/>
                <a:gd name="T26" fmla="*/ 35 w 1550"/>
                <a:gd name="T27" fmla="*/ 665 h 819"/>
                <a:gd name="T28" fmla="*/ 62 w 1550"/>
                <a:gd name="T29" fmla="*/ 710 h 819"/>
                <a:gd name="T30" fmla="*/ 72 w 1550"/>
                <a:gd name="T31" fmla="*/ 729 h 819"/>
                <a:gd name="T32" fmla="*/ 155 w 1550"/>
                <a:gd name="T33" fmla="*/ 347 h 819"/>
                <a:gd name="T34" fmla="*/ 203 w 1550"/>
                <a:gd name="T35" fmla="*/ 499 h 819"/>
                <a:gd name="T36" fmla="*/ 473 w 1550"/>
                <a:gd name="T37" fmla="*/ 499 h 819"/>
                <a:gd name="T38" fmla="*/ 518 w 1550"/>
                <a:gd name="T39" fmla="*/ 205 h 819"/>
                <a:gd name="T40" fmla="*/ 585 w 1550"/>
                <a:gd name="T41" fmla="*/ 819 h 819"/>
                <a:gd name="T42" fmla="*/ 689 w 1550"/>
                <a:gd name="T43" fmla="*/ 347 h 819"/>
                <a:gd name="T44" fmla="*/ 737 w 1550"/>
                <a:gd name="T45" fmla="*/ 499 h 819"/>
                <a:gd name="T46" fmla="*/ 1006 w 1550"/>
                <a:gd name="T47" fmla="*/ 499 h 819"/>
                <a:gd name="T48" fmla="*/ 1051 w 1550"/>
                <a:gd name="T49" fmla="*/ 205 h 819"/>
                <a:gd name="T50" fmla="*/ 1118 w 1550"/>
                <a:gd name="T51" fmla="*/ 819 h 819"/>
                <a:gd name="T52" fmla="*/ 1222 w 1550"/>
                <a:gd name="T53" fmla="*/ 347 h 819"/>
                <a:gd name="T54" fmla="*/ 1270 w 1550"/>
                <a:gd name="T55" fmla="*/ 499 h 819"/>
                <a:gd name="T56" fmla="*/ 1540 w 1550"/>
                <a:gd name="T57" fmla="*/ 499 h 819"/>
                <a:gd name="T58" fmla="*/ 1550 w 1550"/>
                <a:gd name="T59" fmla="*/ 424 h 819"/>
                <a:gd name="T60" fmla="*/ 1545 w 1550"/>
                <a:gd name="T61" fmla="*/ 414 h 819"/>
                <a:gd name="T62" fmla="*/ 1529 w 1550"/>
                <a:gd name="T63" fmla="*/ 387 h 819"/>
                <a:gd name="T64" fmla="*/ 1518 w 1550"/>
                <a:gd name="T65" fmla="*/ 475 h 819"/>
                <a:gd name="T66" fmla="*/ 1289 w 1550"/>
                <a:gd name="T67" fmla="*/ 475 h 819"/>
                <a:gd name="T68" fmla="*/ 1217 w 1550"/>
                <a:gd name="T69" fmla="*/ 243 h 819"/>
                <a:gd name="T70" fmla="*/ 1126 w 1550"/>
                <a:gd name="T71" fmla="*/ 659 h 819"/>
                <a:gd name="T72" fmla="*/ 1054 w 1550"/>
                <a:gd name="T73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50" h="819">
                  <a:moveTo>
                    <a:pt x="1054" y="0"/>
                  </a:moveTo>
                  <a:lnTo>
                    <a:pt x="985" y="475"/>
                  </a:lnTo>
                  <a:lnTo>
                    <a:pt x="755" y="475"/>
                  </a:lnTo>
                  <a:lnTo>
                    <a:pt x="683" y="243"/>
                  </a:lnTo>
                  <a:lnTo>
                    <a:pt x="593" y="659"/>
                  </a:lnTo>
                  <a:lnTo>
                    <a:pt x="521" y="0"/>
                  </a:lnTo>
                  <a:lnTo>
                    <a:pt x="451" y="475"/>
                  </a:lnTo>
                  <a:lnTo>
                    <a:pt x="222" y="475"/>
                  </a:lnTo>
                  <a:lnTo>
                    <a:pt x="152" y="243"/>
                  </a:lnTo>
                  <a:lnTo>
                    <a:pt x="59" y="659"/>
                  </a:lnTo>
                  <a:lnTo>
                    <a:pt x="22" y="315"/>
                  </a:lnTo>
                  <a:lnTo>
                    <a:pt x="3" y="350"/>
                  </a:lnTo>
                  <a:lnTo>
                    <a:pt x="0" y="352"/>
                  </a:lnTo>
                  <a:lnTo>
                    <a:pt x="35" y="665"/>
                  </a:lnTo>
                  <a:lnTo>
                    <a:pt x="62" y="710"/>
                  </a:lnTo>
                  <a:lnTo>
                    <a:pt x="72" y="729"/>
                  </a:lnTo>
                  <a:lnTo>
                    <a:pt x="155" y="347"/>
                  </a:lnTo>
                  <a:lnTo>
                    <a:pt x="203" y="499"/>
                  </a:lnTo>
                  <a:lnTo>
                    <a:pt x="473" y="499"/>
                  </a:lnTo>
                  <a:lnTo>
                    <a:pt x="518" y="205"/>
                  </a:lnTo>
                  <a:lnTo>
                    <a:pt x="585" y="819"/>
                  </a:lnTo>
                  <a:lnTo>
                    <a:pt x="689" y="347"/>
                  </a:lnTo>
                  <a:lnTo>
                    <a:pt x="737" y="499"/>
                  </a:lnTo>
                  <a:lnTo>
                    <a:pt x="1006" y="499"/>
                  </a:lnTo>
                  <a:lnTo>
                    <a:pt x="1051" y="205"/>
                  </a:lnTo>
                  <a:lnTo>
                    <a:pt x="1118" y="819"/>
                  </a:lnTo>
                  <a:lnTo>
                    <a:pt x="1222" y="347"/>
                  </a:lnTo>
                  <a:lnTo>
                    <a:pt x="1270" y="499"/>
                  </a:lnTo>
                  <a:lnTo>
                    <a:pt x="1540" y="499"/>
                  </a:lnTo>
                  <a:lnTo>
                    <a:pt x="1550" y="424"/>
                  </a:lnTo>
                  <a:lnTo>
                    <a:pt x="1545" y="414"/>
                  </a:lnTo>
                  <a:lnTo>
                    <a:pt x="1529" y="387"/>
                  </a:lnTo>
                  <a:lnTo>
                    <a:pt x="1518" y="475"/>
                  </a:lnTo>
                  <a:lnTo>
                    <a:pt x="1289" y="475"/>
                  </a:lnTo>
                  <a:lnTo>
                    <a:pt x="1217" y="243"/>
                  </a:lnTo>
                  <a:lnTo>
                    <a:pt x="1126" y="659"/>
                  </a:lnTo>
                  <a:lnTo>
                    <a:pt x="1054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Freeform 239"/>
            <p:cNvSpPr>
              <a:spLocks noEditPoints="1"/>
            </p:cNvSpPr>
            <p:nvPr/>
          </p:nvSpPr>
          <p:spPr bwMode="auto">
            <a:xfrm>
              <a:off x="10905843" y="1619392"/>
              <a:ext cx="55574" cy="20798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close/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4B3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1" name="Freeform 240"/>
            <p:cNvSpPr>
              <a:spLocks noEditPoints="1"/>
            </p:cNvSpPr>
            <p:nvPr/>
          </p:nvSpPr>
          <p:spPr bwMode="auto">
            <a:xfrm>
              <a:off x="10905843" y="1619392"/>
              <a:ext cx="55574" cy="207980"/>
            </a:xfrm>
            <a:custGeom>
              <a:avLst/>
              <a:gdLst>
                <a:gd name="T0" fmla="*/ 125 w 157"/>
                <a:gd name="T1" fmla="*/ 499 h 595"/>
                <a:gd name="T2" fmla="*/ 69 w 157"/>
                <a:gd name="T3" fmla="*/ 595 h 595"/>
                <a:gd name="T4" fmla="*/ 69 w 157"/>
                <a:gd name="T5" fmla="*/ 595 h 595"/>
                <a:gd name="T6" fmla="*/ 125 w 157"/>
                <a:gd name="T7" fmla="*/ 499 h 595"/>
                <a:gd name="T8" fmla="*/ 149 w 157"/>
                <a:gd name="T9" fmla="*/ 262 h 595"/>
                <a:gd name="T10" fmla="*/ 149 w 157"/>
                <a:gd name="T11" fmla="*/ 262 h 595"/>
                <a:gd name="T12" fmla="*/ 157 w 157"/>
                <a:gd name="T13" fmla="*/ 275 h 595"/>
                <a:gd name="T14" fmla="*/ 149 w 157"/>
                <a:gd name="T15" fmla="*/ 262 h 595"/>
                <a:gd name="T16" fmla="*/ 0 w 157"/>
                <a:gd name="T17" fmla="*/ 0 h 595"/>
                <a:gd name="T18" fmla="*/ 0 w 157"/>
                <a:gd name="T19" fmla="*/ 0 h 595"/>
                <a:gd name="T20" fmla="*/ 18 w 157"/>
                <a:gd name="T21" fmla="*/ 35 h 595"/>
                <a:gd name="T22" fmla="*/ 0 w 157"/>
                <a:gd name="T23" fmla="*/ 0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7" h="595">
                  <a:moveTo>
                    <a:pt x="125" y="499"/>
                  </a:moveTo>
                  <a:lnTo>
                    <a:pt x="69" y="595"/>
                  </a:lnTo>
                  <a:lnTo>
                    <a:pt x="69" y="595"/>
                  </a:lnTo>
                  <a:lnTo>
                    <a:pt x="125" y="499"/>
                  </a:lnTo>
                  <a:moveTo>
                    <a:pt x="149" y="262"/>
                  </a:moveTo>
                  <a:lnTo>
                    <a:pt x="149" y="262"/>
                  </a:lnTo>
                  <a:lnTo>
                    <a:pt x="157" y="275"/>
                  </a:lnTo>
                  <a:lnTo>
                    <a:pt x="149" y="262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18" y="35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2" name="Freeform 242"/>
            <p:cNvSpPr/>
            <p:nvPr/>
          </p:nvSpPr>
          <p:spPr bwMode="auto">
            <a:xfrm>
              <a:off x="10400908" y="1578113"/>
              <a:ext cx="563685" cy="285775"/>
            </a:xfrm>
            <a:custGeom>
              <a:avLst/>
              <a:gdLst>
                <a:gd name="T0" fmla="*/ 928 w 1614"/>
                <a:gd name="T1" fmla="*/ 0 h 819"/>
                <a:gd name="T2" fmla="*/ 859 w 1614"/>
                <a:gd name="T3" fmla="*/ 475 h 819"/>
                <a:gd name="T4" fmla="*/ 629 w 1614"/>
                <a:gd name="T5" fmla="*/ 475 h 819"/>
                <a:gd name="T6" fmla="*/ 560 w 1614"/>
                <a:gd name="T7" fmla="*/ 243 h 819"/>
                <a:gd name="T8" fmla="*/ 469 w 1614"/>
                <a:gd name="T9" fmla="*/ 659 h 819"/>
                <a:gd name="T10" fmla="*/ 394 w 1614"/>
                <a:gd name="T11" fmla="*/ 0 h 819"/>
                <a:gd name="T12" fmla="*/ 325 w 1614"/>
                <a:gd name="T13" fmla="*/ 475 h 819"/>
                <a:gd name="T14" fmla="*/ 0 w 1614"/>
                <a:gd name="T15" fmla="*/ 475 h 819"/>
                <a:gd name="T16" fmla="*/ 0 w 1614"/>
                <a:gd name="T17" fmla="*/ 488 h 819"/>
                <a:gd name="T18" fmla="*/ 8 w 1614"/>
                <a:gd name="T19" fmla="*/ 499 h 819"/>
                <a:gd name="T20" fmla="*/ 349 w 1614"/>
                <a:gd name="T21" fmla="*/ 499 h 819"/>
                <a:gd name="T22" fmla="*/ 392 w 1614"/>
                <a:gd name="T23" fmla="*/ 205 h 819"/>
                <a:gd name="T24" fmla="*/ 458 w 1614"/>
                <a:gd name="T25" fmla="*/ 819 h 819"/>
                <a:gd name="T26" fmla="*/ 563 w 1614"/>
                <a:gd name="T27" fmla="*/ 347 h 819"/>
                <a:gd name="T28" fmla="*/ 611 w 1614"/>
                <a:gd name="T29" fmla="*/ 499 h 819"/>
                <a:gd name="T30" fmla="*/ 883 w 1614"/>
                <a:gd name="T31" fmla="*/ 499 h 819"/>
                <a:gd name="T32" fmla="*/ 925 w 1614"/>
                <a:gd name="T33" fmla="*/ 205 h 819"/>
                <a:gd name="T34" fmla="*/ 992 w 1614"/>
                <a:gd name="T35" fmla="*/ 819 h 819"/>
                <a:gd name="T36" fmla="*/ 1096 w 1614"/>
                <a:gd name="T37" fmla="*/ 347 h 819"/>
                <a:gd name="T38" fmla="*/ 1144 w 1614"/>
                <a:gd name="T39" fmla="*/ 499 h 819"/>
                <a:gd name="T40" fmla="*/ 1416 w 1614"/>
                <a:gd name="T41" fmla="*/ 499 h 819"/>
                <a:gd name="T42" fmla="*/ 1459 w 1614"/>
                <a:gd name="T43" fmla="*/ 205 h 819"/>
                <a:gd name="T44" fmla="*/ 1515 w 1614"/>
                <a:gd name="T45" fmla="*/ 715 h 819"/>
                <a:gd name="T46" fmla="*/ 1571 w 1614"/>
                <a:gd name="T47" fmla="*/ 619 h 819"/>
                <a:gd name="T48" fmla="*/ 1614 w 1614"/>
                <a:gd name="T49" fmla="*/ 416 h 819"/>
                <a:gd name="T50" fmla="*/ 1603 w 1614"/>
                <a:gd name="T51" fmla="*/ 395 h 819"/>
                <a:gd name="T52" fmla="*/ 1595 w 1614"/>
                <a:gd name="T53" fmla="*/ 382 h 819"/>
                <a:gd name="T54" fmla="*/ 1536 w 1614"/>
                <a:gd name="T55" fmla="*/ 659 h 819"/>
                <a:gd name="T56" fmla="*/ 1483 w 1614"/>
                <a:gd name="T57" fmla="*/ 187 h 819"/>
                <a:gd name="T58" fmla="*/ 1464 w 1614"/>
                <a:gd name="T59" fmla="*/ 155 h 819"/>
                <a:gd name="T60" fmla="*/ 1446 w 1614"/>
                <a:gd name="T61" fmla="*/ 120 h 819"/>
                <a:gd name="T62" fmla="*/ 1392 w 1614"/>
                <a:gd name="T63" fmla="*/ 475 h 819"/>
                <a:gd name="T64" fmla="*/ 1163 w 1614"/>
                <a:gd name="T65" fmla="*/ 475 h 819"/>
                <a:gd name="T66" fmla="*/ 1094 w 1614"/>
                <a:gd name="T67" fmla="*/ 243 h 819"/>
                <a:gd name="T68" fmla="*/ 1003 w 1614"/>
                <a:gd name="T69" fmla="*/ 659 h 819"/>
                <a:gd name="T70" fmla="*/ 928 w 1614"/>
                <a:gd name="T71" fmla="*/ 0 h 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614" h="819">
                  <a:moveTo>
                    <a:pt x="928" y="0"/>
                  </a:moveTo>
                  <a:lnTo>
                    <a:pt x="859" y="475"/>
                  </a:lnTo>
                  <a:lnTo>
                    <a:pt x="629" y="475"/>
                  </a:lnTo>
                  <a:lnTo>
                    <a:pt x="560" y="243"/>
                  </a:lnTo>
                  <a:lnTo>
                    <a:pt x="469" y="659"/>
                  </a:lnTo>
                  <a:lnTo>
                    <a:pt x="394" y="0"/>
                  </a:lnTo>
                  <a:lnTo>
                    <a:pt x="325" y="475"/>
                  </a:lnTo>
                  <a:lnTo>
                    <a:pt x="0" y="475"/>
                  </a:lnTo>
                  <a:lnTo>
                    <a:pt x="0" y="488"/>
                  </a:lnTo>
                  <a:lnTo>
                    <a:pt x="8" y="499"/>
                  </a:lnTo>
                  <a:lnTo>
                    <a:pt x="349" y="499"/>
                  </a:lnTo>
                  <a:lnTo>
                    <a:pt x="392" y="205"/>
                  </a:lnTo>
                  <a:lnTo>
                    <a:pt x="458" y="819"/>
                  </a:lnTo>
                  <a:lnTo>
                    <a:pt x="563" y="347"/>
                  </a:lnTo>
                  <a:lnTo>
                    <a:pt x="611" y="499"/>
                  </a:lnTo>
                  <a:lnTo>
                    <a:pt x="883" y="499"/>
                  </a:lnTo>
                  <a:lnTo>
                    <a:pt x="925" y="205"/>
                  </a:lnTo>
                  <a:lnTo>
                    <a:pt x="992" y="819"/>
                  </a:lnTo>
                  <a:lnTo>
                    <a:pt x="1096" y="347"/>
                  </a:lnTo>
                  <a:lnTo>
                    <a:pt x="1144" y="499"/>
                  </a:lnTo>
                  <a:lnTo>
                    <a:pt x="1416" y="499"/>
                  </a:lnTo>
                  <a:lnTo>
                    <a:pt x="1459" y="205"/>
                  </a:lnTo>
                  <a:lnTo>
                    <a:pt x="1515" y="715"/>
                  </a:lnTo>
                  <a:lnTo>
                    <a:pt x="1571" y="619"/>
                  </a:lnTo>
                  <a:lnTo>
                    <a:pt x="1614" y="416"/>
                  </a:lnTo>
                  <a:lnTo>
                    <a:pt x="1603" y="395"/>
                  </a:lnTo>
                  <a:lnTo>
                    <a:pt x="1595" y="382"/>
                  </a:lnTo>
                  <a:lnTo>
                    <a:pt x="1536" y="659"/>
                  </a:lnTo>
                  <a:lnTo>
                    <a:pt x="1483" y="187"/>
                  </a:lnTo>
                  <a:lnTo>
                    <a:pt x="1464" y="155"/>
                  </a:lnTo>
                  <a:lnTo>
                    <a:pt x="1446" y="120"/>
                  </a:lnTo>
                  <a:lnTo>
                    <a:pt x="1392" y="475"/>
                  </a:lnTo>
                  <a:lnTo>
                    <a:pt x="1163" y="475"/>
                  </a:lnTo>
                  <a:lnTo>
                    <a:pt x="1094" y="243"/>
                  </a:lnTo>
                  <a:lnTo>
                    <a:pt x="1003" y="659"/>
                  </a:lnTo>
                  <a:lnTo>
                    <a:pt x="928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3" name="Freeform 243"/>
            <p:cNvSpPr/>
            <p:nvPr/>
          </p:nvSpPr>
          <p:spPr bwMode="auto">
            <a:xfrm>
              <a:off x="9969013" y="1247884"/>
              <a:ext cx="577976" cy="501694"/>
            </a:xfrm>
            <a:custGeom>
              <a:avLst/>
              <a:gdLst>
                <a:gd name="T0" fmla="*/ 413 w 1656"/>
                <a:gd name="T1" fmla="*/ 1433 h 1433"/>
                <a:gd name="T2" fmla="*/ 0 w 1656"/>
                <a:gd name="T3" fmla="*/ 718 h 1433"/>
                <a:gd name="T4" fmla="*/ 413 w 1656"/>
                <a:gd name="T5" fmla="*/ 0 h 1433"/>
                <a:gd name="T6" fmla="*/ 1240 w 1656"/>
                <a:gd name="T7" fmla="*/ 0 h 1433"/>
                <a:gd name="T8" fmla="*/ 1656 w 1656"/>
                <a:gd name="T9" fmla="*/ 718 h 1433"/>
                <a:gd name="T10" fmla="*/ 1240 w 1656"/>
                <a:gd name="T11" fmla="*/ 1433 h 1433"/>
                <a:gd name="T12" fmla="*/ 413 w 1656"/>
                <a:gd name="T13" fmla="*/ 1433 h 1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56" h="1433">
                  <a:moveTo>
                    <a:pt x="413" y="1433"/>
                  </a:moveTo>
                  <a:lnTo>
                    <a:pt x="0" y="718"/>
                  </a:lnTo>
                  <a:lnTo>
                    <a:pt x="413" y="0"/>
                  </a:lnTo>
                  <a:lnTo>
                    <a:pt x="1240" y="0"/>
                  </a:lnTo>
                  <a:lnTo>
                    <a:pt x="1656" y="718"/>
                  </a:lnTo>
                  <a:lnTo>
                    <a:pt x="1240" y="1433"/>
                  </a:lnTo>
                  <a:lnTo>
                    <a:pt x="413" y="1433"/>
                  </a:lnTo>
                  <a:close/>
                </a:path>
              </a:pathLst>
            </a:custGeom>
            <a:solidFill>
              <a:srgbClr val="244368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4" name="Freeform 244"/>
            <p:cNvSpPr/>
            <p:nvPr/>
          </p:nvSpPr>
          <p:spPr bwMode="auto">
            <a:xfrm>
              <a:off x="10116683" y="1357431"/>
              <a:ext cx="281049" cy="282600"/>
            </a:xfrm>
            <a:custGeom>
              <a:avLst/>
              <a:gdLst>
                <a:gd name="T0" fmla="*/ 806 w 806"/>
                <a:gd name="T1" fmla="*/ 555 h 809"/>
                <a:gd name="T2" fmla="*/ 555 w 806"/>
                <a:gd name="T3" fmla="*/ 555 h 809"/>
                <a:gd name="T4" fmla="*/ 555 w 806"/>
                <a:gd name="T5" fmla="*/ 809 h 809"/>
                <a:gd name="T6" fmla="*/ 251 w 806"/>
                <a:gd name="T7" fmla="*/ 809 h 809"/>
                <a:gd name="T8" fmla="*/ 251 w 806"/>
                <a:gd name="T9" fmla="*/ 555 h 809"/>
                <a:gd name="T10" fmla="*/ 0 w 806"/>
                <a:gd name="T11" fmla="*/ 555 h 809"/>
                <a:gd name="T12" fmla="*/ 0 w 806"/>
                <a:gd name="T13" fmla="*/ 254 h 809"/>
                <a:gd name="T14" fmla="*/ 251 w 806"/>
                <a:gd name="T15" fmla="*/ 254 h 809"/>
                <a:gd name="T16" fmla="*/ 251 w 806"/>
                <a:gd name="T17" fmla="*/ 0 h 809"/>
                <a:gd name="T18" fmla="*/ 555 w 806"/>
                <a:gd name="T19" fmla="*/ 0 h 809"/>
                <a:gd name="T20" fmla="*/ 555 w 806"/>
                <a:gd name="T21" fmla="*/ 254 h 809"/>
                <a:gd name="T22" fmla="*/ 806 w 806"/>
                <a:gd name="T23" fmla="*/ 254 h 809"/>
                <a:gd name="T24" fmla="*/ 806 w 806"/>
                <a:gd name="T25" fmla="*/ 555 h 8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06" h="809">
                  <a:moveTo>
                    <a:pt x="806" y="555"/>
                  </a:moveTo>
                  <a:lnTo>
                    <a:pt x="555" y="555"/>
                  </a:lnTo>
                  <a:lnTo>
                    <a:pt x="555" y="809"/>
                  </a:lnTo>
                  <a:lnTo>
                    <a:pt x="251" y="809"/>
                  </a:lnTo>
                  <a:lnTo>
                    <a:pt x="251" y="555"/>
                  </a:lnTo>
                  <a:lnTo>
                    <a:pt x="0" y="555"/>
                  </a:lnTo>
                  <a:lnTo>
                    <a:pt x="0" y="254"/>
                  </a:lnTo>
                  <a:lnTo>
                    <a:pt x="251" y="254"/>
                  </a:lnTo>
                  <a:lnTo>
                    <a:pt x="251" y="0"/>
                  </a:lnTo>
                  <a:lnTo>
                    <a:pt x="555" y="0"/>
                  </a:lnTo>
                  <a:lnTo>
                    <a:pt x="555" y="254"/>
                  </a:lnTo>
                  <a:lnTo>
                    <a:pt x="806" y="254"/>
                  </a:lnTo>
                  <a:lnTo>
                    <a:pt x="806" y="555"/>
                  </a:lnTo>
                  <a:close/>
                </a:path>
              </a:pathLst>
            </a:custGeom>
            <a:solidFill>
              <a:srgbClr val="FFFBEF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5" name="Freeform 245"/>
            <p:cNvSpPr/>
            <p:nvPr/>
          </p:nvSpPr>
          <p:spPr bwMode="auto">
            <a:xfrm>
              <a:off x="10394556" y="1492381"/>
              <a:ext cx="589091" cy="511220"/>
            </a:xfrm>
            <a:custGeom>
              <a:avLst/>
              <a:gdLst>
                <a:gd name="T0" fmla="*/ 1259 w 1686"/>
                <a:gd name="T1" fmla="*/ 1463 h 1463"/>
                <a:gd name="T2" fmla="*/ 424 w 1686"/>
                <a:gd name="T3" fmla="*/ 1463 h 1463"/>
                <a:gd name="T4" fmla="*/ 0 w 1686"/>
                <a:gd name="T5" fmla="*/ 731 h 1463"/>
                <a:gd name="T6" fmla="*/ 424 w 1686"/>
                <a:gd name="T7" fmla="*/ 0 h 1463"/>
                <a:gd name="T8" fmla="*/ 1267 w 1686"/>
                <a:gd name="T9" fmla="*/ 0 h 1463"/>
                <a:gd name="T10" fmla="*/ 1686 w 1686"/>
                <a:gd name="T11" fmla="*/ 723 h 1463"/>
                <a:gd name="T12" fmla="*/ 1657 w 1686"/>
                <a:gd name="T13" fmla="*/ 739 h 1463"/>
                <a:gd name="T14" fmla="*/ 1249 w 1686"/>
                <a:gd name="T15" fmla="*/ 32 h 1463"/>
                <a:gd name="T16" fmla="*/ 443 w 1686"/>
                <a:gd name="T17" fmla="*/ 32 h 1463"/>
                <a:gd name="T18" fmla="*/ 37 w 1686"/>
                <a:gd name="T19" fmla="*/ 731 h 1463"/>
                <a:gd name="T20" fmla="*/ 443 w 1686"/>
                <a:gd name="T21" fmla="*/ 1431 h 1463"/>
                <a:gd name="T22" fmla="*/ 1259 w 1686"/>
                <a:gd name="T23" fmla="*/ 1431 h 1463"/>
                <a:gd name="T24" fmla="*/ 1259 w 1686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6" h="1463">
                  <a:moveTo>
                    <a:pt x="1259" y="1463"/>
                  </a:moveTo>
                  <a:lnTo>
                    <a:pt x="424" y="1463"/>
                  </a:lnTo>
                  <a:lnTo>
                    <a:pt x="0" y="731"/>
                  </a:lnTo>
                  <a:lnTo>
                    <a:pt x="424" y="0"/>
                  </a:lnTo>
                  <a:lnTo>
                    <a:pt x="1267" y="0"/>
                  </a:lnTo>
                  <a:lnTo>
                    <a:pt x="1686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3" y="32"/>
                  </a:lnTo>
                  <a:lnTo>
                    <a:pt x="37" y="731"/>
                  </a:lnTo>
                  <a:lnTo>
                    <a:pt x="443" y="1431"/>
                  </a:lnTo>
                  <a:lnTo>
                    <a:pt x="1259" y="1431"/>
                  </a:lnTo>
                  <a:lnTo>
                    <a:pt x="1259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6" name="Oval 246"/>
            <p:cNvSpPr>
              <a:spLocks noChangeArrowheads="1"/>
            </p:cNvSpPr>
            <p:nvPr/>
          </p:nvSpPr>
          <p:spPr bwMode="auto">
            <a:xfrm>
              <a:off x="10370738" y="1717825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7" name="Oval 247"/>
            <p:cNvSpPr>
              <a:spLocks noChangeArrowheads="1"/>
            </p:cNvSpPr>
            <p:nvPr/>
          </p:nvSpPr>
          <p:spPr bwMode="auto">
            <a:xfrm>
              <a:off x="10947127" y="1717825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8" name="Oval 248"/>
            <p:cNvSpPr>
              <a:spLocks noChangeArrowheads="1"/>
            </p:cNvSpPr>
            <p:nvPr/>
          </p:nvSpPr>
          <p:spPr bwMode="auto">
            <a:xfrm>
              <a:off x="10513644" y="1466978"/>
              <a:ext cx="63514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9" name="Oval 249"/>
            <p:cNvSpPr>
              <a:spLocks noChangeArrowheads="1"/>
            </p:cNvSpPr>
            <p:nvPr/>
          </p:nvSpPr>
          <p:spPr bwMode="auto">
            <a:xfrm>
              <a:off x="10513644" y="1965497"/>
              <a:ext cx="63514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0" name="Oval 250"/>
            <p:cNvSpPr>
              <a:spLocks noChangeArrowheads="1"/>
            </p:cNvSpPr>
            <p:nvPr/>
          </p:nvSpPr>
          <p:spPr bwMode="auto">
            <a:xfrm>
              <a:off x="10802632" y="1466978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1" name="Oval 251"/>
            <p:cNvSpPr>
              <a:spLocks noChangeArrowheads="1"/>
            </p:cNvSpPr>
            <p:nvPr/>
          </p:nvSpPr>
          <p:spPr bwMode="auto">
            <a:xfrm>
              <a:off x="10802632" y="1965497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2" name="Freeform 252"/>
            <p:cNvSpPr/>
            <p:nvPr/>
          </p:nvSpPr>
          <p:spPr bwMode="auto">
            <a:xfrm>
              <a:off x="10828038" y="744602"/>
              <a:ext cx="587503" cy="257198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29 h 739"/>
                <a:gd name="T4" fmla="*/ 438 w 1681"/>
                <a:gd name="T5" fmla="*/ 29 h 739"/>
                <a:gd name="T6" fmla="*/ 27 w 1681"/>
                <a:gd name="T7" fmla="*/ 739 h 739"/>
                <a:gd name="T8" fmla="*/ 0 w 1681"/>
                <a:gd name="T9" fmla="*/ 723 h 739"/>
                <a:gd name="T10" fmla="*/ 419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29"/>
                  </a:lnTo>
                  <a:lnTo>
                    <a:pt x="438" y="29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9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3" name="Oval 253"/>
            <p:cNvSpPr>
              <a:spLocks noChangeArrowheads="1"/>
            </p:cNvSpPr>
            <p:nvPr/>
          </p:nvSpPr>
          <p:spPr bwMode="auto">
            <a:xfrm>
              <a:off x="10802632" y="968460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4" name="Oval 254"/>
            <p:cNvSpPr>
              <a:spLocks noChangeArrowheads="1"/>
            </p:cNvSpPr>
            <p:nvPr/>
          </p:nvSpPr>
          <p:spPr bwMode="auto">
            <a:xfrm>
              <a:off x="11379021" y="968460"/>
              <a:ext cx="63514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5" name="Oval 255"/>
            <p:cNvSpPr>
              <a:spLocks noChangeArrowheads="1"/>
            </p:cNvSpPr>
            <p:nvPr/>
          </p:nvSpPr>
          <p:spPr bwMode="auto">
            <a:xfrm>
              <a:off x="10947127" y="719200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6" name="Oval 256"/>
            <p:cNvSpPr>
              <a:spLocks noChangeArrowheads="1"/>
            </p:cNvSpPr>
            <p:nvPr/>
          </p:nvSpPr>
          <p:spPr bwMode="auto">
            <a:xfrm>
              <a:off x="10947127" y="1217719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7" name="Oval 257"/>
            <p:cNvSpPr>
              <a:spLocks noChangeArrowheads="1"/>
            </p:cNvSpPr>
            <p:nvPr/>
          </p:nvSpPr>
          <p:spPr bwMode="auto">
            <a:xfrm>
              <a:off x="11234527" y="719200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8" name="Oval 258"/>
            <p:cNvSpPr>
              <a:spLocks noChangeArrowheads="1"/>
            </p:cNvSpPr>
            <p:nvPr/>
          </p:nvSpPr>
          <p:spPr bwMode="auto">
            <a:xfrm>
              <a:off x="11234527" y="1217719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39" name="Freeform 259"/>
            <p:cNvSpPr/>
            <p:nvPr/>
          </p:nvSpPr>
          <p:spPr bwMode="auto">
            <a:xfrm>
              <a:off x="11261521" y="495343"/>
              <a:ext cx="152433" cy="255609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4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4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0" name="Oval 260"/>
            <p:cNvSpPr>
              <a:spLocks noChangeArrowheads="1"/>
            </p:cNvSpPr>
            <p:nvPr/>
          </p:nvSpPr>
          <p:spPr bwMode="auto">
            <a:xfrm>
              <a:off x="11379021" y="468353"/>
              <a:ext cx="63514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1" name="Freeform 261"/>
            <p:cNvSpPr/>
            <p:nvPr/>
          </p:nvSpPr>
          <p:spPr bwMode="auto">
            <a:xfrm>
              <a:off x="9532355" y="1497143"/>
              <a:ext cx="154022" cy="255610"/>
            </a:xfrm>
            <a:custGeom>
              <a:avLst/>
              <a:gdLst>
                <a:gd name="T0" fmla="*/ 27 w 440"/>
                <a:gd name="T1" fmla="*/ 732 h 732"/>
                <a:gd name="T2" fmla="*/ 0 w 440"/>
                <a:gd name="T3" fmla="*/ 716 h 732"/>
                <a:gd name="T4" fmla="*/ 411 w 440"/>
                <a:gd name="T5" fmla="*/ 0 h 732"/>
                <a:gd name="T6" fmla="*/ 440 w 440"/>
                <a:gd name="T7" fmla="*/ 16 h 732"/>
                <a:gd name="T8" fmla="*/ 27 w 440"/>
                <a:gd name="T9" fmla="*/ 732 h 7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2">
                  <a:moveTo>
                    <a:pt x="27" y="732"/>
                  </a:moveTo>
                  <a:lnTo>
                    <a:pt x="0" y="716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2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2" name="Oval 262"/>
            <p:cNvSpPr>
              <a:spLocks noChangeArrowheads="1"/>
            </p:cNvSpPr>
            <p:nvPr/>
          </p:nvSpPr>
          <p:spPr bwMode="auto">
            <a:xfrm>
              <a:off x="9505362" y="1719412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3" name="Oval 263"/>
            <p:cNvSpPr>
              <a:spLocks noChangeArrowheads="1"/>
            </p:cNvSpPr>
            <p:nvPr/>
          </p:nvSpPr>
          <p:spPr bwMode="auto">
            <a:xfrm>
              <a:off x="9651444" y="1470154"/>
              <a:ext cx="60338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Freeform 264"/>
            <p:cNvSpPr/>
            <p:nvPr/>
          </p:nvSpPr>
          <p:spPr bwMode="auto">
            <a:xfrm>
              <a:off x="11693415" y="1244709"/>
              <a:ext cx="154021" cy="255609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Oval 265"/>
            <p:cNvSpPr>
              <a:spLocks noChangeArrowheads="1"/>
            </p:cNvSpPr>
            <p:nvPr/>
          </p:nvSpPr>
          <p:spPr bwMode="auto">
            <a:xfrm>
              <a:off x="11666421" y="1466978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Oval 266"/>
            <p:cNvSpPr>
              <a:spLocks noChangeArrowheads="1"/>
            </p:cNvSpPr>
            <p:nvPr/>
          </p:nvSpPr>
          <p:spPr bwMode="auto">
            <a:xfrm>
              <a:off x="11810916" y="1217719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7" name="Freeform 267"/>
            <p:cNvSpPr/>
            <p:nvPr/>
          </p:nvSpPr>
          <p:spPr bwMode="auto">
            <a:xfrm>
              <a:off x="10397732" y="495343"/>
              <a:ext cx="152433" cy="255609"/>
            </a:xfrm>
            <a:custGeom>
              <a:avLst/>
              <a:gdLst>
                <a:gd name="T0" fmla="*/ 27 w 440"/>
                <a:gd name="T1" fmla="*/ 731 h 731"/>
                <a:gd name="T2" fmla="*/ 0 w 440"/>
                <a:gd name="T3" fmla="*/ 715 h 731"/>
                <a:gd name="T4" fmla="*/ 411 w 440"/>
                <a:gd name="T5" fmla="*/ 0 h 731"/>
                <a:gd name="T6" fmla="*/ 440 w 440"/>
                <a:gd name="T7" fmla="*/ 16 h 731"/>
                <a:gd name="T8" fmla="*/ 27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27" y="731"/>
                  </a:moveTo>
                  <a:lnTo>
                    <a:pt x="0" y="715"/>
                  </a:lnTo>
                  <a:lnTo>
                    <a:pt x="411" y="0"/>
                  </a:lnTo>
                  <a:lnTo>
                    <a:pt x="440" y="16"/>
                  </a:lnTo>
                  <a:lnTo>
                    <a:pt x="27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8" name="Oval 268"/>
            <p:cNvSpPr>
              <a:spLocks noChangeArrowheads="1"/>
            </p:cNvSpPr>
            <p:nvPr/>
          </p:nvSpPr>
          <p:spPr bwMode="auto">
            <a:xfrm>
              <a:off x="10370738" y="719200"/>
              <a:ext cx="61927" cy="60330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9" name="Oval 269"/>
            <p:cNvSpPr>
              <a:spLocks noChangeArrowheads="1"/>
            </p:cNvSpPr>
            <p:nvPr/>
          </p:nvSpPr>
          <p:spPr bwMode="auto">
            <a:xfrm>
              <a:off x="10515233" y="468353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0" name="Freeform 270"/>
            <p:cNvSpPr/>
            <p:nvPr/>
          </p:nvSpPr>
          <p:spPr bwMode="auto">
            <a:xfrm>
              <a:off x="10397732" y="244496"/>
              <a:ext cx="152433" cy="255609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1" name="Oval 271"/>
            <p:cNvSpPr>
              <a:spLocks noChangeArrowheads="1"/>
            </p:cNvSpPr>
            <p:nvPr/>
          </p:nvSpPr>
          <p:spPr bwMode="auto">
            <a:xfrm>
              <a:off x="10370738" y="217506"/>
              <a:ext cx="61927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2" name="Freeform 272"/>
            <p:cNvSpPr/>
            <p:nvPr/>
          </p:nvSpPr>
          <p:spPr bwMode="auto">
            <a:xfrm>
              <a:off x="9532355" y="747777"/>
              <a:ext cx="154022" cy="255610"/>
            </a:xfrm>
            <a:custGeom>
              <a:avLst/>
              <a:gdLst>
                <a:gd name="T0" fmla="*/ 413 w 440"/>
                <a:gd name="T1" fmla="*/ 731 h 731"/>
                <a:gd name="T2" fmla="*/ 0 w 440"/>
                <a:gd name="T3" fmla="*/ 16 h 731"/>
                <a:gd name="T4" fmla="*/ 27 w 440"/>
                <a:gd name="T5" fmla="*/ 0 h 731"/>
                <a:gd name="T6" fmla="*/ 440 w 440"/>
                <a:gd name="T7" fmla="*/ 715 h 731"/>
                <a:gd name="T8" fmla="*/ 413 w 440"/>
                <a:gd name="T9" fmla="*/ 731 h 7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0" h="731">
                  <a:moveTo>
                    <a:pt x="413" y="731"/>
                  </a:moveTo>
                  <a:lnTo>
                    <a:pt x="0" y="16"/>
                  </a:lnTo>
                  <a:lnTo>
                    <a:pt x="27" y="0"/>
                  </a:lnTo>
                  <a:lnTo>
                    <a:pt x="440" y="715"/>
                  </a:lnTo>
                  <a:lnTo>
                    <a:pt x="413" y="731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3" name="Oval 273"/>
            <p:cNvSpPr>
              <a:spLocks noChangeArrowheads="1"/>
            </p:cNvSpPr>
            <p:nvPr/>
          </p:nvSpPr>
          <p:spPr bwMode="auto">
            <a:xfrm>
              <a:off x="9651444" y="971635"/>
              <a:ext cx="60338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4" name="Oval 274"/>
            <p:cNvSpPr>
              <a:spLocks noChangeArrowheads="1"/>
            </p:cNvSpPr>
            <p:nvPr/>
          </p:nvSpPr>
          <p:spPr bwMode="auto">
            <a:xfrm>
              <a:off x="9505362" y="720788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5" name="Freeform 275"/>
            <p:cNvSpPr/>
            <p:nvPr/>
          </p:nvSpPr>
          <p:spPr bwMode="auto">
            <a:xfrm>
              <a:off x="9962662" y="1244709"/>
              <a:ext cx="438246" cy="511220"/>
            </a:xfrm>
            <a:custGeom>
              <a:avLst/>
              <a:gdLst>
                <a:gd name="T0" fmla="*/ 1256 w 1256"/>
                <a:gd name="T1" fmla="*/ 1463 h 1463"/>
                <a:gd name="T2" fmla="*/ 421 w 1256"/>
                <a:gd name="T3" fmla="*/ 1463 h 1463"/>
                <a:gd name="T4" fmla="*/ 0 w 1256"/>
                <a:gd name="T5" fmla="*/ 731 h 1463"/>
                <a:gd name="T6" fmla="*/ 421 w 1256"/>
                <a:gd name="T7" fmla="*/ 0 h 1463"/>
                <a:gd name="T8" fmla="*/ 1256 w 1256"/>
                <a:gd name="T9" fmla="*/ 0 h 1463"/>
                <a:gd name="T10" fmla="*/ 1256 w 1256"/>
                <a:gd name="T11" fmla="*/ 32 h 1463"/>
                <a:gd name="T12" fmla="*/ 440 w 1256"/>
                <a:gd name="T13" fmla="*/ 32 h 1463"/>
                <a:gd name="T14" fmla="*/ 37 w 1256"/>
                <a:gd name="T15" fmla="*/ 731 h 1463"/>
                <a:gd name="T16" fmla="*/ 440 w 1256"/>
                <a:gd name="T17" fmla="*/ 1431 h 1463"/>
                <a:gd name="T18" fmla="*/ 1256 w 1256"/>
                <a:gd name="T19" fmla="*/ 1431 h 1463"/>
                <a:gd name="T20" fmla="*/ 1256 w 1256"/>
                <a:gd name="T21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56" h="1463">
                  <a:moveTo>
                    <a:pt x="1256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56" y="0"/>
                  </a:lnTo>
                  <a:lnTo>
                    <a:pt x="1256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6" y="1431"/>
                  </a:lnTo>
                  <a:lnTo>
                    <a:pt x="1256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6" name="Oval 276"/>
            <p:cNvSpPr>
              <a:spLocks noChangeArrowheads="1"/>
            </p:cNvSpPr>
            <p:nvPr/>
          </p:nvSpPr>
          <p:spPr bwMode="auto">
            <a:xfrm>
              <a:off x="9937256" y="1470154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7" name="Oval 277"/>
            <p:cNvSpPr>
              <a:spLocks noChangeArrowheads="1"/>
            </p:cNvSpPr>
            <p:nvPr/>
          </p:nvSpPr>
          <p:spPr bwMode="auto">
            <a:xfrm>
              <a:off x="10083338" y="1219307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8" name="Oval 278"/>
            <p:cNvSpPr>
              <a:spLocks noChangeArrowheads="1"/>
            </p:cNvSpPr>
            <p:nvPr/>
          </p:nvSpPr>
          <p:spPr bwMode="auto">
            <a:xfrm>
              <a:off x="10083338" y="1717825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59" name="Oval 279"/>
            <p:cNvSpPr>
              <a:spLocks noChangeArrowheads="1"/>
            </p:cNvSpPr>
            <p:nvPr/>
          </p:nvSpPr>
          <p:spPr bwMode="auto">
            <a:xfrm>
              <a:off x="10370738" y="1219307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0" name="Freeform 280"/>
            <p:cNvSpPr/>
            <p:nvPr/>
          </p:nvSpPr>
          <p:spPr bwMode="auto">
            <a:xfrm>
              <a:off x="10394556" y="993862"/>
              <a:ext cx="589091" cy="508044"/>
            </a:xfrm>
            <a:custGeom>
              <a:avLst/>
              <a:gdLst>
                <a:gd name="T0" fmla="*/ 416 w 1683"/>
                <a:gd name="T1" fmla="*/ 1455 h 1455"/>
                <a:gd name="T2" fmla="*/ 0 w 1683"/>
                <a:gd name="T3" fmla="*/ 731 h 1455"/>
                <a:gd name="T4" fmla="*/ 421 w 1683"/>
                <a:gd name="T5" fmla="*/ 0 h 1455"/>
                <a:gd name="T6" fmla="*/ 1264 w 1683"/>
                <a:gd name="T7" fmla="*/ 0 h 1455"/>
                <a:gd name="T8" fmla="*/ 1683 w 1683"/>
                <a:gd name="T9" fmla="*/ 723 h 1455"/>
                <a:gd name="T10" fmla="*/ 1654 w 1683"/>
                <a:gd name="T11" fmla="*/ 739 h 1455"/>
                <a:gd name="T12" fmla="*/ 1246 w 1683"/>
                <a:gd name="T13" fmla="*/ 32 h 1455"/>
                <a:gd name="T14" fmla="*/ 440 w 1683"/>
                <a:gd name="T15" fmla="*/ 32 h 1455"/>
                <a:gd name="T16" fmla="*/ 34 w 1683"/>
                <a:gd name="T17" fmla="*/ 731 h 1455"/>
                <a:gd name="T18" fmla="*/ 442 w 1683"/>
                <a:gd name="T19" fmla="*/ 1439 h 1455"/>
                <a:gd name="T20" fmla="*/ 416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6" y="1455"/>
                  </a:moveTo>
                  <a:lnTo>
                    <a:pt x="0" y="731"/>
                  </a:lnTo>
                  <a:lnTo>
                    <a:pt x="421" y="0"/>
                  </a:lnTo>
                  <a:lnTo>
                    <a:pt x="1264" y="0"/>
                  </a:lnTo>
                  <a:lnTo>
                    <a:pt x="1683" y="723"/>
                  </a:lnTo>
                  <a:lnTo>
                    <a:pt x="1654" y="739"/>
                  </a:lnTo>
                  <a:lnTo>
                    <a:pt x="1246" y="32"/>
                  </a:lnTo>
                  <a:lnTo>
                    <a:pt x="440" y="32"/>
                  </a:lnTo>
                  <a:lnTo>
                    <a:pt x="34" y="731"/>
                  </a:lnTo>
                  <a:lnTo>
                    <a:pt x="442" y="1439"/>
                  </a:lnTo>
                  <a:lnTo>
                    <a:pt x="416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1" name="Oval 281"/>
            <p:cNvSpPr>
              <a:spLocks noChangeArrowheads="1"/>
            </p:cNvSpPr>
            <p:nvPr/>
          </p:nvSpPr>
          <p:spPr bwMode="auto">
            <a:xfrm>
              <a:off x="10513644" y="968460"/>
              <a:ext cx="63514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2" name="Freeform 282"/>
            <p:cNvSpPr/>
            <p:nvPr/>
          </p:nvSpPr>
          <p:spPr bwMode="auto">
            <a:xfrm>
              <a:off x="9964249" y="743015"/>
              <a:ext cx="436658" cy="258785"/>
            </a:xfrm>
            <a:custGeom>
              <a:avLst/>
              <a:gdLst>
                <a:gd name="T0" fmla="*/ 27 w 1251"/>
                <a:gd name="T1" fmla="*/ 739 h 739"/>
                <a:gd name="T2" fmla="*/ 0 w 1251"/>
                <a:gd name="T3" fmla="*/ 723 h 739"/>
                <a:gd name="T4" fmla="*/ 416 w 1251"/>
                <a:gd name="T5" fmla="*/ 0 h 739"/>
                <a:gd name="T6" fmla="*/ 1251 w 1251"/>
                <a:gd name="T7" fmla="*/ 0 h 739"/>
                <a:gd name="T8" fmla="*/ 1251 w 1251"/>
                <a:gd name="T9" fmla="*/ 32 h 739"/>
                <a:gd name="T10" fmla="*/ 435 w 1251"/>
                <a:gd name="T11" fmla="*/ 32 h 739"/>
                <a:gd name="T12" fmla="*/ 27 w 1251"/>
                <a:gd name="T13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51" h="739">
                  <a:moveTo>
                    <a:pt x="27" y="739"/>
                  </a:moveTo>
                  <a:lnTo>
                    <a:pt x="0" y="723"/>
                  </a:lnTo>
                  <a:lnTo>
                    <a:pt x="416" y="0"/>
                  </a:lnTo>
                  <a:lnTo>
                    <a:pt x="1251" y="0"/>
                  </a:lnTo>
                  <a:lnTo>
                    <a:pt x="1251" y="32"/>
                  </a:lnTo>
                  <a:lnTo>
                    <a:pt x="435" y="32"/>
                  </a:lnTo>
                  <a:lnTo>
                    <a:pt x="27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3" name="Oval 283"/>
            <p:cNvSpPr>
              <a:spLocks noChangeArrowheads="1"/>
            </p:cNvSpPr>
            <p:nvPr/>
          </p:nvSpPr>
          <p:spPr bwMode="auto">
            <a:xfrm>
              <a:off x="10083338" y="719200"/>
              <a:ext cx="61926" cy="60330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4" name="Freeform 284"/>
            <p:cNvSpPr/>
            <p:nvPr/>
          </p:nvSpPr>
          <p:spPr bwMode="auto">
            <a:xfrm>
              <a:off x="11258345" y="1492381"/>
              <a:ext cx="589091" cy="511220"/>
            </a:xfrm>
            <a:custGeom>
              <a:avLst/>
              <a:gdLst>
                <a:gd name="T0" fmla="*/ 1257 w 1683"/>
                <a:gd name="T1" fmla="*/ 1463 h 1463"/>
                <a:gd name="T2" fmla="*/ 421 w 1683"/>
                <a:gd name="T3" fmla="*/ 1463 h 1463"/>
                <a:gd name="T4" fmla="*/ 0 w 1683"/>
                <a:gd name="T5" fmla="*/ 731 h 1463"/>
                <a:gd name="T6" fmla="*/ 421 w 1683"/>
                <a:gd name="T7" fmla="*/ 0 h 1463"/>
                <a:gd name="T8" fmla="*/ 1267 w 1683"/>
                <a:gd name="T9" fmla="*/ 0 h 1463"/>
                <a:gd name="T10" fmla="*/ 1683 w 1683"/>
                <a:gd name="T11" fmla="*/ 723 h 1463"/>
                <a:gd name="T12" fmla="*/ 1657 w 1683"/>
                <a:gd name="T13" fmla="*/ 739 h 1463"/>
                <a:gd name="T14" fmla="*/ 1249 w 1683"/>
                <a:gd name="T15" fmla="*/ 32 h 1463"/>
                <a:gd name="T16" fmla="*/ 440 w 1683"/>
                <a:gd name="T17" fmla="*/ 32 h 1463"/>
                <a:gd name="T18" fmla="*/ 37 w 1683"/>
                <a:gd name="T19" fmla="*/ 731 h 1463"/>
                <a:gd name="T20" fmla="*/ 440 w 1683"/>
                <a:gd name="T21" fmla="*/ 1431 h 1463"/>
                <a:gd name="T22" fmla="*/ 1257 w 1683"/>
                <a:gd name="T23" fmla="*/ 1431 h 1463"/>
                <a:gd name="T24" fmla="*/ 1257 w 1683"/>
                <a:gd name="T25" fmla="*/ 1463 h 1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3" h="1463">
                  <a:moveTo>
                    <a:pt x="1257" y="1463"/>
                  </a:moveTo>
                  <a:lnTo>
                    <a:pt x="421" y="1463"/>
                  </a:lnTo>
                  <a:lnTo>
                    <a:pt x="0" y="731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3"/>
                  </a:lnTo>
                  <a:lnTo>
                    <a:pt x="1657" y="739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1"/>
                  </a:lnTo>
                  <a:lnTo>
                    <a:pt x="440" y="1431"/>
                  </a:lnTo>
                  <a:lnTo>
                    <a:pt x="1257" y="1431"/>
                  </a:lnTo>
                  <a:lnTo>
                    <a:pt x="1257" y="1463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5" name="Oval 285"/>
            <p:cNvSpPr>
              <a:spLocks noChangeArrowheads="1"/>
            </p:cNvSpPr>
            <p:nvPr/>
          </p:nvSpPr>
          <p:spPr bwMode="auto">
            <a:xfrm>
              <a:off x="11234527" y="1717825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6" name="Oval 286"/>
            <p:cNvSpPr>
              <a:spLocks noChangeArrowheads="1"/>
            </p:cNvSpPr>
            <p:nvPr/>
          </p:nvSpPr>
          <p:spPr bwMode="auto">
            <a:xfrm>
              <a:off x="11810916" y="1717825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7" name="Oval 287"/>
            <p:cNvSpPr>
              <a:spLocks noChangeArrowheads="1"/>
            </p:cNvSpPr>
            <p:nvPr/>
          </p:nvSpPr>
          <p:spPr bwMode="auto">
            <a:xfrm>
              <a:off x="11379021" y="1466978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8" name="Oval 288"/>
            <p:cNvSpPr>
              <a:spLocks noChangeArrowheads="1"/>
            </p:cNvSpPr>
            <p:nvPr/>
          </p:nvSpPr>
          <p:spPr bwMode="auto">
            <a:xfrm>
              <a:off x="11379021" y="1965497"/>
              <a:ext cx="61926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69" name="Oval 289"/>
            <p:cNvSpPr>
              <a:spLocks noChangeArrowheads="1"/>
            </p:cNvSpPr>
            <p:nvPr/>
          </p:nvSpPr>
          <p:spPr bwMode="auto">
            <a:xfrm>
              <a:off x="11666421" y="1965497"/>
              <a:ext cx="61927" cy="63506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0" name="Freeform 290"/>
            <p:cNvSpPr/>
            <p:nvPr/>
          </p:nvSpPr>
          <p:spPr bwMode="auto">
            <a:xfrm>
              <a:off x="9532355" y="995449"/>
              <a:ext cx="585916" cy="258786"/>
            </a:xfrm>
            <a:custGeom>
              <a:avLst/>
              <a:gdLst>
                <a:gd name="T0" fmla="*/ 27 w 1678"/>
                <a:gd name="T1" fmla="*/ 740 h 740"/>
                <a:gd name="T2" fmla="*/ 0 w 1678"/>
                <a:gd name="T3" fmla="*/ 724 h 740"/>
                <a:gd name="T4" fmla="*/ 416 w 1678"/>
                <a:gd name="T5" fmla="*/ 0 h 740"/>
                <a:gd name="T6" fmla="*/ 1262 w 1678"/>
                <a:gd name="T7" fmla="*/ 0 h 740"/>
                <a:gd name="T8" fmla="*/ 1678 w 1678"/>
                <a:gd name="T9" fmla="*/ 724 h 740"/>
                <a:gd name="T10" fmla="*/ 1651 w 1678"/>
                <a:gd name="T11" fmla="*/ 740 h 740"/>
                <a:gd name="T12" fmla="*/ 1243 w 1678"/>
                <a:gd name="T13" fmla="*/ 32 h 740"/>
                <a:gd name="T14" fmla="*/ 435 w 1678"/>
                <a:gd name="T15" fmla="*/ 32 h 740"/>
                <a:gd name="T16" fmla="*/ 27 w 1678"/>
                <a:gd name="T17" fmla="*/ 740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78" h="740">
                  <a:moveTo>
                    <a:pt x="27" y="740"/>
                  </a:moveTo>
                  <a:lnTo>
                    <a:pt x="0" y="724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78" y="724"/>
                  </a:lnTo>
                  <a:lnTo>
                    <a:pt x="1651" y="740"/>
                  </a:lnTo>
                  <a:lnTo>
                    <a:pt x="1243" y="32"/>
                  </a:lnTo>
                  <a:lnTo>
                    <a:pt x="435" y="32"/>
                  </a:lnTo>
                  <a:lnTo>
                    <a:pt x="27" y="740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1" name="Rectangle 291"/>
            <p:cNvSpPr>
              <a:spLocks noChangeArrowheads="1"/>
            </p:cNvSpPr>
            <p:nvPr/>
          </p:nvSpPr>
          <p:spPr bwMode="auto">
            <a:xfrm>
              <a:off x="9681613" y="1495556"/>
              <a:ext cx="287401" cy="12701"/>
            </a:xfrm>
            <a:prstGeom prst="rect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2" name="Oval 292"/>
            <p:cNvSpPr>
              <a:spLocks noChangeArrowheads="1"/>
            </p:cNvSpPr>
            <p:nvPr/>
          </p:nvSpPr>
          <p:spPr bwMode="auto">
            <a:xfrm>
              <a:off x="9505362" y="1220894"/>
              <a:ext cx="61926" cy="61918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3" name="Oval 293"/>
            <p:cNvSpPr>
              <a:spLocks noChangeArrowheads="1"/>
            </p:cNvSpPr>
            <p:nvPr/>
          </p:nvSpPr>
          <p:spPr bwMode="auto">
            <a:xfrm>
              <a:off x="9937256" y="971635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4" name="Freeform 294"/>
            <p:cNvSpPr/>
            <p:nvPr/>
          </p:nvSpPr>
          <p:spPr bwMode="auto">
            <a:xfrm>
              <a:off x="10828038" y="1241534"/>
              <a:ext cx="587503" cy="258785"/>
            </a:xfrm>
            <a:custGeom>
              <a:avLst/>
              <a:gdLst>
                <a:gd name="T0" fmla="*/ 1652 w 1681"/>
                <a:gd name="T1" fmla="*/ 739 h 739"/>
                <a:gd name="T2" fmla="*/ 1244 w 1681"/>
                <a:gd name="T3" fmla="*/ 32 h 739"/>
                <a:gd name="T4" fmla="*/ 435 w 1681"/>
                <a:gd name="T5" fmla="*/ 32 h 739"/>
                <a:gd name="T6" fmla="*/ 27 w 1681"/>
                <a:gd name="T7" fmla="*/ 739 h 739"/>
                <a:gd name="T8" fmla="*/ 0 w 1681"/>
                <a:gd name="T9" fmla="*/ 723 h 739"/>
                <a:gd name="T10" fmla="*/ 416 w 1681"/>
                <a:gd name="T11" fmla="*/ 0 h 739"/>
                <a:gd name="T12" fmla="*/ 1262 w 1681"/>
                <a:gd name="T13" fmla="*/ 0 h 739"/>
                <a:gd name="T14" fmla="*/ 1681 w 1681"/>
                <a:gd name="T15" fmla="*/ 723 h 739"/>
                <a:gd name="T16" fmla="*/ 1652 w 1681"/>
                <a:gd name="T17" fmla="*/ 739 h 7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81" h="739">
                  <a:moveTo>
                    <a:pt x="1652" y="739"/>
                  </a:moveTo>
                  <a:lnTo>
                    <a:pt x="1244" y="32"/>
                  </a:lnTo>
                  <a:lnTo>
                    <a:pt x="435" y="32"/>
                  </a:lnTo>
                  <a:lnTo>
                    <a:pt x="27" y="739"/>
                  </a:lnTo>
                  <a:lnTo>
                    <a:pt x="0" y="723"/>
                  </a:lnTo>
                  <a:lnTo>
                    <a:pt x="416" y="0"/>
                  </a:lnTo>
                  <a:lnTo>
                    <a:pt x="1262" y="0"/>
                  </a:lnTo>
                  <a:lnTo>
                    <a:pt x="1681" y="723"/>
                  </a:lnTo>
                  <a:lnTo>
                    <a:pt x="1652" y="739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5" name="Freeform 295"/>
            <p:cNvSpPr/>
            <p:nvPr/>
          </p:nvSpPr>
          <p:spPr bwMode="auto">
            <a:xfrm>
              <a:off x="10826451" y="2241746"/>
              <a:ext cx="587503" cy="508044"/>
            </a:xfrm>
            <a:custGeom>
              <a:avLst/>
              <a:gdLst>
                <a:gd name="T0" fmla="*/ 419 w 1683"/>
                <a:gd name="T1" fmla="*/ 1455 h 1455"/>
                <a:gd name="T2" fmla="*/ 0 w 1683"/>
                <a:gd name="T3" fmla="*/ 732 h 1455"/>
                <a:gd name="T4" fmla="*/ 421 w 1683"/>
                <a:gd name="T5" fmla="*/ 0 h 1455"/>
                <a:gd name="T6" fmla="*/ 1267 w 1683"/>
                <a:gd name="T7" fmla="*/ 0 h 1455"/>
                <a:gd name="T8" fmla="*/ 1683 w 1683"/>
                <a:gd name="T9" fmla="*/ 724 h 1455"/>
                <a:gd name="T10" fmla="*/ 1657 w 1683"/>
                <a:gd name="T11" fmla="*/ 740 h 1455"/>
                <a:gd name="T12" fmla="*/ 1249 w 1683"/>
                <a:gd name="T13" fmla="*/ 32 h 1455"/>
                <a:gd name="T14" fmla="*/ 440 w 1683"/>
                <a:gd name="T15" fmla="*/ 32 h 1455"/>
                <a:gd name="T16" fmla="*/ 37 w 1683"/>
                <a:gd name="T17" fmla="*/ 732 h 1455"/>
                <a:gd name="T18" fmla="*/ 445 w 1683"/>
                <a:gd name="T19" fmla="*/ 1439 h 1455"/>
                <a:gd name="T20" fmla="*/ 419 w 1683"/>
                <a:gd name="T21" fmla="*/ 1455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83" h="1455">
                  <a:moveTo>
                    <a:pt x="419" y="1455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67" y="0"/>
                  </a:lnTo>
                  <a:lnTo>
                    <a:pt x="1683" y="724"/>
                  </a:lnTo>
                  <a:lnTo>
                    <a:pt x="1657" y="740"/>
                  </a:lnTo>
                  <a:lnTo>
                    <a:pt x="124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39"/>
                  </a:lnTo>
                  <a:lnTo>
                    <a:pt x="419" y="1455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6" name="Oval 296"/>
            <p:cNvSpPr>
              <a:spLocks noChangeArrowheads="1"/>
            </p:cNvSpPr>
            <p:nvPr/>
          </p:nvSpPr>
          <p:spPr bwMode="auto">
            <a:xfrm>
              <a:off x="10802632" y="2467191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7" name="Oval 297"/>
            <p:cNvSpPr>
              <a:spLocks noChangeArrowheads="1"/>
            </p:cNvSpPr>
            <p:nvPr/>
          </p:nvSpPr>
          <p:spPr bwMode="auto">
            <a:xfrm>
              <a:off x="11379021" y="2467191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8" name="Oval 298"/>
            <p:cNvSpPr>
              <a:spLocks noChangeArrowheads="1"/>
            </p:cNvSpPr>
            <p:nvPr/>
          </p:nvSpPr>
          <p:spPr bwMode="auto">
            <a:xfrm>
              <a:off x="10947127" y="2216344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9" name="Oval 299"/>
            <p:cNvSpPr>
              <a:spLocks noChangeArrowheads="1"/>
            </p:cNvSpPr>
            <p:nvPr/>
          </p:nvSpPr>
          <p:spPr bwMode="auto">
            <a:xfrm>
              <a:off x="10947127" y="2714863"/>
              <a:ext cx="61926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0" name="Oval 300"/>
            <p:cNvSpPr>
              <a:spLocks noChangeArrowheads="1"/>
            </p:cNvSpPr>
            <p:nvPr/>
          </p:nvSpPr>
          <p:spPr bwMode="auto">
            <a:xfrm>
              <a:off x="11234527" y="2216344"/>
              <a:ext cx="61927" cy="61917"/>
            </a:xfrm>
            <a:prstGeom prst="ellipse">
              <a:avLst/>
            </a:pr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1" name="Freeform 301"/>
            <p:cNvSpPr/>
            <p:nvPr/>
          </p:nvSpPr>
          <p:spPr bwMode="auto">
            <a:xfrm>
              <a:off x="11261521" y="1995662"/>
              <a:ext cx="154021" cy="255610"/>
            </a:xfrm>
            <a:custGeom>
              <a:avLst/>
              <a:gdLst>
                <a:gd name="T0" fmla="*/ 30 w 443"/>
                <a:gd name="T1" fmla="*/ 734 h 734"/>
                <a:gd name="T2" fmla="*/ 0 w 443"/>
                <a:gd name="T3" fmla="*/ 718 h 734"/>
                <a:gd name="T4" fmla="*/ 414 w 443"/>
                <a:gd name="T5" fmla="*/ 0 h 734"/>
                <a:gd name="T6" fmla="*/ 443 w 443"/>
                <a:gd name="T7" fmla="*/ 16 h 734"/>
                <a:gd name="T8" fmla="*/ 30 w 443"/>
                <a:gd name="T9" fmla="*/ 734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3" h="734">
                  <a:moveTo>
                    <a:pt x="30" y="734"/>
                  </a:moveTo>
                  <a:lnTo>
                    <a:pt x="0" y="718"/>
                  </a:lnTo>
                  <a:lnTo>
                    <a:pt x="414" y="0"/>
                  </a:lnTo>
                  <a:lnTo>
                    <a:pt x="443" y="16"/>
                  </a:lnTo>
                  <a:lnTo>
                    <a:pt x="30" y="734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2" name="Freeform 302"/>
            <p:cNvSpPr/>
            <p:nvPr/>
          </p:nvSpPr>
          <p:spPr bwMode="auto">
            <a:xfrm>
              <a:off x="10826451" y="1741639"/>
              <a:ext cx="439833" cy="509633"/>
            </a:xfrm>
            <a:custGeom>
              <a:avLst/>
              <a:gdLst>
                <a:gd name="T0" fmla="*/ 419 w 1259"/>
                <a:gd name="T1" fmla="*/ 1458 h 1458"/>
                <a:gd name="T2" fmla="*/ 0 w 1259"/>
                <a:gd name="T3" fmla="*/ 732 h 1458"/>
                <a:gd name="T4" fmla="*/ 421 w 1259"/>
                <a:gd name="T5" fmla="*/ 0 h 1458"/>
                <a:gd name="T6" fmla="*/ 1259 w 1259"/>
                <a:gd name="T7" fmla="*/ 0 h 1458"/>
                <a:gd name="T8" fmla="*/ 1259 w 1259"/>
                <a:gd name="T9" fmla="*/ 32 h 1458"/>
                <a:gd name="T10" fmla="*/ 440 w 1259"/>
                <a:gd name="T11" fmla="*/ 32 h 1458"/>
                <a:gd name="T12" fmla="*/ 37 w 1259"/>
                <a:gd name="T13" fmla="*/ 732 h 1458"/>
                <a:gd name="T14" fmla="*/ 445 w 1259"/>
                <a:gd name="T15" fmla="*/ 1442 h 1458"/>
                <a:gd name="T16" fmla="*/ 419 w 1259"/>
                <a:gd name="T17" fmla="*/ 1458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9" h="1458">
                  <a:moveTo>
                    <a:pt x="419" y="1458"/>
                  </a:moveTo>
                  <a:lnTo>
                    <a:pt x="0" y="732"/>
                  </a:lnTo>
                  <a:lnTo>
                    <a:pt x="421" y="0"/>
                  </a:lnTo>
                  <a:lnTo>
                    <a:pt x="1259" y="0"/>
                  </a:lnTo>
                  <a:lnTo>
                    <a:pt x="1259" y="32"/>
                  </a:lnTo>
                  <a:lnTo>
                    <a:pt x="440" y="32"/>
                  </a:lnTo>
                  <a:lnTo>
                    <a:pt x="37" y="732"/>
                  </a:lnTo>
                  <a:lnTo>
                    <a:pt x="445" y="1442"/>
                  </a:lnTo>
                  <a:lnTo>
                    <a:pt x="419" y="1458"/>
                  </a:lnTo>
                  <a:close/>
                </a:path>
              </a:pathLst>
            </a:custGeom>
            <a:solidFill>
              <a:srgbClr val="1CBDE0"/>
            </a:solidFill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83" name="Freeform 304"/>
            <p:cNvSpPr/>
            <p:nvPr/>
          </p:nvSpPr>
          <p:spPr bwMode="auto">
            <a:xfrm>
              <a:off x="11236115" y="2014713"/>
              <a:ext cx="955884" cy="968460"/>
            </a:xfrm>
            <a:custGeom>
              <a:avLst/>
              <a:gdLst>
                <a:gd name="T0" fmla="*/ 2735 w 2735"/>
                <a:gd name="T1" fmla="*/ 0 h 2771"/>
                <a:gd name="T2" fmla="*/ 1598 w 2735"/>
                <a:gd name="T3" fmla="*/ 0 h 2771"/>
                <a:gd name="T4" fmla="*/ 0 w 2735"/>
                <a:gd name="T5" fmla="*/ 2771 h 2771"/>
                <a:gd name="T6" fmla="*/ 2735 w 2735"/>
                <a:gd name="T7" fmla="*/ 2771 h 2771"/>
                <a:gd name="T8" fmla="*/ 2735 w 2735"/>
                <a:gd name="T9" fmla="*/ 0 h 2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35" h="2771">
                  <a:moveTo>
                    <a:pt x="2735" y="0"/>
                  </a:moveTo>
                  <a:lnTo>
                    <a:pt x="1598" y="0"/>
                  </a:lnTo>
                  <a:lnTo>
                    <a:pt x="0" y="2771"/>
                  </a:lnTo>
                  <a:lnTo>
                    <a:pt x="2735" y="2771"/>
                  </a:lnTo>
                  <a:lnTo>
                    <a:pt x="2735" y="0"/>
                  </a:lnTo>
                </a:path>
              </a:pathLst>
            </a:custGeom>
            <a:noFill/>
            <a:ln>
              <a:noFill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184" name="图片 1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3575" y="3590290"/>
            <a:ext cx="3695700" cy="4100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个体常元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6725" y="866872"/>
            <a:ext cx="11377613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表示某种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判断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的语句一般都有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主语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主语</a:t>
            </a:r>
            <a:r>
              <a:rPr lang="zh-CN" altLang="en-US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是表示</a:t>
            </a:r>
            <a:r>
              <a:rPr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某个、某些</a:t>
            </a:r>
            <a:r>
              <a:rPr lang="zh-CN" altLang="en-US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客体</a:t>
            </a:r>
            <a:r>
              <a:rPr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也称为</a:t>
            </a:r>
            <a:r>
              <a:rPr lang="zh-CN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个体。</a:t>
            </a:r>
            <a:endParaRPr lang="zh-CN" alt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如“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胡歌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杨幂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常用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小写字母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表示这些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如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胡歌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杨幂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具体个体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小写字母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，称为“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个体常元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”或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个体常量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其他学科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中，也是用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字母表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靠前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字母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常量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07193" y="1372034"/>
            <a:ext cx="11377613" cy="5262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不针对特定个体的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  如“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某某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男人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女人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”，  常用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x,y,z,r,s,t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等字母表中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靠后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字母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某某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要喝水”表示为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W(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其中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女人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喜欢漂亮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衣服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”表示为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，其中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泛指“女人”、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泛指“衣服”，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女人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喜欢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帅哥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”表示为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，其中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指女人、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泛指帅哥。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“结婚生崽”表示为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M(z)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，其中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泛指人。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全称量词</a:t>
              </a:r>
              <a:r>
                <a:rPr lang="zh-CN" altLang="en-US" sz="4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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6725" y="866872"/>
            <a:ext cx="11377613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当用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泛指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”，“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所有人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”表示为“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活人都要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喝水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”表示为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xW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当用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女人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,y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漂亮的衣服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时，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女人”则表示为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漂亮的衣服”则表示为“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女人都喜欢漂亮的衣服”表示为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xyL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当用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表示帅哥时，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“所有女人都喜欢帅哥”表示为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xzH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。 </a:t>
            </a:r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  </a:t>
            </a:r>
            <a:endParaRPr lang="zh-CN" altLang="en-US" sz="3200" b="1" dirty="0">
              <a:solidFill>
                <a:srgbClr val="0070C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存在量词</a:t>
              </a:r>
              <a:r>
                <a:rPr lang="zh-CN" altLang="en-US" sz="4800" b="1" dirty="0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  <a:sym typeface="Symbol" panose="05050102010706020507" pitchFamily="18" charset="2"/>
                </a:rPr>
                <a:t>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6725" y="866872"/>
            <a:ext cx="11377613" cy="590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为了表示“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有些男人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结婚生崽”中“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有些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引入符号“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存在，有些、有部分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”等的含义。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存在量词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	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它是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Exist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首字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母，左旋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180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度，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如用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男人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”，那么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有些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男人”表示为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“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有些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男人结婚生崽”表示为“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zM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06400" y="259418"/>
            <a:ext cx="11536217" cy="7401201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</a:rPr>
              <a:t>利用量词、谓词将自然语言转换为谓词公式 </a:t>
            </a:r>
            <a:endParaRPr lang="zh-CN" altLang="en-US" sz="3235" b="1" dirty="0">
              <a:solidFill>
                <a:srgbClr val="FF3300"/>
              </a:solidFill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凡人都要呼吸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有的人用左手写字。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为“人类”时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 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35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(x),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其中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B(x)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人呼吸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breath.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 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35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xWL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，其中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WL(x)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用左</a:t>
            </a:r>
            <a:r>
              <a:rPr lang="zh-CN" altLang="en-US" sz="323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手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写字。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为全总</a:t>
            </a: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宇宙万物组成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)--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个体域的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默认值。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x(H(x)B(x)) H(x)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表示个体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是人类  全称：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限值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词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x(H(x) WL(x))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WL(x)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用左边写字 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               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存在：限值词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个体域不同，谓词公式不同。</a:t>
            </a:r>
            <a:endParaRPr lang="zh-CN" altLang="en-US" sz="3235" b="1" dirty="0">
              <a:solidFill>
                <a:srgbClr val="FF33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2985" y="218440"/>
            <a:ext cx="10882630" cy="7400925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4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兔子比乌龟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跑得快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有的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兔子比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所有的乌龟跑得快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并不是所有的兔子都比乌龟跑得快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(4)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不存在跑得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同样快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的两只兔子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     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比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跑得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快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 </a:t>
            </a:r>
            <a:endParaRPr lang="en-US" altLang="zh-CN" sz="2800" b="1" u="sng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一样快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个体域为</a:t>
            </a:r>
            <a:r>
              <a:rPr lang="zh-CN" altLang="en-US" sz="28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全总个体域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(宇宙万物组成)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T(x)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乌龟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故需要表示</a:t>
            </a:r>
            <a:r>
              <a:rPr lang="zh-CN" altLang="en-US" sz="28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取值范围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的谓词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 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(2) x(R(x)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</a:t>
            </a:r>
            <a:r>
              <a:rPr lang="en-US" altLang="zh-CN" sz="28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  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?		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不对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28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(3) 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(R(x)T(y)H(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   	 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这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个含义相同？</a:t>
            </a:r>
            <a:endParaRPr lang="en-US" altLang="zh-CN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(4)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	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这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个含义相同？</a:t>
            </a:r>
            <a:endParaRPr lang="en-US" altLang="zh-CN" sz="28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https___www.educoder.net_classrooms_Q9XRD5FL_code=XE4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251460"/>
            <a:ext cx="5935980" cy="5935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1150" y="6529705"/>
            <a:ext cx="9876155" cy="133159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帐号：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hnu+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12345678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绑定手机号、邮箱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144" y="218169"/>
            <a:ext cx="10145715" cy="7401201"/>
          </a:xfrm>
          <a:noFill/>
        </p:spPr>
        <p:txBody>
          <a:bodyPr vert="horz" lIns="0" tIns="0" rIns="0" bIns="0" rtlCol="0">
            <a:normAutofit fontScale="90000" lnSpcReduction="20000"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实践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自然语言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)----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理论</a:t>
            </a:r>
            <a:r>
              <a:rPr lang="en-US" altLang="zh-CN" sz="323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符号化</a:t>
            </a:r>
            <a:r>
              <a:rPr lang="en-US" altLang="zh-CN" sz="323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得到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   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(R(x)(T(y)H(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 H(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 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L(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x(H(x)B(x))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x(H(x)WL(x))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(x(H(x)O(x)))H(c)O(c)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真实场景的表示，能准确表达情景，应是对的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，信手写的呢？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命题公式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书写规则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书写规则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吗？   哪些字符串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合法的谓词公式吗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现在进行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理论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研究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！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---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实践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--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完善理论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---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458" y="1700642"/>
            <a:ext cx="3579942" cy="486165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896757" y="169539"/>
            <a:ext cx="6203042" cy="923330"/>
            <a:chOff x="0" y="-50221"/>
            <a:chExt cx="943089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1" y="-50221"/>
              <a:ext cx="9279191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命题公式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书写规则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0"/>
            <a:ext cx="4159412" cy="7920038"/>
          </a:xfrm>
          <a:custGeom>
            <a:avLst/>
            <a:gdLst>
              <a:gd name="connsiteX0" fmla="*/ 2350302 w 4781006"/>
              <a:gd name="connsiteY0" fmla="*/ 2088841 h 7920038"/>
              <a:gd name="connsiteX1" fmla="*/ 311484 w 4781006"/>
              <a:gd name="connsiteY1" fmla="*/ 4127659 h 7920038"/>
              <a:gd name="connsiteX2" fmla="*/ 2350302 w 4781006"/>
              <a:gd name="connsiteY2" fmla="*/ 6166477 h 7920038"/>
              <a:gd name="connsiteX3" fmla="*/ 4389120 w 4781006"/>
              <a:gd name="connsiteY3" fmla="*/ 4127659 h 7920038"/>
              <a:gd name="connsiteX4" fmla="*/ 2350302 w 4781006"/>
              <a:gd name="connsiteY4" fmla="*/ 2088841 h 7920038"/>
              <a:gd name="connsiteX5" fmla="*/ 0 w 4781006"/>
              <a:gd name="connsiteY5" fmla="*/ 0 h 7920038"/>
              <a:gd name="connsiteX6" fmla="*/ 4781006 w 4781006"/>
              <a:gd name="connsiteY6" fmla="*/ 0 h 7920038"/>
              <a:gd name="connsiteX7" fmla="*/ 4781006 w 4781006"/>
              <a:gd name="connsiteY7" fmla="*/ 7920038 h 7920038"/>
              <a:gd name="connsiteX8" fmla="*/ 0 w 4781006"/>
              <a:gd name="connsiteY8" fmla="*/ 7920038 h 79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1006" h="7920038">
                <a:moveTo>
                  <a:pt x="2350302" y="2088841"/>
                </a:moveTo>
                <a:cubicBezTo>
                  <a:pt x="1224294" y="2088841"/>
                  <a:pt x="311484" y="3001651"/>
                  <a:pt x="311484" y="4127659"/>
                </a:cubicBezTo>
                <a:cubicBezTo>
                  <a:pt x="311484" y="5253667"/>
                  <a:pt x="1224294" y="6166477"/>
                  <a:pt x="2350302" y="6166477"/>
                </a:cubicBezTo>
                <a:cubicBezTo>
                  <a:pt x="3476310" y="6166477"/>
                  <a:pt x="4389120" y="5253667"/>
                  <a:pt x="4389120" y="4127659"/>
                </a:cubicBezTo>
                <a:cubicBezTo>
                  <a:pt x="4389120" y="3001651"/>
                  <a:pt x="3476310" y="2088841"/>
                  <a:pt x="2350302" y="2088841"/>
                </a:cubicBezTo>
                <a:close/>
                <a:moveTo>
                  <a:pt x="0" y="0"/>
                </a:moveTo>
                <a:lnTo>
                  <a:pt x="4781006" y="0"/>
                </a:lnTo>
                <a:lnTo>
                  <a:pt x="4781006" y="7920038"/>
                </a:lnTo>
                <a:lnTo>
                  <a:pt x="0" y="792003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德摩根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17276" y="1375941"/>
            <a:ext cx="7619266" cy="6628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单个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命题变元、命题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常元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为确合乎规范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的表达式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若公式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则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(A)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合法。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若公式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AB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AB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AB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AB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合法。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限次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使用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(2)~(3)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形成的字符串均为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合法公式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由简到繁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重复生成，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判断算法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生成规则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71780" y="846455"/>
            <a:ext cx="11558905" cy="651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常元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,c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变元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(f(x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即个体变元、常元的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,....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b="1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,t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,…,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(item)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R(t1,t2,…,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原子公式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。其结果是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合法谓词公式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规则：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(1)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公式；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是合法，则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也是合法；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A,B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B, 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, 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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合法，则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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有限次使用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(2)~(4)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得到的字符串是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合法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H="1">
            <a:off x="305292" y="2074663"/>
            <a:ext cx="4310507" cy="4310507"/>
          </a:xfrm>
          <a:prstGeom prst="rect">
            <a:avLst/>
          </a:prstGeom>
        </p:spPr>
      </p:pic>
      <p:sp>
        <p:nvSpPr>
          <p:cNvPr id="7" name="任意多边形: 形状 6"/>
          <p:cNvSpPr/>
          <p:nvPr/>
        </p:nvSpPr>
        <p:spPr>
          <a:xfrm>
            <a:off x="0" y="0"/>
            <a:ext cx="4781006" cy="7920038"/>
          </a:xfrm>
          <a:custGeom>
            <a:avLst/>
            <a:gdLst>
              <a:gd name="connsiteX0" fmla="*/ 2350302 w 4781006"/>
              <a:gd name="connsiteY0" fmla="*/ 2088841 h 7920038"/>
              <a:gd name="connsiteX1" fmla="*/ 311484 w 4781006"/>
              <a:gd name="connsiteY1" fmla="*/ 4127659 h 7920038"/>
              <a:gd name="connsiteX2" fmla="*/ 2350302 w 4781006"/>
              <a:gd name="connsiteY2" fmla="*/ 6166477 h 7920038"/>
              <a:gd name="connsiteX3" fmla="*/ 4389120 w 4781006"/>
              <a:gd name="connsiteY3" fmla="*/ 4127659 h 7920038"/>
              <a:gd name="connsiteX4" fmla="*/ 2350302 w 4781006"/>
              <a:gd name="connsiteY4" fmla="*/ 2088841 h 7920038"/>
              <a:gd name="connsiteX5" fmla="*/ 0 w 4781006"/>
              <a:gd name="connsiteY5" fmla="*/ 0 h 7920038"/>
              <a:gd name="connsiteX6" fmla="*/ 4781006 w 4781006"/>
              <a:gd name="connsiteY6" fmla="*/ 0 h 7920038"/>
              <a:gd name="connsiteX7" fmla="*/ 4781006 w 4781006"/>
              <a:gd name="connsiteY7" fmla="*/ 7920038 h 7920038"/>
              <a:gd name="connsiteX8" fmla="*/ 0 w 4781006"/>
              <a:gd name="connsiteY8" fmla="*/ 7920038 h 79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1006" h="7920038">
                <a:moveTo>
                  <a:pt x="2350302" y="2088841"/>
                </a:moveTo>
                <a:cubicBezTo>
                  <a:pt x="1224294" y="2088841"/>
                  <a:pt x="311484" y="3001651"/>
                  <a:pt x="311484" y="4127659"/>
                </a:cubicBezTo>
                <a:cubicBezTo>
                  <a:pt x="311484" y="5253667"/>
                  <a:pt x="1224294" y="6166477"/>
                  <a:pt x="2350302" y="6166477"/>
                </a:cubicBezTo>
                <a:cubicBezTo>
                  <a:pt x="3476310" y="6166477"/>
                  <a:pt x="4389120" y="5253667"/>
                  <a:pt x="4389120" y="4127659"/>
                </a:cubicBezTo>
                <a:cubicBezTo>
                  <a:pt x="4389120" y="3001651"/>
                  <a:pt x="3476310" y="2088841"/>
                  <a:pt x="2350302" y="2088841"/>
                </a:cubicBezTo>
                <a:close/>
                <a:moveTo>
                  <a:pt x="0" y="0"/>
                </a:moveTo>
                <a:lnTo>
                  <a:pt x="4781006" y="0"/>
                </a:lnTo>
                <a:lnTo>
                  <a:pt x="4781006" y="7920038"/>
                </a:lnTo>
                <a:lnTo>
                  <a:pt x="0" y="792003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05400" y="2240280"/>
            <a:ext cx="6570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1、命题逻辑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4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、谓词逻辑</a:t>
            </a:r>
            <a:endParaRPr lang="en-US" altLang="zh-CN" sz="4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、集合与关系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、代数系统 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、图论</a:t>
            </a:r>
            <a:endParaRPr lang="en-US" altLang="zh-CN" sz="4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lang="zh-CN" altLang="en-US" sz="4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、组合数学</a:t>
            </a:r>
            <a:endParaRPr lang="en-US" altLang="zh-CN" sz="4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36845" y="850949"/>
            <a:ext cx="6203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主要内容</a:t>
            </a:r>
            <a:endParaRPr lang="zh-CN" altLang="en-US" sz="6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144" y="218169"/>
            <a:ext cx="10145715" cy="7401201"/>
          </a:xfrm>
          <a:noFill/>
        </p:spPr>
        <p:txBody>
          <a:bodyPr vert="horz" lIns="0" tIns="0" rIns="0" bIns="0" rtlCol="0">
            <a:normAutofit lnSpcReduction="20000"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   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项是变元，超简单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(R(x)(T(y)H(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 H(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(R(x)R(y)L(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x(H(x)B(x))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x(H(x)WL(x))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(x(H(x)O(x)))(H(c)O(c))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x(R(x)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T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(y)H(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非法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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(R(x)T(y) 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yH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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(R(x)T(y)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H(</a:t>
            </a:r>
            <a:r>
              <a:rPr lang="en-US" altLang="zh-CN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非法</a:t>
            </a:r>
            <a:endParaRPr lang="zh-CN" alt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34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34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34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34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谓词逻辑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—</a:t>
            </a: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等值</a:t>
            </a:r>
            <a:endParaRPr lang="zh-CN" altLang="en-US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2020"/>
            <a:chOff x="0" y="-340948"/>
            <a:chExt cx="14146578" cy="140714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预备知识</a:t>
              </a:r>
              <a:r>
                <a:rPr lang="en-US" altLang="zh-CN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复习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93346" y="1161173"/>
            <a:ext cx="11369002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表示谓语部分的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词，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大写字母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？不针对特定个体的泛指，  用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x,y,z,r,s,t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、全称量词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、存在量词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部分，存在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zM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 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xWL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、谓词公式的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：个体域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项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原子公式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… 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D={a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… 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458" y="1700642"/>
            <a:ext cx="3579942" cy="486165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4896757" y="169539"/>
            <a:ext cx="6203042" cy="923330"/>
            <a:chOff x="0" y="-50221"/>
            <a:chExt cx="943089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1" y="-50221"/>
              <a:ext cx="9279191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等值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-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谓词永远的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痛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0"/>
            <a:ext cx="4159412" cy="7920038"/>
          </a:xfrm>
          <a:custGeom>
            <a:avLst/>
            <a:gdLst>
              <a:gd name="connsiteX0" fmla="*/ 2350302 w 4781006"/>
              <a:gd name="connsiteY0" fmla="*/ 2088841 h 7920038"/>
              <a:gd name="connsiteX1" fmla="*/ 311484 w 4781006"/>
              <a:gd name="connsiteY1" fmla="*/ 4127659 h 7920038"/>
              <a:gd name="connsiteX2" fmla="*/ 2350302 w 4781006"/>
              <a:gd name="connsiteY2" fmla="*/ 6166477 h 7920038"/>
              <a:gd name="connsiteX3" fmla="*/ 4389120 w 4781006"/>
              <a:gd name="connsiteY3" fmla="*/ 4127659 h 7920038"/>
              <a:gd name="connsiteX4" fmla="*/ 2350302 w 4781006"/>
              <a:gd name="connsiteY4" fmla="*/ 2088841 h 7920038"/>
              <a:gd name="connsiteX5" fmla="*/ 0 w 4781006"/>
              <a:gd name="connsiteY5" fmla="*/ 0 h 7920038"/>
              <a:gd name="connsiteX6" fmla="*/ 4781006 w 4781006"/>
              <a:gd name="connsiteY6" fmla="*/ 0 h 7920038"/>
              <a:gd name="connsiteX7" fmla="*/ 4781006 w 4781006"/>
              <a:gd name="connsiteY7" fmla="*/ 7920038 h 7920038"/>
              <a:gd name="connsiteX8" fmla="*/ 0 w 4781006"/>
              <a:gd name="connsiteY8" fmla="*/ 7920038 h 79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1006" h="7920038">
                <a:moveTo>
                  <a:pt x="2350302" y="2088841"/>
                </a:moveTo>
                <a:cubicBezTo>
                  <a:pt x="1224294" y="2088841"/>
                  <a:pt x="311484" y="3001651"/>
                  <a:pt x="311484" y="4127659"/>
                </a:cubicBezTo>
                <a:cubicBezTo>
                  <a:pt x="311484" y="5253667"/>
                  <a:pt x="1224294" y="6166477"/>
                  <a:pt x="2350302" y="6166477"/>
                </a:cubicBezTo>
                <a:cubicBezTo>
                  <a:pt x="3476310" y="6166477"/>
                  <a:pt x="4389120" y="5253667"/>
                  <a:pt x="4389120" y="4127659"/>
                </a:cubicBezTo>
                <a:cubicBezTo>
                  <a:pt x="4389120" y="3001651"/>
                  <a:pt x="3476310" y="2088841"/>
                  <a:pt x="2350302" y="2088841"/>
                </a:cubicBezTo>
                <a:close/>
                <a:moveTo>
                  <a:pt x="0" y="0"/>
                </a:moveTo>
                <a:lnTo>
                  <a:pt x="4781006" y="0"/>
                </a:lnTo>
                <a:lnTo>
                  <a:pt x="4781006" y="7920038"/>
                </a:lnTo>
                <a:lnTo>
                  <a:pt x="0" y="792003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 algn="ctr">
              <a:defRPr/>
            </a:pPr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德摩根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347756" y="1033041"/>
            <a:ext cx="7619266" cy="37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兔子与乌龟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例题，不同的谓词公式其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对错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是一样的。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(3)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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(R(x)T(y)H(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(4)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命题逻辑用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证明等值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英语班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Symbol" panose="05050102010706020507" pitchFamily="18" charset="2"/>
            </a:endParaRP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3" t="16352" r="2204"/>
          <a:stretch>
            <a:fillRect/>
          </a:stretch>
        </p:blipFill>
        <p:spPr bwMode="auto">
          <a:xfrm>
            <a:off x="4358640" y="4860925"/>
            <a:ext cx="6788785" cy="1440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4210212" y="6238744"/>
            <a:ext cx="7619266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可用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真值表求值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!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只能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命题公式的等值式，或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的值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来证明等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Symbol" panose="05050102010706020507" pitchFamily="18" charset="2"/>
              </a:rPr>
              <a:t>语义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99406" y="194939"/>
            <a:ext cx="10809422" cy="923330"/>
            <a:chOff x="0" y="-50221"/>
            <a:chExt cx="943089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1" y="-50221"/>
              <a:ext cx="9279191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命题逻辑的等值式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—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预备知识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3590" y="1023213"/>
            <a:ext cx="11662010" cy="693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(1)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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qp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条件式的等值式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(2)</a:t>
            </a:r>
            <a:r>
              <a:rPr lang="en-US" altLang="zh-CN" sz="3600" b="1" dirty="0" err="1">
                <a:sym typeface="Symbol" panose="05050102010706020507" pitchFamily="18" charset="2"/>
              </a:rPr>
              <a:t>pq</a:t>
            </a:r>
            <a:r>
              <a:rPr lang="en-US" altLang="zh-CN" sz="3600" b="1" dirty="0">
                <a:sym typeface="Symbol" panose="05050102010706020507" pitchFamily="18" charset="2"/>
              </a:rPr>
              <a:t>(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qp</a:t>
            </a:r>
            <a:r>
              <a:rPr lang="en-US" altLang="zh-CN" sz="3600" b="1" dirty="0">
                <a:sym typeface="Symbol" panose="05050102010706020507" pitchFamily="18" charset="2"/>
              </a:rPr>
              <a:t>)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双条件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  (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)(p q)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)(pq)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(3)(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)pq  </a:t>
            </a:r>
            <a:r>
              <a:rPr lang="zh-CN" altLang="en-US" sz="3600" b="1" dirty="0"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pq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ym typeface="Symbol" panose="05050102010706020507" pitchFamily="18" charset="2"/>
              </a:rPr>
              <a:t>	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德摩律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(4)p(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pr</a:t>
            </a:r>
            <a:r>
              <a:rPr lang="en-US" altLang="zh-CN" sz="3600" b="1" dirty="0">
                <a:sym typeface="Symbol" panose="05050102010706020507" pitchFamily="18" charset="2"/>
              </a:rPr>
              <a:t>)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分配律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pr</a:t>
            </a:r>
            <a:r>
              <a:rPr lang="en-US" altLang="zh-CN" sz="3600" b="1" dirty="0">
                <a:sym typeface="Symbol" panose="05050102010706020507" pitchFamily="18" charset="2"/>
              </a:rPr>
              <a:t>)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(5)p(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p	     p(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p  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吸收律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多吃少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(6)pp   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双重否定律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(7)</a:t>
            </a:r>
            <a:r>
              <a:rPr lang="en-US" altLang="zh-CN" sz="3600" b="1" dirty="0" err="1">
                <a:sym typeface="Symbol" panose="05050102010706020507" pitchFamily="18" charset="2"/>
              </a:rPr>
              <a:t>ppppp</a:t>
            </a:r>
            <a:r>
              <a:rPr lang="en-US" altLang="zh-CN" sz="3600" b="1" dirty="0">
                <a:sym typeface="Symbol" panose="05050102010706020507" pitchFamily="18" charset="2"/>
              </a:rPr>
              <a:t>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幂等律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(8)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qp</a:t>
            </a:r>
            <a:r>
              <a:rPr lang="zh-CN" altLang="en-US" sz="3600" b="1" dirty="0">
                <a:sym typeface="Symbol" panose="05050102010706020507" pitchFamily="18" charset="2"/>
              </a:rPr>
              <a:t>，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qp</a:t>
            </a:r>
            <a:r>
              <a:rPr lang="en-US" altLang="zh-CN" sz="3600" b="1" dirty="0">
                <a:sym typeface="Symbol" panose="05050102010706020507" pitchFamily="18" charset="2"/>
              </a:rPr>
              <a:t>  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交换律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(9) 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 r 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结合律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>
                <a:sym typeface="Symbol" panose="05050102010706020507" pitchFamily="18" charset="2"/>
              </a:rPr>
              <a:t>   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 r    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(10)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p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0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   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11483805" cy="885070"/>
            <a:chOff x="0" y="0"/>
            <a:chExt cx="11483805" cy="88507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2" y="54073"/>
              <a:ext cx="1133210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借用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命题公式</a:t>
              </a:r>
              <a:r>
                <a:rPr lang="en-US" altLang="zh-CN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判断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公式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8213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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    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p-A(x)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q-B(x)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A(x)B(x)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A(x)B(x),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 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p-A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q-B(x),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A(x)B(x)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 A(x)B(x),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pp1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 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A(x)A(x)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pp1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 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(x)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solidFill>
                <a:srgbClr val="FF33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pp0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，将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换成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 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A(x)A(x)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永假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pp0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，将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换成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 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(x)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永假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俗称</a:t>
            </a:r>
            <a:endParaRPr lang="zh-CN" altLang="en-US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含命题变元为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,p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,...,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baseline="-25000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个谓词公式，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u="sng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的每次出现都换成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所得公式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原型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定理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：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等值式，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其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是谓词逻辑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等值式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谓词公式的类型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76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判断公式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)(G(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1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。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)(G(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)F(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p(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p(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)p(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qp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)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pp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q1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重言式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故其代换实例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)(G(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永真式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称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p(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)(G(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)F(</a:t>
            </a:r>
            <a:r>
              <a:rPr lang="en-US" altLang="zh-CN" sz="3200" b="1" dirty="0" err="1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原型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12 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判断公式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xyG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 1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该式是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qp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p(q p)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p(q p)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故谓词公式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判断公式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yG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yG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0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该式是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而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 pqq0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永假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故为谓词永假</a:t>
            </a:r>
            <a:endParaRPr lang="zh-CN" altLang="en-US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https___www.educoder.net_classrooms_Q9XRD5FL_code=XE4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251460"/>
            <a:ext cx="5935980" cy="5935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1150" y="6529705"/>
            <a:ext cx="9876155" cy="133159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帐号：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hnu+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12345678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绑定手机号、邮箱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基于语义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-</a:t>
            </a: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判断谓词公式的等值</a:t>
            </a:r>
            <a:endParaRPr lang="zh-CN" altLang="en-US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64640" y="5476240"/>
            <a:ext cx="10525760" cy="2122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借用</a:t>
            </a:r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只是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外援</a:t>
            </a:r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，有好多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不能解决</a:t>
            </a:r>
            <a:endParaRPr lang="en-US" altLang="zh-CN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还有很多要</a:t>
            </a:r>
            <a:r>
              <a:rPr lang="zh-CN" altLang="en-US" sz="4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根据其</a:t>
            </a:r>
            <a:r>
              <a:rPr lang="zh-CN" altLang="en-US" sz="4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语义、含义才能</a:t>
            </a:r>
            <a:r>
              <a:rPr lang="zh-CN" altLang="en-US" sz="4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解决。</a:t>
            </a:r>
            <a:endParaRPr lang="en-US" altLang="zh-CN" sz="44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4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为公式找情景，找实例，找解释，</a:t>
            </a:r>
            <a:endParaRPr lang="zh-CN" altLang="en-US" sz="4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6254" y="53351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等值演算公理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—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板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5757" y="1134004"/>
            <a:ext cx="11156311" cy="61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，有好多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不能解决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还有很多要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根据其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语义、含义才能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为公式找情景，找实例，找解释，</a:t>
            </a:r>
            <a:endParaRPr lang="zh-CN" altLang="en-US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基于语义的等值定义！</a:t>
            </a:r>
            <a:endParaRPr lang="zh-CN" altLang="en-US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命题公式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的等值：在命题变元的各种可能的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取值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赋值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下，两公式的值相同，称为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。只需解释变元。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各种取值情况可用真值表表示，从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000,0001,….,111</a:t>
            </a:r>
            <a:endParaRPr lang="en-US" altLang="zh-CN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下两个公式的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都相等则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100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AB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/>
        </p:nvSpPr>
        <p:spPr>
          <a:xfrm>
            <a:off x="0" y="0"/>
            <a:ext cx="4781006" cy="7920038"/>
          </a:xfrm>
          <a:custGeom>
            <a:avLst/>
            <a:gdLst>
              <a:gd name="connsiteX0" fmla="*/ 2350302 w 4781006"/>
              <a:gd name="connsiteY0" fmla="*/ 2088841 h 7920038"/>
              <a:gd name="connsiteX1" fmla="*/ 311484 w 4781006"/>
              <a:gd name="connsiteY1" fmla="*/ 4127659 h 7920038"/>
              <a:gd name="connsiteX2" fmla="*/ 2350302 w 4781006"/>
              <a:gd name="connsiteY2" fmla="*/ 6166477 h 7920038"/>
              <a:gd name="connsiteX3" fmla="*/ 4389120 w 4781006"/>
              <a:gd name="connsiteY3" fmla="*/ 4127659 h 7920038"/>
              <a:gd name="connsiteX4" fmla="*/ 2350302 w 4781006"/>
              <a:gd name="connsiteY4" fmla="*/ 2088841 h 7920038"/>
              <a:gd name="connsiteX5" fmla="*/ 0 w 4781006"/>
              <a:gd name="connsiteY5" fmla="*/ 0 h 7920038"/>
              <a:gd name="connsiteX6" fmla="*/ 4781006 w 4781006"/>
              <a:gd name="connsiteY6" fmla="*/ 0 h 7920038"/>
              <a:gd name="connsiteX7" fmla="*/ 4781006 w 4781006"/>
              <a:gd name="connsiteY7" fmla="*/ 7920038 h 7920038"/>
              <a:gd name="connsiteX8" fmla="*/ 0 w 4781006"/>
              <a:gd name="connsiteY8" fmla="*/ 7920038 h 79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1006" h="7920038">
                <a:moveTo>
                  <a:pt x="2350302" y="2088841"/>
                </a:moveTo>
                <a:cubicBezTo>
                  <a:pt x="1224294" y="2088841"/>
                  <a:pt x="311484" y="3001651"/>
                  <a:pt x="311484" y="4127659"/>
                </a:cubicBezTo>
                <a:cubicBezTo>
                  <a:pt x="311484" y="5253667"/>
                  <a:pt x="1224294" y="6166477"/>
                  <a:pt x="2350302" y="6166477"/>
                </a:cubicBezTo>
                <a:cubicBezTo>
                  <a:pt x="3476310" y="6166477"/>
                  <a:pt x="4389120" y="5253667"/>
                  <a:pt x="4389120" y="4127659"/>
                </a:cubicBezTo>
                <a:cubicBezTo>
                  <a:pt x="4389120" y="3001651"/>
                  <a:pt x="3476310" y="2088841"/>
                  <a:pt x="2350302" y="2088841"/>
                </a:cubicBezTo>
                <a:close/>
                <a:moveTo>
                  <a:pt x="0" y="0"/>
                </a:moveTo>
                <a:lnTo>
                  <a:pt x="4781006" y="0"/>
                </a:lnTo>
                <a:lnTo>
                  <a:pt x="4781006" y="7920038"/>
                </a:lnTo>
                <a:lnTo>
                  <a:pt x="0" y="792003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22999" y="2706797"/>
            <a:ext cx="6203852" cy="4154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第二章</a:t>
            </a:r>
            <a:endParaRPr lang="en-US" altLang="zh-CN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zh-CN" altLang="en-US" sz="7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谓词逻辑</a:t>
            </a:r>
            <a:endParaRPr lang="en-US" altLang="zh-CN" sz="7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Predicate Logic</a:t>
            </a:r>
            <a:endParaRPr lang="en-US" altLang="zh-CN" sz="6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algn="ctr"/>
            <a:r>
              <a:rPr lang="en-US" altLang="zh-CN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5634</a:t>
            </a:r>
            <a:r>
              <a:rPr lang="zh-CN" altLang="en-US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尖</a:t>
            </a:r>
            <a:r>
              <a:rPr lang="en-US" altLang="zh-CN" sz="6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endParaRPr lang="en-US" altLang="zh-CN" sz="6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1" descr="亚里士多德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256268" y="1184751"/>
            <a:ext cx="4268470" cy="55505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14300" y="88900"/>
            <a:ext cx="10579735" cy="866541"/>
            <a:chOff x="0" y="0"/>
            <a:chExt cx="8827911" cy="866042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  <a:sym typeface="+mn-ea"/>
                </a:rPr>
                <a:t>谓词公式的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  <a:sym typeface="+mn-ea"/>
                </a:rPr>
                <a:t>语义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89074" y="866521"/>
            <a:ext cx="10775612" cy="6119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7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x(F(x)G(x)) 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语义，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全开放解释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x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的取值范围是什么？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是什么意思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？</a:t>
            </a:r>
            <a:endParaRPr lang="zh-CN" altLang="en-US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谓词 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的做何解释，含义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是什么？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F(x)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是什么意思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？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谓词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G(x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的做何解释，含义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是什么？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G(x)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是什么意思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？</a:t>
            </a:r>
            <a:r>
              <a:rPr lang="en-US" altLang="zh-CN" sz="3200" b="1" dirty="0" err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dom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(x)=D1=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全总个体域</a:t>
            </a:r>
            <a:endParaRPr lang="zh-CN" altLang="en-US" sz="3200" b="1" dirty="0">
              <a:solidFill>
                <a:srgbClr val="FF000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3200" b="1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表示：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是人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G(x</a:t>
            </a:r>
            <a:r>
              <a:rPr lang="en-US" altLang="zh-CN" sz="3200" b="1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表示：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黄种人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x(F(x)G(x))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所有的对象，如果是人都是黄种人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，值为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F.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 err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dom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(x)=D2=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实数集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R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F(x</a:t>
            </a:r>
            <a:r>
              <a:rPr lang="en-US" altLang="zh-CN" sz="3200" b="1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表示：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自然数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G(x</a:t>
            </a:r>
            <a:r>
              <a:rPr lang="en-US" altLang="zh-CN" sz="3200" b="1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表示：</a:t>
            </a:r>
            <a:r>
              <a:rPr lang="en-US" altLang="zh-CN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整数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x(F(x)G(x))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：所有的</a:t>
            </a:r>
            <a:r>
              <a:rPr lang="zh-CN" altLang="en-US" sz="3200" b="1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实数，若是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自然数都是整数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，值为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T.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790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0" fontAlgn="auto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8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((F(x)F(y)G(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))H(f(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),g(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合法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吗？ 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全开放解释</a:t>
            </a:r>
            <a:endParaRPr lang="zh-CN" alt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     x,y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是什么意思？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f(x,y),g(x,y)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是什么意思？</a:t>
            </a:r>
            <a:endParaRPr lang="zh-CN" altLang="en-US" sz="3200" b="1" dirty="0">
              <a:solidFill>
                <a:srgbClr val="FF0000"/>
              </a:solidFill>
              <a:highlight>
                <a:srgbClr val="FFFF00"/>
              </a:highlight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    F(x),G(x,y),H(x,y),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  <a:ea typeface="黑体" panose="02010609060101010101" pitchFamily="2" charset="-122"/>
                <a:sym typeface="Symbol" panose="05050102010706020507" pitchFamily="18" charset="2"/>
              </a:rPr>
              <a:t>是什么意思？</a:t>
            </a:r>
            <a:endParaRPr lang="zh-CN" altLang="en-US" sz="3200" b="1" dirty="0">
              <a:solidFill>
                <a:srgbClr val="FF0000"/>
              </a:solidFill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全总个体域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是实数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G(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xy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:x&gt;y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=x</a:t>
            </a:r>
            <a:r>
              <a:rPr lang="en-US" altLang="zh-CN" sz="320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+y</a:t>
            </a:r>
            <a:r>
              <a:rPr lang="en-US" altLang="zh-CN" sz="3200" b="1" baseline="30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g(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=2xy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表达式的解释、语义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对于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，若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实数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且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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那么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+y</a:t>
            </a:r>
            <a:r>
              <a:rPr lang="en-US" altLang="zh-CN" sz="3200" b="1" baseline="30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&gt;2xy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，其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1.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):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x&lt;y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，则以上解释为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假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 rot="10800000" flipV="1">
            <a:off x="296107" y="125496"/>
            <a:ext cx="103979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2020"/>
            <a:chOff x="0" y="-340948"/>
            <a:chExt cx="14146578" cy="140714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预备知识</a:t>
              </a:r>
              <a:r>
                <a:rPr lang="en-US" altLang="zh-CN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复习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93346" y="1161173"/>
            <a:ext cx="11369002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表示谓语部分的大写字母，称为“谓词”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？不针对特定个体的泛指，  用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x,y,z,r,s,t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、全称量词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、存在量词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部分，存在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zM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 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xWL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、谓词公式的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：个体域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项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原子公式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… 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D={a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… 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52400" y="275590"/>
            <a:ext cx="10972800" cy="866775"/>
            <a:chOff x="0" y="0"/>
            <a:chExt cx="10972800" cy="866775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65" y="36830"/>
              <a:ext cx="10821035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谓词公式的语义  板</a:t>
              </a:r>
              <a:endPara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06789" y="1142292"/>
            <a:ext cx="10317163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x(F(g(x))G(</a:t>
            </a:r>
            <a:r>
              <a:rPr lang="en-US" altLang="zh-CN" sz="3200" b="1" dirty="0" err="1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x+a</a:t>
            </a:r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  <a:sym typeface="Symbol" panose="05050102010706020507" pitchFamily="18" charset="2"/>
              </a:rPr>
              <a:t>))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个体常元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变元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原子公式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谓词公式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(1)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何范围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个体常元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指定为个体域的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函数常元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确定为个体域中的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的表达式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何项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用指定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个体域中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句子，解释各个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原子公式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何义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结合逻辑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解释整个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公式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公式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对错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5634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尖班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将谓词公式</a:t>
            </a:r>
            <a:r>
              <a:rPr lang="zh-CN" altLang="en-US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可变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属性固化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后，它的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51765" cy="682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40055" y="1064895"/>
            <a:ext cx="11118215" cy="585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)F(x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)... F(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...(*)   </a:t>
            </a:r>
            <a:r>
              <a:rPr lang="en-US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(*)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式</a:t>
            </a:r>
            <a:r>
              <a:rPr lang="zh-CN" altLang="en-US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即某</a:t>
            </a:r>
            <a:r>
              <a:rPr lang="en-US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en-US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)=0</a:t>
            </a:r>
            <a:endParaRPr lang="en-US" altLang="zh-CN" sz="3200" b="1">
              <a:solidFill>
                <a:srgbClr val="FF33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(x)=</a:t>
            </a:r>
            <a:r>
              <a:rPr lang="en-US" altLang="zh-CN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>
                <a:solidFill>
                  <a:schemeClr val="tx1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)=1, F(x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)=1... F(</a:t>
            </a:r>
            <a:r>
              <a:rPr lang="en-US" altLang="zh-CN" sz="3200" b="1" dirty="0" err="1"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)=1...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不能直接引用</a:t>
            </a:r>
            <a:endParaRPr lang="zh-CN" altLang="en-US" sz="3200" b="1" dirty="0">
              <a:solidFill>
                <a:srgbClr val="FF33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chemeClr val="tx1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>
                <a:solidFill>
                  <a:schemeClr val="tx1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... F(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...       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(x)=</a:t>
            </a:r>
            <a:r>
              <a:rPr lang="en-US" altLang="zh-CN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chemeClr val="tx1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解释为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F(x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... F(</a:t>
            </a:r>
            <a:r>
              <a:rPr lang="en-US" altLang="zh-CN" sz="3200" b="1" dirty="0" err="1"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)=1...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12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班</a:t>
            </a:r>
            <a:endParaRPr lang="zh-CN" altLang="en-US" sz="3200" b="1" dirty="0">
              <a:solidFill>
                <a:srgbClr val="FF33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解释为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域中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所有对象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具有某性质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、或某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相互关系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zh-CN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解释为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域中部分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对象具有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某性质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、或某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相互关系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当个体域dom(X)={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baseline="-25000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zh-CN" altLang="zh-CN" sz="3200" b="1" baseline="-25000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,…,a</a:t>
            </a:r>
            <a:r>
              <a:rPr lang="zh-CN" altLang="zh-CN" sz="3200" b="1" baseline="-25000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有限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n有限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xA(x)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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)…A(a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3200" b="1" dirty="0">
                <a:solidFill>
                  <a:schemeClr val="tx1"/>
                </a:solidFill>
                <a:ea typeface="微软雅黑" panose="020B0503020204020204" pitchFamily="34" charset="-122"/>
                <a:sym typeface="+mn-ea"/>
              </a:rPr>
              <a:t>有限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+mn-ea"/>
              </a:rPr>
              <a:t>为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等值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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Aft>
                <a:spcPts val="300"/>
              </a:spcAft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xA(x)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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)…A(a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)。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等值式，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不能证明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，是</a:t>
            </a:r>
            <a:r>
              <a:rPr lang="zh-CN" altLang="en-US" sz="3200" b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公理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 rot="10800000" flipV="1">
            <a:off x="296107" y="124970"/>
            <a:ext cx="103979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r>
              <a:rPr lang="en-US" altLang="zh-CN" sz="480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- </a:t>
            </a:r>
            <a:r>
              <a:rPr lang="zh-CN" altLang="en-US" sz="280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特殊公式</a:t>
            </a:r>
            <a:r>
              <a:rPr lang="zh-CN" altLang="en-US" sz="280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公式的</a:t>
            </a:r>
            <a:r>
              <a:rPr lang="zh-CN" altLang="en-US" sz="280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解释</a:t>
            </a:r>
            <a:endParaRPr lang="zh-CN" altLang="en-US" sz="2800" b="1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51765" cy="682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77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)…A(a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dom={a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)…A(a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D={2,3}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，常元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a=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，基于以上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等值式求解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f(2)=3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f(3)=2 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F(2)=0,F(3)=1,G(2,2)=G(2,3)=G(3,2)=1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G(3,3)=0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L(2,2)=L(3,3)=1, L(2,3)=L(3,2)=0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求下列谓词公式的值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(1) x(F(x)G(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x,a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解：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代入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个体常元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得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x(F(x)G(x,2))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展开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全称量词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(F(2)G(2,2))(F(3)G(3,2))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代入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谓词的值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(01)(11)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，即为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 rot="10800000" flipV="1">
            <a:off x="296107" y="125496"/>
            <a:ext cx="103979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r>
              <a:rPr lang="en-US" altLang="zh-CN" sz="4800" dirty="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理论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)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到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实践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自然语句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51765" cy="682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65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)…A(a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)…A(a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D={2,3}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，常元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a=2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f(2)=3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f(3)=2 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F(2)=0,F(3)=1,G(2,2)=G(2,3)=G(3,2)=1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G(3,3)=0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L(2,2)=L(3,3)=1, L(2,3)=L(3,2)=0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x(F(x)G(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x,a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    (01)(11)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，为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 x(F(f(x))G(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(x))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展开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存在量词得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(F(f(2))G(2,f(2))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(F(f(3))G(3,f(3))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代入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函数值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(F(3)G(2,3))(F(2)G(3,2))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代入</a:t>
            </a:r>
            <a:r>
              <a:rPr lang="zh-CN" altLang="en-US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的值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(11)(01))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 rot="10800000" flipV="1">
            <a:off x="296107" y="125496"/>
            <a:ext cx="103979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r>
              <a:rPr lang="en-US" altLang="zh-CN" sz="4800" dirty="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理论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)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到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实践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自然语句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51765" cy="682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653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)…A(a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)…A(a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D={2,3}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，常元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a=2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f(2)=3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f(3)=2 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F(2)=0,F(3)=1,G(2,2)=G(2,3)=G(3,2)=1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G(3,3)=0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L(2,2)=L(3,3)=1, L(2,3)=L(3,2)=0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x(F(x)G(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x,a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    (01)(11)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，为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 x(F(f(x))G(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(x))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zh-CN" altLang="en-US" sz="32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xyL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zh-CN" alt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x(L(x,2)L(x,3))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en-US" alt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((L(2,2)L(2,3)))((L(3,2) L(3,3)))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代入谓词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的值得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((10))(01))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 rot="10800000" flipV="1">
            <a:off x="296107" y="125496"/>
            <a:ext cx="103979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r>
              <a:rPr lang="en-US" altLang="zh-CN" sz="4800" dirty="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理论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)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到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实践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自然语句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0"/>
            <a:ext cx="151765" cy="6826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903095"/>
            <a:ext cx="10775612" cy="666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)…A(a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endParaRPr lang="zh-CN" altLang="en-US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xA(</a:t>
            </a:r>
            <a:r>
              <a:rPr lang="zh-CN" altLang="zh-CN" sz="3200" b="1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charset="0"/>
              </a:rPr>
              <a:t>  </a:t>
            </a:r>
            <a:r>
              <a:rPr lang="zh-CN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)…A(a</a:t>
            </a:r>
            <a:r>
              <a:rPr lang="zh-CN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)。</a:t>
            </a:r>
            <a:r>
              <a:rPr lang="en-US" altLang="zh-CN" sz="3200" b="1" dirty="0">
                <a:solidFill>
                  <a:srgbClr val="FF3300"/>
                </a:solidFill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10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个体域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D={2,3}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，常元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a=2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f(2)=3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f(3)=2 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F(2)=0,F(3)=1,G(2,2)=G(2,3)=G(3,2)=1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G(3,3)=0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、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L(2,2)=L(3,3)=1, L(2,3)=L(3,2)=0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514350" indent="-514350">
              <a:lnSpc>
                <a:spcPct val="100000"/>
              </a:lnSpc>
              <a:buAutoNum type="arabicParenBoth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x(F(x)G(</a:t>
            </a:r>
            <a:r>
              <a:rPr lang="en-US" altLang="zh-CN" sz="32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x,a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))    (01)(11)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，为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 x(F(f(x))G(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x,f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(x))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zh-CN" altLang="en-US" sz="32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xyL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((L(2,2)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L(2,3)))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((L(3,2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L(3,3)))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(4) 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yx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L(</a:t>
            </a:r>
            <a:r>
              <a:rPr lang="en-US" altLang="zh-CN" sz="32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：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y(L(2,y)L(3,y))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得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(L(2,2)L(3,2))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 L(2,3)L(3,3))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代入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值得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(10)(01)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即为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just"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说明： 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与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次序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很重要！  求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范式用得着  </a:t>
            </a:r>
            <a:r>
              <a:rPr lang="en-US" altLang="zh-CN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12</a:t>
            </a:r>
            <a:r>
              <a:rPr lang="zh-CN" altLang="en-US" sz="3200" b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班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3"/>
          <p:cNvSpPr txBox="1">
            <a:spLocks noChangeArrowheads="1"/>
          </p:cNvSpPr>
          <p:nvPr/>
        </p:nvSpPr>
        <p:spPr bwMode="auto">
          <a:xfrm rot="10800000" flipV="1">
            <a:off x="296107" y="125496"/>
            <a:ext cx="10397928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谓词公式的语义</a:t>
            </a:r>
            <a:r>
              <a:rPr lang="en-US" altLang="zh-CN" sz="4800" dirty="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- 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理论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谓词公式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)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到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实践</a:t>
            </a:r>
            <a:r>
              <a:rPr lang="en-US" altLang="zh-CN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(</a:t>
            </a:r>
            <a:r>
              <a:rPr lang="zh-CN" altLang="en-US" sz="2800" dirty="0"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自然语句</a:t>
            </a:r>
            <a:r>
              <a:rPr lang="zh-CN" altLang="en-US" sz="28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+mn-ea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6254" y="53351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等值演算公理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—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板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5757" y="1134004"/>
            <a:ext cx="11156311" cy="666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命题公式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的等值：在命题变元的各种可能的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取值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赋值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下，两公式的值相同，称为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。只需解释变元。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各种取值情况可用真值表表示，从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000,0001,….,111</a:t>
            </a:r>
            <a:endParaRPr lang="en-US" altLang="zh-CN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下两个公式的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都相等则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AB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个体域为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有限集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D={a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公理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… 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</a:t>
            </a:r>
            <a:r>
              <a:rPr lang="zh-CN" altLang="en-US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展开后等值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… 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否定等值式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德摩律</a:t>
            </a:r>
            <a:r>
              <a:rPr lang="zh-CN" altLang="en-US" sz="3200" b="1">
                <a:solidFill>
                  <a:srgbClr val="FF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公理  否定挪地方后等值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A(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稍后解释自由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  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A(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3330"/>
            <a:chOff x="0" y="-340948"/>
            <a:chExt cx="14146578" cy="140914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做什么？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93346" y="1161173"/>
            <a:ext cx="10874189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、什么是谓词？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、什么是个体？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、某某要喝水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、所有人要喝水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、有些人要负重前行。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6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、自然语言转换为谓词公式</a:t>
            </a: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144" y="218169"/>
            <a:ext cx="10145715" cy="7401201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4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兔子比乌龟跑得快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有的兔子比所有的乌龟跑得快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并不是所有的兔子都比乌龟跑得快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(4)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不存在跑得同样快的两只兔子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     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比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跑得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快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L(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一样快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T(x)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乌龟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 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(2) 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</a:t>
            </a:r>
            <a:r>
              <a:rPr lang="en-US" altLang="zh-CN" sz="3235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  (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T(y)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35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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</a:t>
            </a:r>
            <a:r>
              <a:rPr lang="en-US" altLang="zh-CN" sz="3235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  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?		</a:t>
            </a: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不对</a:t>
            </a:r>
            <a:r>
              <a:rPr lang="zh-CN" altLang="en-US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3235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(3)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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(R(x)T(y)H(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含义相同？直接板演算</a:t>
            </a:r>
            <a:endParaRPr lang="en-US" altLang="zh-CN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(4)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含义相同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？直接板演算</a:t>
            </a:r>
            <a:endParaRPr lang="en-US" altLang="zh-CN" sz="3235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3144" y="218169"/>
            <a:ext cx="10145715" cy="7401201"/>
          </a:xfrm>
          <a:noFill/>
        </p:spPr>
        <p:txBody>
          <a:bodyPr vert="horz" lIns="0" tIns="0" rIns="0" bIns="0" rtlCol="0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(3)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xy(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量词德摩律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 y (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量词德摩律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 y (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)H(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 p  q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x y (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)H(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借用命题逻辑德摩律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Font typeface="Symbol" panose="05050102010706020507" pitchFamily="18" charset="2"/>
              <a:buChar char="Û"/>
            </a:pP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35" b="1" dirty="0">
                <a:ea typeface="微软雅黑" panose="020B0503020204020204" pitchFamily="34" charset="-122"/>
                <a:sym typeface="Symbol" panose="05050102010706020507" pitchFamily="18" charset="2"/>
              </a:rPr>
              <a:t> (4)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xy(R(x)R(y)L(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量词德摩律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 (R(x)R(y)L(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量词德摩律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((R(x)R(y))   L(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借用命题逻辑德摩律</a:t>
            </a:r>
            <a:endParaRPr lang="en-US" altLang="zh-CN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3235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--</a:t>
            </a:r>
            <a:r>
              <a:rPr lang="zh-CN" altLang="en-US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en-US" altLang="zh-CN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 p  q</a:t>
            </a:r>
            <a:endParaRPr lang="en-US" altLang="zh-CN" sz="3235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个体变元的身份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-</a:t>
            </a:r>
            <a:r>
              <a:rPr lang="zh-CN" altLang="en-US" sz="44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约束、自由</a:t>
            </a:r>
            <a:endParaRPr lang="en-US" altLang="zh-CN" sz="4400" dirty="0">
              <a:solidFill>
                <a:srgbClr val="FF0000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个体变元的身份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18416" y="918654"/>
            <a:ext cx="10955168" cy="6247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为量词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/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作用范围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中出现的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约束出现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：指导变元的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每次出现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自由变元：作用范围中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，每次出现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自由出现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是量词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是量词的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在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是约束变元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，出现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次。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在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y/z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各一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次。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变元约束情况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个体变元的身份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4218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/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作用范围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变元：在量词辖域中出现的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变元：作用范围中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非指导变元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每次出现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自由出现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))Q(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解：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P(x)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zh-CN" altLang="en-US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个体变元的身份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43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闭公式：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不含自由变元的谓词公式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 H(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、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x(H(x)B(x))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x(H(x)WL(x))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(x(H(x)O(x)))H(c)O(c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以上公式均没有自由变元，均为闭公式。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是自由变元，故不是。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r(F(r)G(y))s(H(x)L(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	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因为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y,x,z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 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，故不是。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s(P(s)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s,t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	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(F(x)F(y)G(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)H(f(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),g(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x/y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等值演算公理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1703" y="861504"/>
            <a:ext cx="11888593" cy="681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下两个公式的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都相等则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AB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个体域为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有限集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D={a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有：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… 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</a:t>
            </a:r>
            <a:r>
              <a:rPr lang="zh-CN" altLang="en-US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展开后等值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… 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A(x)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 否定动后等值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  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A(x)x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自由相反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分配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量词动地方后等值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、量词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收缩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扩张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律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收扩后等值，求范式用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中只受前面量词约束，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但不受前面量词约束，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B    x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)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B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(2)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)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B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英语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6521"/>
            <a:ext cx="10775612" cy="63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x(A(x)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收扩律只能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	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量词作用域的收缩与扩张律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	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德摩律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579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A(x))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x)	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							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收扩律只能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	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	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		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量词作用域的收缩与扩张律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49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x(A(x)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x(A(x)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							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收扩律只能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					 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的代换实例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量词作用域的收缩与扩张律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德摩律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					(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代换实例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2020"/>
            <a:chOff x="0" y="-340948"/>
            <a:chExt cx="14146578" cy="140714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  <a:sym typeface="+mn-ea"/>
                </a:rPr>
                <a:t>这堂课需要的前导知识与技能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302871" y="1159903"/>
            <a:ext cx="10874189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、主谓宾各是由什么词构成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、取值范围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、初中数学中列方程解应用题，表示变量是哪些字母？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、表示命题的是什么字母？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6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、其他自然科学中表示常量用哪些字母？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7、条件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运算符、合取、析取的含义？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2" name="Picture 3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2"/>
          <a:stretch>
            <a:fillRect/>
          </a:stretch>
        </p:blipFill>
        <p:spPr bwMode="auto">
          <a:xfrm>
            <a:off x="351790" y="5781040"/>
            <a:ext cx="372491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70"/>
          <a:stretch>
            <a:fillRect/>
          </a:stretch>
        </p:blipFill>
        <p:spPr bwMode="auto">
          <a:xfrm>
            <a:off x="4102100" y="5716905"/>
            <a:ext cx="3275330" cy="220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50" y="5781040"/>
            <a:ext cx="3502660" cy="186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5796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A(x))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x(B A(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x))							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回答</a:t>
            </a:r>
            <a:r>
              <a:rPr lang="zh-CN" altLang="en-US" sz="3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收扩律只能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x(B A(x))						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的代换实例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B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					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量词作用域的收缩与扩张律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						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的代换实例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5924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x(M(x)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x(M(x)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x(M(x)F(x))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x(M(x)F(x))	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(M(x)F(x))			 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x(M(x)F(x))   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36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(1)/x(A(x)B)/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(x)B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含自由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(2)/x(A(x)B)/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(x)B    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不含有自由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x(M(x)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x(M(x)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F(x))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x(M(x)F(x))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x(M(x)F(x))  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pq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pq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x(M(x)F(x))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(M(x)F(x)) 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(M(x)F(x))	     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(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pp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的代换实例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公理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535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)… 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个体域为有限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… A(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展开后等值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                    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 否定动后等值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x)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分配律 量词动后等值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x(A(x)B)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B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x)x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只受前面量词约束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x(A(x)B)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不受前面量词约束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r>
              <a:rPr lang="zh-CN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改名规则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—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辅佐公理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将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某量词辖域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中变元的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每次约束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出现，全部换成公式中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未出现的字母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，所得到的公式记为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个体变元的身份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69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/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作用范围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变元：在量词辖域中出现的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变元：作用范围中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非指导变元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每次出现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自由出现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变元约束情况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将与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自由变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元同名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3200" b="1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换哪些约束变元？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将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前一个同名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，则原公式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尽管变元名字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变了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  但公式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仍是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的！ 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变的是约束变元。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从后往前看，逆序方式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！！！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个体变元的身份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68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和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中的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为量词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/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作用范围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变元：在量词辖域中出现的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指导变元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变元：作用范围中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非指导变元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每次出现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自由出现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))Q(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解：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P(x)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y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s(P(s)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s,t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))Q(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规则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：与自由变元同名的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出现者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变元与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先出现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的同名要改。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换哪些约束变元的名称  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5612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英语班</a:t>
            </a:r>
            <a:endParaRPr lang="zh-CN" altLang="en-US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https___www.educoder.net_classrooms_Q9XRD5FL_code=XE4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251460"/>
            <a:ext cx="5935980" cy="5935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1150" y="6529705"/>
            <a:ext cx="9876155" cy="133159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帐号：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hnu+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12345678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绑定手机号、邮箱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等值演算的</a:t>
            </a:r>
            <a:r>
              <a:rPr lang="zh-CN" altLang="en-US" sz="44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应用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—</a:t>
            </a:r>
            <a:r>
              <a:rPr lang="zh-CN" altLang="en-US" sz="44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范式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  <a:sym typeface="Wingdings" panose="05000000000000000000" pitchFamily="2" charset="2"/>
              </a:rPr>
              <a:t></a:t>
            </a:r>
            <a:r>
              <a:rPr lang="zh-CN" altLang="en-US" sz="4400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推理</a:t>
            </a: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 </a:t>
            </a:r>
            <a:endParaRPr lang="en-US" altLang="zh-CN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2020"/>
            <a:chOff x="0" y="-340948"/>
            <a:chExt cx="14146578" cy="1407141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7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预备知识</a:t>
              </a:r>
              <a:r>
                <a:rPr lang="en-US" altLang="zh-CN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5400" b="1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复习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93346" y="1161173"/>
            <a:ext cx="11369002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表示谓语部分的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词，常用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大写字母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、什么是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？表示主语或宾语的词，不针对特定个体的泛指，  用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x,y,z,r,s,t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表示。特定的为常元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、全称量词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xW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、存在量词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部分，存在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zM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 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xWL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、谓词公式的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：个体域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项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原子公式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… 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D={a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}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</a:t>
            </a:r>
            <a:r>
              <a:rPr lang="en-US" altLang="zh-CN" sz="3200" b="1" dirty="0" err="1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… 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A(a</a:t>
            </a:r>
            <a:r>
              <a:rPr lang="en-US" altLang="zh-CN" sz="3200" b="1" baseline="-25000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66254" y="53351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等值演算公理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—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板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95757" y="978429"/>
            <a:ext cx="11156311" cy="7113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含命题变元为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,p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,...,</a:t>
            </a:r>
            <a:r>
              <a:rPr lang="en-US" altLang="zh-CN" sz="32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baseline="-25000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,...,A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个谓词公式，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u="sng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的每次出现都换成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谓词公式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所得公式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称为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en-US" altLang="zh-CN" sz="3200" b="1" dirty="0"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en-US" altLang="zh-CN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原型</a:t>
            </a:r>
            <a:endParaRPr lang="en-US" altLang="zh-CN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anose="020B0503020204020204" pitchFamily="34" charset="-122"/>
                <a:sym typeface="Symbol" panose="05050102010706020507" pitchFamily="18" charset="2"/>
              </a:rPr>
              <a:t>定理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： 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等值式，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其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是谓词逻辑</a:t>
            </a:r>
            <a:r>
              <a:rPr lang="zh-CN" altLang="en-US" sz="32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等值式</a:t>
            </a:r>
            <a:endParaRPr lang="zh-CN" altLang="en-US" sz="32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借用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，有好多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不能解决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还有很多要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根据其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语义、含义才能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解决。找情景、实例、解释，</a:t>
            </a:r>
            <a:endParaRPr lang="zh-CN" altLang="en-US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命题公式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的等值：在命题变元的各种可能的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取值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赋值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解释</a:t>
            </a:r>
            <a:r>
              <a:rPr lang="en-US" altLang="zh-CN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下，两公式的值相同，称为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。只需解释变元。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各种取值情况可用真值表表示，从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000,0001,….,111</a:t>
            </a:r>
            <a:endParaRPr lang="en-US" altLang="zh-CN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下两个公式的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真值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都相等则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如果在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AB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即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永真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endParaRPr lang="en-US" altLang="zh-CN" sz="3200" b="1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https___www.educoder.net_classrooms_Q9XRD5FL_code=XE4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251460"/>
            <a:ext cx="5935980" cy="5935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1150" y="6529705"/>
            <a:ext cx="9876155" cy="133159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帐号：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hnu+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12345678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绑定手机号、邮箱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99406" y="194939"/>
            <a:ext cx="10809422" cy="923330"/>
            <a:chOff x="0" y="-50221"/>
            <a:chExt cx="943089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1" y="-50221"/>
              <a:ext cx="9279191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命题逻辑的等值式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—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预备知识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3590" y="1023213"/>
            <a:ext cx="11662010" cy="693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(1)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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qp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条件式的等值式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(2)</a:t>
            </a:r>
            <a:r>
              <a:rPr lang="en-US" altLang="zh-CN" sz="3600" b="1" dirty="0" err="1">
                <a:sym typeface="Symbol" panose="05050102010706020507" pitchFamily="18" charset="2"/>
              </a:rPr>
              <a:t>pq</a:t>
            </a:r>
            <a:r>
              <a:rPr lang="en-US" altLang="zh-CN" sz="3600" b="1" dirty="0">
                <a:sym typeface="Symbol" panose="05050102010706020507" pitchFamily="18" charset="2"/>
              </a:rPr>
              <a:t>(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qp</a:t>
            </a:r>
            <a:r>
              <a:rPr lang="en-US" altLang="zh-CN" sz="3600" b="1" dirty="0">
                <a:sym typeface="Symbol" panose="05050102010706020507" pitchFamily="18" charset="2"/>
              </a:rPr>
              <a:t>)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双条件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  (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)(p q)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)(pq)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(3)(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)pq  </a:t>
            </a:r>
            <a:r>
              <a:rPr lang="zh-CN" altLang="en-US" sz="3600" b="1" dirty="0"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pq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ym typeface="Symbol" panose="05050102010706020507" pitchFamily="18" charset="2"/>
              </a:rPr>
              <a:t>	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德摩律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(4)p(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pr</a:t>
            </a:r>
            <a:r>
              <a:rPr lang="en-US" altLang="zh-CN" sz="3600" b="1" dirty="0">
                <a:sym typeface="Symbol" panose="05050102010706020507" pitchFamily="18" charset="2"/>
              </a:rPr>
              <a:t>)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分配律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pr</a:t>
            </a:r>
            <a:r>
              <a:rPr lang="en-US" altLang="zh-CN" sz="3600" b="1" dirty="0">
                <a:sym typeface="Symbol" panose="05050102010706020507" pitchFamily="18" charset="2"/>
              </a:rPr>
              <a:t>)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(5)p(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p	     p(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p  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吸收律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多吃少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(6)pp   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双重否定律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(7)</a:t>
            </a:r>
            <a:r>
              <a:rPr lang="en-US" altLang="zh-CN" sz="3600" b="1" dirty="0" err="1">
                <a:sym typeface="Symbol" panose="05050102010706020507" pitchFamily="18" charset="2"/>
              </a:rPr>
              <a:t>ppppp</a:t>
            </a:r>
            <a:r>
              <a:rPr lang="en-US" altLang="zh-CN" sz="3600" b="1" dirty="0">
                <a:sym typeface="Symbol" panose="05050102010706020507" pitchFamily="18" charset="2"/>
              </a:rPr>
              <a:t>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幂等律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(8)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qp</a:t>
            </a:r>
            <a:r>
              <a:rPr lang="zh-CN" altLang="en-US" sz="3600" b="1" dirty="0">
                <a:sym typeface="Symbol" panose="05050102010706020507" pitchFamily="18" charset="2"/>
              </a:rPr>
              <a:t>，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qp</a:t>
            </a:r>
            <a:r>
              <a:rPr lang="en-US" altLang="zh-CN" sz="3600" b="1" dirty="0">
                <a:sym typeface="Symbol" panose="05050102010706020507" pitchFamily="18" charset="2"/>
              </a:rPr>
              <a:t>  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交换律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(9) 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 r 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结合律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>
                <a:sym typeface="Symbol" panose="05050102010706020507" pitchFamily="18" charset="2"/>
              </a:rPr>
              <a:t>   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 r    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(10)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p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0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   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公理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137711" cy="702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)… 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个体域为有限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… A(a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x(A(x)B)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xA(x)B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只受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前面量词约束</a:t>
            </a:r>
            <a:endParaRPr lang="en-US" altLang="zh-CN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x(A(x)B)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xA(x)B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不受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前面量词约束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r>
              <a:rPr lang="zh-CN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改名规则：原公式为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与自由变元同名的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出现者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变元与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先出现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的同名要改。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所得到的公式记为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AB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范式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57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：如果量词均在全式的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开头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作用域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延伸到整个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公式的末尾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则式称为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，形如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…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k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，其中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Q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为或，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中不含有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数量词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如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(F(x)G(y)H(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x(F(x)y(G(y)H(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</a:t>
            </a:r>
            <a:r>
              <a:rPr lang="en-US" altLang="zh-CN" sz="3200" b="1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不是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有量词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定理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任何谓词逻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辑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公式可转换为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说明：利用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、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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否定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深入到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用量词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扩张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收缩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律，将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的前面，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左移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到最前面，可能还要对约束变元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班尖班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范式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985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改名，利用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、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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否定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深入到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用量词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扩张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收缩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律，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左移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到最前面，约束变元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公式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(x)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(x)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后方约束变元改名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条件的代换实例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否定到底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(P(x)Q(y))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量词辖域的扩张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(x)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highlight>
                <a:srgbClr val="FFFF00"/>
              </a:highligh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条件式的代换实例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x(P(x)Q(x))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(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量词的分配律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(x)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范式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44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改名，利用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、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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否定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深入到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公式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用量词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扩张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收缩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律，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左移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到最前面，约束变元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换名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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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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约束变元改名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转换条件式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rP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rs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(P(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)Q(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						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量词辖域的扩张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xP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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yQ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转换为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前束范式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22985" y="218440"/>
            <a:ext cx="10882630" cy="7400925"/>
          </a:xfrm>
          <a:noFill/>
        </p:spPr>
        <p:txBody>
          <a:bodyPr vert="horz" lIns="0" tIns="0" rIns="0" bIns="0" rtlCol="0">
            <a:norm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zh-CN" altLang="en-US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35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4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兔子比乌龟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跑得快</a:t>
            </a:r>
            <a:endParaRPr lang="zh-CN" altLang="en-US" sz="3235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有的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兔子比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所有的乌龟跑得快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并不是所有的兔子都比乌龟跑得快</a:t>
            </a:r>
            <a:endParaRPr lang="zh-CN" altLang="en-US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(4)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不存在跑得</a:t>
            </a:r>
            <a:r>
              <a:rPr lang="zh-CN" altLang="en-US" sz="3235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同样快</a:t>
            </a:r>
            <a:r>
              <a:rPr lang="zh-CN" altLang="en-US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的两只兔子</a:t>
            </a:r>
            <a:r>
              <a:rPr lang="en-US" altLang="zh-CN" sz="3235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     </a:t>
            </a:r>
            <a:endParaRPr lang="en-US" altLang="zh-CN" sz="3235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解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：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比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跑得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快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.   </a:t>
            </a:r>
            <a:endParaRPr lang="en-US" altLang="zh-CN" sz="2800" b="1" u="sng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一样快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兔子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个体域为</a:t>
            </a:r>
            <a:r>
              <a:rPr lang="zh-CN" altLang="en-US" sz="28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全总个体域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(宇宙万物组成)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T(x)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乌龟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故需要表示</a:t>
            </a:r>
            <a:r>
              <a:rPr lang="zh-CN" altLang="en-US" sz="2800" b="1" u="sng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取值范围</a:t>
            </a:r>
            <a:r>
              <a:rPr lang="zh-CN" altLang="en-US" sz="2800" b="1" u="sng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的谓词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(1) 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R(x)T(y)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(2) x(R(x)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28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     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</a:t>
            </a:r>
            <a:r>
              <a:rPr lang="en-US" altLang="zh-CN" sz="2800" b="1" dirty="0" err="1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  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</a:t>
            </a: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?		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（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不对</a:t>
            </a:r>
            <a:r>
              <a:rPr lang="zh-CN" altLang="en-US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28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(3) 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)H(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  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(R(x)T(y)H(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     	 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这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个含义相同？</a:t>
            </a:r>
            <a:endParaRPr lang="en-US" altLang="zh-CN" sz="2800" b="1" dirty="0">
              <a:solidFill>
                <a:srgbClr val="FF000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(4)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marL="0" indent="0" fontAlgn="auto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ea typeface="微软雅黑" panose="020B0503020204020204" pitchFamily="34" charset="-122"/>
                <a:sym typeface="Symbol" panose="05050102010706020507" pitchFamily="18" charset="2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2800" b="1" dirty="0" err="1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2800" b="1" dirty="0">
                <a:solidFill>
                  <a:srgbClr val="0070C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)) 	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这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  <a:sym typeface="Symbol" panose="05050102010706020507" pitchFamily="18" charset="2"/>
              </a:rPr>
              <a:t>个含义相同？</a:t>
            </a:r>
            <a:endParaRPr lang="en-US" altLang="zh-CN" sz="2800" b="1" dirty="0"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以下公式的范式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1504"/>
            <a:ext cx="10775612" cy="643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闭公式：</a:t>
            </a:r>
            <a:r>
              <a:rPr lang="zh-CN" altLang="en-US" sz="32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不含自由变元的谓词公式</a:t>
            </a:r>
            <a:r>
              <a:rPr lang="zh-CN" altLang="en-US" sz="32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(R(x)T(y)H(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(R(x)T(y) H(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、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(R(x)R(y)L(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(R(x)R(y) L(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x(H(x)B(x))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、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x(H(x)WL(x))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(x(H(x)O(x)))H(c)O(c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以上公式均没有自由变元，均为闭公式。</a:t>
            </a:r>
            <a:endParaRPr lang="en-US" altLang="zh-CN" sz="3200" b="1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y,z</a:t>
            </a:r>
            <a:r>
              <a: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是自由变元，故不是。</a:t>
            </a:r>
            <a:endParaRPr lang="zh-CN" altLang="en-US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r(F(r)G(y))s(H(x)L(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	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因为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y,x,z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(P(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)Q(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sP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 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，故不是。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s(P(s)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rQ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tR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s,t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	 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(F(x)F(y)G(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)H(f(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),g(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x/y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自由故不是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11673840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范式  </a:t>
              </a:r>
              <a:r>
                <a:rPr lang="zh-CN" altLang="en-US" sz="480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改名</a:t>
              </a:r>
              <a:r>
                <a:rPr lang="en-US" altLang="zh-CN" sz="480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条件</a:t>
              </a:r>
              <a:r>
                <a:rPr lang="en-US" altLang="zh-CN" sz="480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否到底 </a:t>
              </a:r>
              <a:endParaRPr lang="en-US" altLang="zh-CN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986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)y(A(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y,x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为前范式</a:t>
            </a:r>
            <a:endParaRPr lang="zh-CN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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)y(A(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y,x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x(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r,x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 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改名）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xs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r,x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 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改名）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ts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)B(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  	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改名）</a:t>
            </a:r>
            <a:r>
              <a:rPr lang="zh-CN" altLang="en-US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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ts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	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条件）、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 (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ts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德摩）</a:t>
            </a:r>
            <a:endParaRPr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(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ts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	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同上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 (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ts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(B(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)r(A(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x (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ts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)r(A(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x (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ts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)r(A(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x (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ts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)r (A(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 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x (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yA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)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ts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)r 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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xytsr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 (B(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t,s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 (A(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r,t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)B(</a:t>
            </a:r>
            <a:r>
              <a:rPr lang="en-US" altLang="zh-CN" sz="3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t,r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))))</a:t>
            </a:r>
            <a:r>
              <a:rPr lang="en-US" altLang="zh-CN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https___www.educoder.net_classrooms_Q9XRD5FL_code=XE4W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10410" y="251460"/>
            <a:ext cx="5935980" cy="593598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81150" y="6529705"/>
            <a:ext cx="9876155" cy="1331595"/>
          </a:xfrm>
          <a:prstGeom prst="rect">
            <a:avLst/>
          </a:prstGeom>
        </p:spPr>
        <p:txBody>
          <a:bodyPr wrap="square">
            <a:noAutofit/>
          </a:bodyPr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帐号：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hnu+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学号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密码：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12345678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绑定手机号、邮箱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0">
              <a:defRPr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谓词逻辑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—</a:t>
            </a: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谓词推理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07262"/>
            <a:ext cx="4159412" cy="581277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405179" y="1264599"/>
            <a:ext cx="7339378" cy="739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命题逻辑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强大，有些问题难以解决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  </a:t>
            </a:r>
            <a:r>
              <a:rPr lang="zh-CN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杨圣洪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要喝水、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胡歌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要喝水、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</a:t>
            </a:r>
            <a:r>
              <a:rPr lang="zh-CN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姚明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要喝水、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杨幂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要喝水、……，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                                     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“</a:t>
            </a:r>
            <a:r>
              <a:rPr lang="zh-CN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某某要喝水</a:t>
            </a:r>
            <a:r>
              <a:rPr lang="zh-CN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”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的人都要呼吸、变老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……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， 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                                     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“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所有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”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  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有的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人当老师，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有些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人考公务员，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有些人</a:t>
            </a:r>
            <a:r>
              <a:rPr lang="zh-CN" altLang="en-US" sz="3200" b="1" dirty="0">
                <a:solidFill>
                  <a:srgbClr val="0070C0"/>
                </a:solidFill>
                <a:ea typeface="黑体" panose="02010609060101010101" pitchFamily="2" charset="-122"/>
              </a:rPr>
              <a:t>进入民营企业</a:t>
            </a:r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…..</a:t>
            </a:r>
            <a:endParaRPr lang="en-US" altLang="zh-CN" sz="3200" b="1" dirty="0">
              <a:solidFill>
                <a:srgbClr val="0070C0"/>
              </a:solidFill>
              <a:ea typeface="黑体" panose="02010609060101010101" pitchFamily="2" charset="-122"/>
            </a:endParaRPr>
          </a:p>
          <a:p>
            <a:r>
              <a:rPr lang="en-US" altLang="zh-CN" sz="3200" b="1" dirty="0">
                <a:solidFill>
                  <a:srgbClr val="0070C0"/>
                </a:solidFill>
                <a:ea typeface="黑体" panose="02010609060101010101" pitchFamily="2" charset="-122"/>
              </a:rPr>
              <a:t>                                          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有些人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zh-CN" sz="3200" b="1" dirty="0"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96757" y="169539"/>
            <a:ext cx="5822042" cy="923330"/>
            <a:chOff x="0" y="-50221"/>
            <a:chExt cx="885163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2" y="-50221"/>
              <a:ext cx="8699930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kumimoji="0" lang="en-US" altLang="zh-CN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-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引言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7" name="任意多边形: 形状 6"/>
          <p:cNvSpPr/>
          <p:nvPr/>
        </p:nvSpPr>
        <p:spPr>
          <a:xfrm>
            <a:off x="0" y="0"/>
            <a:ext cx="4159412" cy="7920038"/>
          </a:xfrm>
          <a:custGeom>
            <a:avLst/>
            <a:gdLst>
              <a:gd name="connsiteX0" fmla="*/ 2350302 w 4781006"/>
              <a:gd name="connsiteY0" fmla="*/ 2088841 h 7920038"/>
              <a:gd name="connsiteX1" fmla="*/ 311484 w 4781006"/>
              <a:gd name="connsiteY1" fmla="*/ 4127659 h 7920038"/>
              <a:gd name="connsiteX2" fmla="*/ 2350302 w 4781006"/>
              <a:gd name="connsiteY2" fmla="*/ 6166477 h 7920038"/>
              <a:gd name="connsiteX3" fmla="*/ 4389120 w 4781006"/>
              <a:gd name="connsiteY3" fmla="*/ 4127659 h 7920038"/>
              <a:gd name="connsiteX4" fmla="*/ 2350302 w 4781006"/>
              <a:gd name="connsiteY4" fmla="*/ 2088841 h 7920038"/>
              <a:gd name="connsiteX5" fmla="*/ 0 w 4781006"/>
              <a:gd name="connsiteY5" fmla="*/ 0 h 7920038"/>
              <a:gd name="connsiteX6" fmla="*/ 4781006 w 4781006"/>
              <a:gd name="connsiteY6" fmla="*/ 0 h 7920038"/>
              <a:gd name="connsiteX7" fmla="*/ 4781006 w 4781006"/>
              <a:gd name="connsiteY7" fmla="*/ 7920038 h 7920038"/>
              <a:gd name="connsiteX8" fmla="*/ 0 w 4781006"/>
              <a:gd name="connsiteY8" fmla="*/ 7920038 h 7920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81006" h="7920038">
                <a:moveTo>
                  <a:pt x="2350302" y="2088841"/>
                </a:moveTo>
                <a:cubicBezTo>
                  <a:pt x="1224294" y="2088841"/>
                  <a:pt x="311484" y="3001651"/>
                  <a:pt x="311484" y="4127659"/>
                </a:cubicBezTo>
                <a:cubicBezTo>
                  <a:pt x="311484" y="5253667"/>
                  <a:pt x="1224294" y="6166477"/>
                  <a:pt x="2350302" y="6166477"/>
                </a:cubicBezTo>
                <a:cubicBezTo>
                  <a:pt x="3476310" y="6166477"/>
                  <a:pt x="4389120" y="5253667"/>
                  <a:pt x="4389120" y="4127659"/>
                </a:cubicBezTo>
                <a:cubicBezTo>
                  <a:pt x="4389120" y="3001651"/>
                  <a:pt x="3476310" y="2088841"/>
                  <a:pt x="2350302" y="2088841"/>
                </a:cubicBezTo>
                <a:close/>
                <a:moveTo>
                  <a:pt x="0" y="0"/>
                </a:moveTo>
                <a:lnTo>
                  <a:pt x="4781006" y="0"/>
                </a:lnTo>
                <a:lnTo>
                  <a:pt x="4781006" y="7920038"/>
                </a:lnTo>
                <a:lnTo>
                  <a:pt x="0" y="792003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81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若在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各种解释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…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则称为前提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,…,A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推出结论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b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1,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…,A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为真时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方法：   当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前提条件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,…,A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时，若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A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式 、使用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等值式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，若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A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endParaRPr lang="zh-CN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（借用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逻推理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式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，使用谓逻推理公理）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最终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推出结论也为真。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步步为真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699407" y="194939"/>
            <a:ext cx="9793708" cy="923330"/>
            <a:chOff x="0" y="-50221"/>
            <a:chExt cx="9430892" cy="827686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1" y="-50221"/>
              <a:ext cx="9279191" cy="8276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预备：借用</a:t>
              </a:r>
              <a:r>
                <a:rPr lang="en-US" altLang="zh-CN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命题逻辑的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等值</a:t>
              </a: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方正综艺简体" panose="03000509000000000000" pitchFamily="65" charset="-122"/>
                  <a:ea typeface="方正综艺简体" panose="03000509000000000000" pitchFamily="65" charset="-122"/>
                  <a:cs typeface="+mn-cs"/>
                </a:rPr>
                <a:t>式</a:t>
              </a:r>
              <a:endPara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方正综艺简体" panose="03000509000000000000" pitchFamily="65" charset="-122"/>
                <a:ea typeface="方正综艺简体" panose="03000509000000000000" pitchFamily="65" charset="-122"/>
                <a:cs typeface="+mn-cs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23590" y="1023213"/>
            <a:ext cx="11662010" cy="693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(1)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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qp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条件式的等值式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(2)</a:t>
            </a:r>
            <a:r>
              <a:rPr lang="en-US" altLang="zh-CN" sz="3600" b="1" dirty="0" err="1">
                <a:sym typeface="Symbol" panose="05050102010706020507" pitchFamily="18" charset="2"/>
              </a:rPr>
              <a:t>pq</a:t>
            </a:r>
            <a:r>
              <a:rPr lang="en-US" altLang="zh-CN" sz="3600" b="1" dirty="0">
                <a:sym typeface="Symbol" panose="05050102010706020507" pitchFamily="18" charset="2"/>
              </a:rPr>
              <a:t>(</a:t>
            </a:r>
            <a:r>
              <a:rPr lang="en-US" altLang="zh-CN" sz="3600" b="1" dirty="0" err="1">
                <a:sym typeface="Symbol" panose="05050102010706020507" pitchFamily="18" charset="2"/>
              </a:rPr>
              <a:t>pq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qp</a:t>
            </a:r>
            <a:r>
              <a:rPr lang="en-US" altLang="zh-CN" sz="3600" b="1" dirty="0">
                <a:sym typeface="Symbol" panose="05050102010706020507" pitchFamily="18" charset="2"/>
              </a:rPr>
              <a:t>)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双条件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  (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)(p q)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)(pq)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 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(3)(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)pq  </a:t>
            </a:r>
            <a:r>
              <a:rPr lang="zh-CN" altLang="en-US" sz="3600" b="1" dirty="0"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pq</a:t>
            </a:r>
            <a:r>
              <a:rPr lang="en-US" altLang="zh-CN" sz="3600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ym typeface="Symbol" panose="05050102010706020507" pitchFamily="18" charset="2"/>
              </a:rPr>
              <a:t>	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德摩律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(4)p(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pr</a:t>
            </a:r>
            <a:r>
              <a:rPr lang="en-US" altLang="zh-CN" sz="3600" b="1" dirty="0">
                <a:sym typeface="Symbol" panose="05050102010706020507" pitchFamily="18" charset="2"/>
              </a:rPr>
              <a:t>)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分配律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zh-CN" altLang="en-US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pr</a:t>
            </a:r>
            <a:r>
              <a:rPr lang="en-US" altLang="zh-CN" sz="3600" b="1" dirty="0">
                <a:sym typeface="Symbol" panose="05050102010706020507" pitchFamily="18" charset="2"/>
              </a:rPr>
              <a:t>)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(5)p(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p	     p(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p        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吸收律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多吃少</a:t>
            </a:r>
            <a:r>
              <a:rPr lang="en-US" altLang="zh-CN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(6)pp   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双重否定律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(7)</a:t>
            </a:r>
            <a:r>
              <a:rPr lang="en-US" altLang="zh-CN" sz="3600" b="1" dirty="0" err="1">
                <a:sym typeface="Symbol" panose="05050102010706020507" pitchFamily="18" charset="2"/>
              </a:rPr>
              <a:t>ppppp</a:t>
            </a:r>
            <a:r>
              <a:rPr lang="en-US" altLang="zh-CN" sz="3600" b="1" dirty="0">
                <a:sym typeface="Symbol" panose="05050102010706020507" pitchFamily="18" charset="2"/>
              </a:rPr>
              <a:t>		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幂等律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(8)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qp</a:t>
            </a:r>
            <a:r>
              <a:rPr lang="zh-CN" altLang="en-US" sz="3600" b="1" dirty="0">
                <a:sym typeface="Symbol" panose="05050102010706020507" pitchFamily="18" charset="2"/>
              </a:rPr>
              <a:t>，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 </a:t>
            </a:r>
            <a:r>
              <a:rPr lang="en-US" altLang="zh-CN" sz="3600" b="1" dirty="0" err="1">
                <a:sym typeface="Symbol" panose="05050102010706020507" pitchFamily="18" charset="2"/>
              </a:rPr>
              <a:t>qp</a:t>
            </a:r>
            <a:r>
              <a:rPr lang="en-US" altLang="zh-CN" sz="3600" b="1" dirty="0">
                <a:sym typeface="Symbol" panose="05050102010706020507" pitchFamily="18" charset="2"/>
              </a:rPr>
              <a:t>  		</a:t>
            </a:r>
            <a:r>
              <a:rPr lang="zh-CN" altLang="en-US" sz="36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交换律</a:t>
            </a:r>
            <a:endParaRPr lang="zh-CN" altLang="en-US" sz="3600" b="1" dirty="0">
              <a:solidFill>
                <a:srgbClr val="FF3300"/>
              </a:solidFill>
              <a:latin typeface="黑体" panose="02010609060101010101" pitchFamily="2" charset="-122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(9) p(</a:t>
            </a:r>
            <a:r>
              <a:rPr lang="en-US" altLang="zh-CN" sz="3600" b="1" dirty="0" err="1">
                <a:sym typeface="Symbol" panose="05050102010706020507" pitchFamily="18" charset="2"/>
              </a:rPr>
              <a:t>qr</a:t>
            </a:r>
            <a:r>
              <a:rPr lang="en-US" altLang="zh-CN" sz="3600" b="1" dirty="0">
                <a:sym typeface="Symbol" panose="05050102010706020507" pitchFamily="18" charset="2"/>
              </a:rPr>
              <a:t>) (</a:t>
            </a:r>
            <a:r>
              <a:rPr lang="en-US" altLang="zh-CN" sz="3600" b="1" dirty="0" err="1">
                <a:sym typeface="Symbol" panose="05050102010706020507" pitchFamily="18" charset="2"/>
              </a:rPr>
              <a:t>pq</a:t>
            </a:r>
            <a:r>
              <a:rPr lang="en-US" altLang="zh-CN" sz="3600" b="1" dirty="0">
                <a:sym typeface="Symbol" panose="05050102010706020507" pitchFamily="18" charset="2"/>
              </a:rPr>
              <a:t>)  r 	</a:t>
            </a:r>
            <a:r>
              <a:rPr lang="zh-CN" altLang="en-US" sz="3600" b="1" dirty="0">
                <a:sym typeface="Symbol" panose="05050102010706020507" pitchFamily="18" charset="2"/>
              </a:rPr>
              <a:t>  </a:t>
            </a:r>
            <a:r>
              <a:rPr lang="en-US" altLang="zh-CN" sz="3600" b="1" dirty="0">
                <a:sym typeface="Symbol" panose="05050102010706020507" pitchFamily="18" charset="2"/>
              </a:rPr>
              <a:t>p(</a:t>
            </a:r>
            <a:r>
              <a:rPr lang="en-US" altLang="zh-CN" sz="3600" b="1" dirty="0" err="1">
                <a:sym typeface="Symbol" panose="05050102010706020507" pitchFamily="18" charset="2"/>
              </a:rPr>
              <a:t>qr</a:t>
            </a:r>
            <a:r>
              <a:rPr lang="en-US" altLang="zh-CN" sz="3600" b="1" dirty="0">
                <a:sym typeface="Symbol" panose="05050102010706020507" pitchFamily="18" charset="2"/>
              </a:rPr>
              <a:t>)  (</a:t>
            </a:r>
            <a:r>
              <a:rPr lang="en-US" altLang="zh-CN" sz="3600" b="1" dirty="0" err="1">
                <a:sym typeface="Symbol" panose="05050102010706020507" pitchFamily="18" charset="2"/>
              </a:rPr>
              <a:t>pq</a:t>
            </a:r>
            <a:r>
              <a:rPr lang="en-US" altLang="zh-CN" sz="3600" b="1" dirty="0">
                <a:sym typeface="Symbol" panose="05050102010706020507" pitchFamily="18" charset="2"/>
              </a:rPr>
              <a:t>)  r    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(A)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 p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                     p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3600" b="1" dirty="0">
                <a:sym typeface="Symbol" panose="05050102010706020507" pitchFamily="18" charset="2"/>
              </a:rPr>
              <a:t>p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  <a:endParaRPr lang="en-US" altLang="zh-CN" sz="3600" b="1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altLang="zh-CN" sz="3600" b="1" dirty="0">
                <a:sym typeface="Symbol" panose="05050102010706020507" pitchFamily="18" charset="2"/>
              </a:rPr>
              <a:t>   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 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        </a:t>
            </a:r>
            <a:r>
              <a:rPr lang="en-US" altLang="zh-CN" sz="3600" b="1" dirty="0">
                <a:sym typeface="Symbol" panose="05050102010706020507" pitchFamily="18" charset="2"/>
              </a:rPr>
              <a:t>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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p     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0</a:t>
            </a:r>
            <a:r>
              <a:rPr lang="en-US" altLang="zh-CN" sz="3600" b="1" dirty="0">
                <a:sym typeface="Symbol" panose="05050102010706020507" pitchFamily="18" charset="2"/>
              </a:rPr>
              <a:t></a:t>
            </a:r>
            <a:r>
              <a:rPr lang="en-US" altLang="zh-CN" sz="3600" b="1" dirty="0">
                <a:solidFill>
                  <a:srgbClr val="FF3300"/>
                </a:solidFill>
                <a:sym typeface="Symbol" panose="05050102010706020507" pitchFamily="18" charset="2"/>
              </a:rPr>
              <a:t>p</a:t>
            </a:r>
            <a:r>
              <a:rPr lang="en-US" altLang="zh-CN" sz="3600" b="1" dirty="0">
                <a:sym typeface="Symbol" panose="05050102010706020507" pitchFamily="18" charset="2"/>
              </a:rPr>
              <a:t>0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34674" y="237842"/>
            <a:ext cx="10942629" cy="923330"/>
            <a:chOff x="0" y="-340948"/>
            <a:chExt cx="14146578" cy="1409140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TextBox 3"/>
            <p:cNvSpPr txBox="1">
              <a:spLocks noChangeArrowheads="1"/>
            </p:cNvSpPr>
            <p:nvPr/>
          </p:nvSpPr>
          <p:spPr bwMode="auto">
            <a:xfrm rot="10800000" flipV="1">
              <a:off x="88480" y="-340948"/>
              <a:ext cx="14058098" cy="140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defRPr/>
              </a:pPr>
              <a:r>
                <a:rPr lang="zh-CN" altLang="en-US" sz="5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预备：借用</a:t>
              </a:r>
              <a:r>
                <a:rPr lang="en-US" altLang="zh-CN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命题逻辑的</a:t>
              </a:r>
              <a:r>
                <a:rPr lang="zh-CN" altLang="en-US" sz="5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r>
                <a:rPr lang="zh-CN" altLang="en-US" sz="54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方正综艺简体" panose="03000509000000000000" pitchFamily="65" charset="-122"/>
                </a:rPr>
                <a:t>知识</a:t>
              </a:r>
              <a:endParaRPr lang="zh-CN" altLang="en-US" sz="5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方正综艺简体" panose="03000509000000000000" pitchFamily="65" charset="-122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293346" y="1161173"/>
            <a:ext cx="11707366" cy="652102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64160" indent="-264160" algn="l" defTabSz="1056005" rtl="0" eaLnBrk="1" latinLnBrk="0" hangingPunct="1">
              <a:lnSpc>
                <a:spcPct val="90000"/>
              </a:lnSpc>
              <a:spcBef>
                <a:spcPts val="1155"/>
              </a:spcBef>
              <a:buFont typeface="Arial" panose="020B0604020202020204" pitchFamily="34" charset="0"/>
              <a:buChar char="•"/>
              <a:defRPr sz="323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9184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77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2016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31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4785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617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0385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32175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5986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88180" indent="-264160" algn="l" defTabSz="1056005" rtl="0" eaLnBrk="1" latinLnBrk="0" hangingPunct="1">
              <a:lnSpc>
                <a:spcPct val="90000"/>
              </a:lnSpc>
              <a:spcBef>
                <a:spcPts val="575"/>
              </a:spcBef>
              <a:buFont typeface="Arial" panose="020B0604020202020204" pitchFamily="34" charset="0"/>
              <a:buChar char="•"/>
              <a:defRPr sz="20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、推理定义即“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如果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成立时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成立则称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AC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”得到“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C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真则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称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AC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”。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、假言推理：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       </a:t>
            </a: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(1</a:t>
            </a:r>
            <a:r>
              <a:rPr lang="en-US" altLang="zh-CN" sz="3200" b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B                         </a:t>
            </a:r>
            <a:r>
              <a:rPr lang="zh-CN" altLang="en-US" sz="3200" b="1" noProof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假言推理</a:t>
            </a:r>
            <a:r>
              <a:rPr lang="en-US" altLang="zh-CN" sz="32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(MP)/</a:t>
            </a:r>
            <a:r>
              <a:rPr lang="zh-CN" altLang="en-US" sz="3200" b="1" noProof="1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分离原则 </a:t>
            </a:r>
            <a:endParaRPr lang="en-US" altLang="zh-C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(2)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A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(3)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 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  <a:defRPr/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(4)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(5)</a:t>
            </a: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       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传递规则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(6)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        CP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规则 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   (7) 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等价于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,C 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矛盾 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(AC)(BC)A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            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消解规则  </a:t>
            </a:r>
            <a:r>
              <a:rPr lang="en-US" altLang="zh-CN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(A</a:t>
            </a:r>
            <a:r>
              <a:rPr lang="en-US" altLang="zh-CN" sz="3200" b="1" u="sng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允许其中一个为空串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b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，二个为空则矛盾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预备：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0070C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等值演算</a:t>
              </a:r>
              <a:r>
                <a:rPr lang="zh-CN" altLang="en-US" sz="48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公理</a:t>
              </a:r>
              <a:endPara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1703" y="861504"/>
            <a:ext cx="11685047" cy="6988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)… A(a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个体域为有限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A(a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)A(a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… A(a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2.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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xA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    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x A(x)x A(x) 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x(A(x)B(x))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x(A(x)B(x))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(x)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4</a:t>
            </a:r>
            <a:r>
              <a:rPr lang="zh-CN" altLang="en-US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x(A(x)B)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xA(x)B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A(x)x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只受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前面量词约束</a:t>
            </a:r>
            <a:endParaRPr lang="en-US" altLang="zh-CN" sz="3200" b="1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x(A(x)B)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/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xA(x)B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无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不受</a:t>
            </a:r>
            <a:r>
              <a:rPr lang="zh-CN" altLang="en-US" sz="32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前面量词约束</a:t>
            </a:r>
            <a:endParaRPr lang="en-US" altLang="zh-CN" sz="32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5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</a:t>
            </a:r>
            <a:r>
              <a:rPr lang="zh-CN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约束变元</a:t>
            </a:r>
            <a:r>
              <a:rPr lang="zh-CN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改名规则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：改名仍等值。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自由变元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同名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改，与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前面的约束变元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同名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6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、范式：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(0)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改名，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去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、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       (2)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否定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到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原子 </a:t>
            </a:r>
            <a:endParaRPr lang="en-US" altLang="zh-CN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buNone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(3)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用量词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辖域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扩张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收缩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律，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左移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到最前面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811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若在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各种解释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…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则称为前提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,…,A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可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推出结论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b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</a:b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定义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当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1,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…,A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为真时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方法：   当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前提条件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,…,A</a:t>
            </a:r>
            <a:r>
              <a:rPr lang="en-US" altLang="zh-CN" sz="3200" b="1" baseline="-25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时，若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A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借用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式 、使用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等值式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真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，若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A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，则</a:t>
            </a: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zh-CN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endParaRPr lang="zh-CN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（借用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逻推理</a:t>
            </a:r>
            <a:r>
              <a:rPr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式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，使用谓逻推理公理）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最终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推出结论也为真。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fontAlgn="auto">
              <a:lnSpc>
                <a:spcPct val="100000"/>
              </a:lnSpc>
              <a:spcBef>
                <a:spcPts val="20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步步为真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249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一、借用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等值式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：、、德摩、分配、吸收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二、借用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推理规则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假言推理、传递、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CP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、反证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三、采用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谓逻等值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  德摩、分配、辖域缩扩、约束变元改名。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四、采用谓词逻辑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推理公理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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(A(x)B(x))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x(A(x)B(x))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别反了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四条推理铁律	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US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(x)A(x0) 		x0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是论域中的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任意个体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存在指定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ES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(x)A(c) 	 		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为某个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特定的个体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全称推广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UG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:A(x0) 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x0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是论域中的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任意个体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存在推广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EG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:A(c) 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	    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某个体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227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 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(x(H(x)O(x))H(c)O(c)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                    亚里斯多德的三段论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 x(H(x)O(x))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H(c)O(c)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x=c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时为真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H(c)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	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(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 O(c)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</a:t>
            </a:r>
            <a:r>
              <a:rPr lang="en-US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((2)(3)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与假言推理代换实例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通过“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指定规则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”将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去掉</a:t>
            </a: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通过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沿用</a:t>
            </a:r>
            <a:r>
              <a:rPr lang="zh-CN" altLang="en-US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的方法</a:t>
            </a:r>
            <a:r>
              <a:rPr lang="en-US" altLang="zh-CN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 56</a:t>
            </a:r>
            <a:r>
              <a:rPr lang="zh-CN" altLang="en-US" sz="3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讲完此例</a:t>
            </a:r>
            <a:endParaRPr lang="zh-CN" altLang="en-US" sz="36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69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 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x(F(x)G(x)),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xG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F(c)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至少存在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使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F(c)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x(F(x)G(x))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 F(c)G(c)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尤其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x=c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 G(c)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(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(2),(4)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分离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(6) 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xG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存在推广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指定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将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去掉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使用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的方法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通过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推广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加上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量词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对于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只要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一个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对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全称指定的对象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.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先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用“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81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(F(x)G(x)),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(x)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xG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证明：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(1)x(F(x)G(x))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F(x0)G(x0)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	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,x0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是任意的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xF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 F(c)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存在指定，至少存在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(5)G(c)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	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(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(2)(4)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假言推理代换实例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(6)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xG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		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(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存在推广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这个推理过程是错误的！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由于第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x0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不一定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等于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34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尖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12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班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所以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F(c)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为真时，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不一定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F(x0)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为真，所以推不出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G(c)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为真。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66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(F(x)G(x)),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(F(x)H(x))x(G(x)H(x))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(1)x(F(x)H(x))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F(c)H(c)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存在指称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至少存在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F(c)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   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pq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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p,q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 H(c)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    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p,q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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pq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的代换实例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 x(F(x)G(x))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(6) F(c)G(c)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尤其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x=c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时为真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(7) G(c)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(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(3),(6)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分离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(8) G(c)H(c)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(4)(7)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p,q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 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pq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的代换实例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(9) x(G(x)H(x))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(8)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存在推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广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谓词逻辑入门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1</a:t>
            </a:r>
            <a:endParaRPr lang="zh-CN" altLang="en-US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6521"/>
            <a:ext cx="11332103" cy="5676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(F(x)H(x)), x(G(x) H(x))x(G(x) F(x))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 x(F(x)H(x))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x(F(x) H(x))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 F(x0)  H(x0)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 (2)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 H(x0)  F(x0)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  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与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 x(G(x)H(x))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(6) G(x0)H(x0)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全称指定为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x0)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(7) G(x0)  F (x0)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		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((6)(4)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传递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(8) x(G(x) F(x)) 	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全称推广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(7)x0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是全称指定的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26080"/>
            <a:ext cx="12192000" cy="222504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PA-文本框 5"/>
          <p:cNvSpPr txBox="1"/>
          <p:nvPr>
            <p:custDataLst>
              <p:tags r:id="rId1"/>
            </p:custDataLst>
          </p:nvPr>
        </p:nvSpPr>
        <p:spPr>
          <a:xfrm>
            <a:off x="3994648" y="3465845"/>
            <a:ext cx="8016728" cy="988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谓词逻辑</a:t>
            </a:r>
            <a:r>
              <a:rPr lang="en-US" altLang="zh-CN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—</a:t>
            </a:r>
            <a:r>
              <a:rPr lang="zh-CN" altLang="en-US" sz="4400" dirty="0">
                <a:solidFill>
                  <a:schemeClr val="bg1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rPr>
              <a:t>谓词推理应用</a:t>
            </a:r>
            <a:endParaRPr lang="zh-CN" altLang="en-US" sz="4400" dirty="0">
              <a:solidFill>
                <a:schemeClr val="bg1"/>
              </a:solidFill>
              <a:latin typeface="方正综艺简体" panose="03000509000000000000" pitchFamily="65" charset="-122"/>
              <a:ea typeface="方正综艺简体" panose="03000509000000000000" pitchFamily="65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306568" y="2115979"/>
            <a:ext cx="3688080" cy="368808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bg1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351" y="2257425"/>
            <a:ext cx="3186112" cy="3400425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discrete" valueType="num">
                                      <p:cBhvr>
                                        <p:cTn id="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true"/>
                                          </p:val>
                                        </p:tav>
                                        <p:tav tm="100000">
                                          <p:val>
                                            <p:strVal val="false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shadow.opacity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5000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 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英班此题未讲</a:t>
              </a:r>
              <a:endParaRPr lang="zh-CN" altLang="en-US" sz="4800" b="1" dirty="0">
                <a:solidFill>
                  <a:srgbClr val="0070C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4" y="866521"/>
            <a:ext cx="11332103" cy="6706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例题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任何人违反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某条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交通规则，则要受到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相应处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罚，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因此如果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没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有人受到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处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罚，则</a:t>
            </a:r>
            <a:r>
              <a:rPr lang="zh-CN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没</a:t>
            </a:r>
            <a:r>
              <a:rPr lang="zh-CN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有人违反交通规则。</a:t>
            </a:r>
            <a:endParaRPr lang="zh-CN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解：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书上人类，此外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x,y,z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都是宇宙万物全总个体域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S(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违反了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y”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，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R(x,z)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受到了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z”</a:t>
            </a:r>
            <a:endParaRPr lang="en-US" altLang="zh-CN" sz="3200" b="1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H(x)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是人类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M(y)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是交通规则</a:t>
            </a: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 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P(z)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表示“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是处罚”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则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以上语句表示为：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x(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H(x)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y(M(y)S(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))z(P(z)R(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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(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x(H(x)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(R(x,z)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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xy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(H(x)(M(y)S(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采用“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附加前提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”规则，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12750" y="866775"/>
            <a:ext cx="11627485" cy="706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(1)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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x(H(x)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(R(x,z))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	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附加前提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		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(2) 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(H(x)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(z)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(R(x,z))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德摩律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(3)x(y(M(y)S(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z(P(z)R(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前提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(4)x(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y(M(y)S(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z(P(z)R(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(5)x(y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(M(y)S(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z(P(z)R(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(6)xyz(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(M(y)S(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(P(z)R(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x,z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(7)xy(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(M(y)S(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x,y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(P(c)R(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x,c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-)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(8)(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(M(y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,y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</a:t>
            </a:r>
            <a:r>
              <a:rPr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(P(c)R(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,c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-)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(9)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(H(x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(c)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(R(x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,c))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((2)z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指定为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(7)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中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c,x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指定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x0)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P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(c)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(R(x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,c)))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为真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	          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((A)=(9))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(B)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(M(y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,y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H(x</a:t>
            </a:r>
            <a:r>
              <a:rPr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  ((8)(A)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消解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(C)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M(y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,y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</a:t>
            </a:r>
            <a:r>
              <a:rPr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</a:t>
            </a:r>
            <a:r>
              <a:rPr lang="en-US" altLang="zh-CN" sz="3200" b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((C)=(B))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(D)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M(y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S(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,y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H(x</a:t>
            </a:r>
            <a:r>
              <a:rPr lang="en-US" altLang="zh-CN" sz="3200" b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            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((C)=(D))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(E)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M(y</a:t>
            </a:r>
            <a:r>
              <a:rPr lang="en-US" altLang="zh-CN" sz="3200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H(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 S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,</a:t>
            </a:r>
            <a:r>
              <a:rPr lang="en-US" altLang="zh-CN" sz="3200" b="1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baseline="-2500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0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r>
              <a:rPr lang="en-US" altLang="zh-CN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((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E)=(D))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(F)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S(x,y)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((F)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全称扩充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lnSpc>
                <a:spcPts val="3400"/>
              </a:lnSpc>
              <a:spcBef>
                <a:spcPct val="0"/>
              </a:spcBef>
              <a:buNone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(G)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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xy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(y)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H</a:t>
            </a:r>
            <a:r>
              <a:rPr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S(x,y)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）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69925" y="181610"/>
            <a:ext cx="10852150" cy="7226300"/>
          </a:xfrm>
          <a:prstGeom prst="rect">
            <a:avLst/>
          </a:prstGeom>
        </p:spPr>
        <p:txBody>
          <a:bodyPr wrap="square">
            <a:noAutofit/>
            <a:scene3d>
              <a:camera prst="orthographicFront"/>
              <a:lightRig rig="threePt" dir="t"/>
            </a:scene3d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请将如下语句转换为谓词公式，并使用谓词逻辑的全称指定、存在指定、全称扩充、存在扩充及其他方法来演绎推理过程：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有的人喜欢地铁，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任何一个从事时间自由工作的人不喜欢地铁，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任何不是从事时间自由工作的人则喜欢自驾上班，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所以并非所有人不喜欢自驾上班。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论域：人类，D(x)表示x人喜欢地铁，F(x)表示x人从事时间自由的工作。J(x)表示x喜欢自驾上班。给出前提、结论及详细的推理过程。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27685"/>
          <a:stretch>
            <a:fillRect/>
          </a:stretch>
        </p:blipFill>
        <p:spPr>
          <a:xfrm>
            <a:off x="236855" y="111760"/>
            <a:ext cx="11395710" cy="148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rcRect l="8775"/>
          <a:stretch>
            <a:fillRect/>
          </a:stretch>
        </p:blipFill>
        <p:spPr>
          <a:xfrm>
            <a:off x="263525" y="166370"/>
            <a:ext cx="10549255" cy="1804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167640"/>
            <a:ext cx="11939905" cy="139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1"/>
          <p:cNvPicPr>
            <a:picLocks noChangeAspect="1"/>
          </p:cNvPicPr>
          <p:nvPr/>
        </p:nvPicPr>
        <p:blipFill>
          <a:blip r:embed="rId1"/>
          <a:srcRect l="8929" r="31028" b="82312"/>
          <a:stretch>
            <a:fillRect/>
          </a:stretch>
        </p:blipFill>
        <p:spPr>
          <a:xfrm>
            <a:off x="69215" y="123190"/>
            <a:ext cx="11035665" cy="9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推理</a:t>
              </a:r>
              <a:r>
                <a:rPr lang="zh-CN" altLang="en-US" sz="4800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总结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08193" y="861504"/>
            <a:ext cx="11332103" cy="6693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一、借用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命逻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等值式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：、、德摩、分配、吸收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二、借用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命题逻辑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推理规则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假言推理、传递、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CP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、反证、析取、合取等的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代换实例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三、采用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谓逻等值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：  德摩、分配、辖域缩扩、约束变元改名。</a:t>
            </a:r>
            <a:endParaRPr lang="zh-CN" alt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四、采用谓词逻辑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推理公理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</a:t>
            </a:r>
            <a:r>
              <a:rPr lang="en-US" altLang="zh-CN" sz="32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B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x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(A(x)B(x)) 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x(A(x)B(x))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(x)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xB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别反了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FontTx/>
              <a:buAutoNum type="arabicParenBoth"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四条推理铁律	</a:t>
            </a:r>
            <a:endParaRPr lang="en-US" altLang="zh-CN" sz="3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全称指定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US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(x)A(x0) 		x0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是论域中的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任意个体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存在指定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ES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-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(x)A(c) 	 		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为某个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特定的个体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全称推广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UG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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:A(x0) 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   x0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是论域中的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任意个体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>
              <a:buNone/>
            </a:pP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存在推广</a:t>
            </a:r>
            <a:r>
              <a:rPr lang="en-US" altLang="zh-CN" sz="32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EG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或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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+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:A(c)  </a:t>
            </a:r>
            <a:r>
              <a:rPr lang="en-US" altLang="zh-CN" sz="3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xA</a:t>
            </a:r>
            <a:r>
              <a:rPr lang="en-US" altLang="zh-CN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(x) 	    c</a:t>
            </a:r>
            <a:r>
              <a:rPr lang="zh-CN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为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某个体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0" y="0"/>
            <a:ext cx="8827911" cy="866520"/>
            <a:chOff x="0" y="0"/>
            <a:chExt cx="8827911" cy="866520"/>
          </a:xfrm>
        </p:grpSpPr>
        <p:sp>
          <p:nvSpPr>
            <p:cNvPr id="36" name="矩形 35"/>
            <p:cNvSpPr/>
            <p:nvPr/>
          </p:nvSpPr>
          <p:spPr>
            <a:xfrm>
              <a:off x="0" y="0"/>
              <a:ext cx="151703" cy="682906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TextBox 3"/>
            <p:cNvSpPr txBox="1">
              <a:spLocks noChangeArrowheads="1"/>
            </p:cNvSpPr>
            <p:nvPr/>
          </p:nvSpPr>
          <p:spPr bwMode="auto">
            <a:xfrm rot="10800000" flipV="1">
              <a:off x="151703" y="36575"/>
              <a:ext cx="8676208" cy="829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谓词逻辑</a:t>
              </a:r>
              <a:r>
                <a:rPr lang="en-US" altLang="zh-CN" sz="4800" dirty="0">
                  <a:solidFill>
                    <a:srgbClr val="0070C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-</a:t>
              </a:r>
              <a:r>
                <a:rPr lang="zh-CN" altLang="en-US" sz="4800" b="1" dirty="0">
                  <a:solidFill>
                    <a:srgbClr val="FF0000"/>
                  </a:solidFill>
                  <a:latin typeface="方正综艺简体" panose="03000509000000000000" pitchFamily="65" charset="-122"/>
                  <a:ea typeface="方正综艺简体" panose="03000509000000000000" pitchFamily="65" charset="-122"/>
                </a:rPr>
                <a:t>谓词</a:t>
              </a:r>
              <a:endParaRPr lang="zh-CN" altLang="en-US" sz="4800" b="1" dirty="0">
                <a:solidFill>
                  <a:srgbClr val="FF0000"/>
                </a:solidFill>
                <a:latin typeface="方正综艺简体" panose="03000509000000000000" pitchFamily="65" charset="-122"/>
                <a:ea typeface="方正综艺简体" panose="03000509000000000000" pitchFamily="65" charset="-122"/>
              </a:endParaRPr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66725" y="866872"/>
            <a:ext cx="10317163" cy="6739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“某某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要喝水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漂亮衣服”、“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喜欢帅哥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”、“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结婚生崽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”都是所在句子的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部分，称为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逻辑中用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小写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逻辑中用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部分，如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要喝水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漂亮衣服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喜欢帅哥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用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结婚生崽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这些表示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谓语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部分的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大写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字母，称为“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”。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REFSHAPE" val="379208212"/>
  <p:tag name="KSO_WM_UNIT_PLACING_PICTURE_USER_VIEWPORT" val="{&quot;height&quot;:3222,&quot;width&quot;:2478}"/>
</p:tagLst>
</file>

<file path=ppt/tags/tag10.xml><?xml version="1.0" encoding="utf-8"?>
<p:tagLst xmlns:p="http://schemas.openxmlformats.org/presentationml/2006/main">
  <p:tag name="PA" val="v5.2.8"/>
  <p:tag name="RESOURCELIBID_ANIM" val="555132"/>
</p:tagLst>
</file>

<file path=ppt/tags/tag11.xml><?xml version="1.0" encoding="utf-8"?>
<p:tagLst xmlns:p="http://schemas.openxmlformats.org/presentationml/2006/main">
  <p:tag name="COMMONDATA" val="eyJoZGlkIjoiMjM4ODUxMWI2MjFiNmU0NjgxZWMxYTI4NTg1YjIyYzgifQ=="/>
</p:tagLst>
</file>

<file path=ppt/tags/tag2.xml><?xml version="1.0" encoding="utf-8"?>
<p:tagLst xmlns:p="http://schemas.openxmlformats.org/presentationml/2006/main">
  <p:tag name="REFSHAPE" val="379208212"/>
  <p:tag name="KSO_WM_UNIT_PLACING_PICTURE_USER_VIEWPORT" val="{&quot;height&quot;:3222,&quot;width&quot;:2478}"/>
</p:tagLst>
</file>

<file path=ppt/tags/tag3.xml><?xml version="1.0" encoding="utf-8"?>
<p:tagLst xmlns:p="http://schemas.openxmlformats.org/presentationml/2006/main">
  <p:tag name="KSO_WM_UNIT_PLACING_PICTURE_USER_VIEWPORT" val="{&quot;height&quot;:3170,&quot;width&quot;:6802.500787401575}"/>
</p:tagLst>
</file>

<file path=ppt/tags/tag4.xml><?xml version="1.0" encoding="utf-8"?>
<p:tagLst xmlns:p="http://schemas.openxmlformats.org/presentationml/2006/main">
  <p:tag name="PA" val="v5.2.8"/>
  <p:tag name="RESOURCELIBID_ANIM" val="555132"/>
</p:tagLst>
</file>

<file path=ppt/tags/tag5.xml><?xml version="1.0" encoding="utf-8"?>
<p:tagLst xmlns:p="http://schemas.openxmlformats.org/presentationml/2006/main">
  <p:tag name="PA" val="v5.2.8"/>
  <p:tag name="RESOURCELIBID_ANIM" val="555132"/>
</p:tagLst>
</file>

<file path=ppt/tags/tag6.xml><?xml version="1.0" encoding="utf-8"?>
<p:tagLst xmlns:p="http://schemas.openxmlformats.org/presentationml/2006/main">
  <p:tag name="PA" val="v5.2.8"/>
  <p:tag name="RESOURCELIBID_ANIM" val="555132"/>
</p:tagLst>
</file>

<file path=ppt/tags/tag7.xml><?xml version="1.0" encoding="utf-8"?>
<p:tagLst xmlns:p="http://schemas.openxmlformats.org/presentationml/2006/main">
  <p:tag name="PA" val="v5.2.8"/>
  <p:tag name="RESOURCELIBID_ANIM" val="555132"/>
</p:tagLst>
</file>

<file path=ppt/tags/tag8.xml><?xml version="1.0" encoding="utf-8"?>
<p:tagLst xmlns:p="http://schemas.openxmlformats.org/presentationml/2006/main">
  <p:tag name="PA" val="v5.2.8"/>
  <p:tag name="RESOURCELIBID_ANIM" val="555132"/>
</p:tagLst>
</file>

<file path=ppt/tags/tag9.xml><?xml version="1.0" encoding="utf-8"?>
<p:tagLst xmlns:p="http://schemas.openxmlformats.org/presentationml/2006/main">
  <p:tag name="PA" val="v5.2.8"/>
  <p:tag name="RESOURCELIBID_ANIM" val="555132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23250</Words>
  <Application>WPS 演示</Application>
  <PresentationFormat>自定义</PresentationFormat>
  <Paragraphs>1020</Paragraphs>
  <Slides>89</Slides>
  <Notes>77</Notes>
  <HiddenSlides>4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109" baseType="lpstr">
      <vt:lpstr>Arial</vt:lpstr>
      <vt:lpstr>宋体</vt:lpstr>
      <vt:lpstr>Wingdings</vt:lpstr>
      <vt:lpstr>微软雅黑</vt:lpstr>
      <vt:lpstr>方正综艺简体</vt:lpstr>
      <vt:lpstr>Myanmar Text</vt:lpstr>
      <vt:lpstr>Calibri</vt:lpstr>
      <vt:lpstr>等线</vt:lpstr>
      <vt:lpstr>Times New Roman</vt:lpstr>
      <vt:lpstr>黑体</vt:lpstr>
      <vt:lpstr>Symbol</vt:lpstr>
      <vt:lpstr>Calibri</vt:lpstr>
      <vt:lpstr>Arial Unicode MS</vt:lpstr>
      <vt:lpstr>等线 Light</vt:lpstr>
      <vt:lpstr>Calibri Light</vt:lpstr>
      <vt:lpstr>Arial</vt:lpstr>
      <vt:lpstr>Symbol</vt:lpstr>
      <vt:lpstr>Office 主题​​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修江帆</dc:creator>
  <cp:lastModifiedBy>湖南大学杨圣洪</cp:lastModifiedBy>
  <cp:revision>1742</cp:revision>
  <cp:lastPrinted>2018-02-28T02:27:00Z</cp:lastPrinted>
  <dcterms:created xsi:type="dcterms:W3CDTF">2017-03-05T00:04:00Z</dcterms:created>
  <dcterms:modified xsi:type="dcterms:W3CDTF">2025-05-26T06:58:04Z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ABFD6427277841E99FF91DE60B832C84</vt:lpwstr>
  </property>
</Properties>
</file>