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aleway" charset="1" panose="020B0503030101060003"/>
      <p:regular r:id="rId16"/>
    </p:embeddedFont>
    <p:embeddedFont>
      <p:font typeface="Raleway Bold" charset="1" panose="020B0803030101060003"/>
      <p:regular r:id="rId17"/>
    </p:embeddedFont>
    <p:embeddedFont>
      <p:font typeface="Fredoka" charset="1" panose="02000000000000000000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5274950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74950" cy="2674622"/>
            </a:xfrm>
            <a:custGeom>
              <a:avLst/>
              <a:gdLst/>
              <a:ahLst/>
              <a:cxnLst/>
              <a:rect r="r" b="b" t="t" l="l"/>
              <a:pathLst>
                <a:path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82336" y="4497921"/>
            <a:ext cx="4362220" cy="6254078"/>
          </a:xfrm>
          <a:custGeom>
            <a:avLst/>
            <a:gdLst/>
            <a:ahLst/>
            <a:cxnLst/>
            <a:rect r="r" b="b" t="t" l="l"/>
            <a:pathLst>
              <a:path h="6254078" w="4362220">
                <a:moveTo>
                  <a:pt x="0" y="0"/>
                </a:moveTo>
                <a:lnTo>
                  <a:pt x="4362220" y="0"/>
                </a:lnTo>
                <a:lnTo>
                  <a:pt x="4362220" y="6254078"/>
                </a:lnTo>
                <a:lnTo>
                  <a:pt x="0" y="6254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634622" y="6104135"/>
            <a:ext cx="8318964" cy="13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Machine Learning Model for Customer Eligibility Assessment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34622" y="7558285"/>
            <a:ext cx="8187540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GROUP D</a:t>
            </a:r>
          </a:p>
          <a:p>
            <a:pPr algn="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Christian, Mokgadi, Delight, Omphile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63446" y="1911873"/>
            <a:ext cx="12390140" cy="2955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SATELLITE SERVICE ELIGIBILITY CHECKER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5274950" cy="26746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74950" cy="2674622"/>
            </a:xfrm>
            <a:custGeom>
              <a:avLst/>
              <a:gdLst/>
              <a:ahLst/>
              <a:cxnLst/>
              <a:rect r="r" b="b" t="t" l="l"/>
              <a:pathLst>
                <a:path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02314" y="1216846"/>
            <a:ext cx="13883373" cy="1343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0"/>
              </a:lnSpc>
            </a:pPr>
            <a:r>
              <a:rPr lang="en-US" sz="791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and Future Work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02314" y="2800127"/>
            <a:ext cx="1388337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application streamlines eligibility assessment using an intuitive interface and a robust Random Forest model.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02314" y="4658982"/>
            <a:ext cx="13883373" cy="4247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2"/>
              </a:lnSpc>
            </a:pPr>
            <a:r>
              <a:rPr lang="en-US" b="true" sz="3023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Potential Improvements:</a:t>
            </a:r>
          </a:p>
          <a:p>
            <a:pPr algn="ctr" marL="652686" indent="-326343" lvl="1">
              <a:lnSpc>
                <a:spcPts val="4232"/>
              </a:lnSpc>
              <a:buFont typeface="Arial"/>
              <a:buChar char="•"/>
            </a:pPr>
            <a:r>
              <a:rPr lang="en-US" b="true" sz="302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Tuning: </a:t>
            </a:r>
            <a:r>
              <a:rPr lang="en-US" sz="30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Increase tree depth and number for potentially higher accuracy.</a:t>
            </a:r>
          </a:p>
          <a:p>
            <a:pPr algn="ctr" marL="652686" indent="-326343" lvl="1">
              <a:lnSpc>
                <a:spcPts val="4232"/>
              </a:lnSpc>
              <a:buFont typeface="Arial"/>
              <a:buChar char="•"/>
            </a:pPr>
            <a:r>
              <a:rPr lang="en-US" b="true" sz="302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Experience Enhancements:</a:t>
            </a:r>
            <a:r>
              <a:rPr lang="en-US" sz="30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 feedback loops based on user input and performance.</a:t>
            </a:r>
          </a:p>
          <a:p>
            <a:pPr algn="ctr" marL="652686" indent="-326343" lvl="1">
              <a:lnSpc>
                <a:spcPts val="4232"/>
              </a:lnSpc>
              <a:buFont typeface="Arial"/>
              <a:buChar char="•"/>
            </a:pPr>
            <a:r>
              <a:rPr lang="en-US" b="true" sz="302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Additional Features:</a:t>
            </a:r>
            <a:r>
              <a:rPr lang="en-US" sz="30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Incorporate more features, such as credit score, for improved prediction accuracy.</a:t>
            </a:r>
          </a:p>
          <a:p>
            <a:pPr algn="ctr">
              <a:lnSpc>
                <a:spcPts val="4232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5274950" cy="26746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74950" cy="2674622"/>
            </a:xfrm>
            <a:custGeom>
              <a:avLst/>
              <a:gdLst/>
              <a:ahLst/>
              <a:cxnLst/>
              <a:rect r="r" b="b" t="t" l="l"/>
              <a:pathLst>
                <a:path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268558" y="6089928"/>
            <a:ext cx="3945135" cy="3945135"/>
          </a:xfrm>
          <a:custGeom>
            <a:avLst/>
            <a:gdLst/>
            <a:ahLst/>
            <a:cxnLst/>
            <a:rect r="r" b="b" t="t" l="l"/>
            <a:pathLst>
              <a:path h="3945135" w="3945135">
                <a:moveTo>
                  <a:pt x="0" y="0"/>
                </a:moveTo>
                <a:lnTo>
                  <a:pt x="3945135" y="0"/>
                </a:lnTo>
                <a:lnTo>
                  <a:pt x="3945135" y="3945135"/>
                </a:lnTo>
                <a:lnTo>
                  <a:pt x="0" y="3945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41125" y="857250"/>
            <a:ext cx="980574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20885" y="2776498"/>
            <a:ext cx="14246231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develop a predictive model to check customer eligibility for a satellite service based on specific financial and residential criteria.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20885" y="4909463"/>
            <a:ext cx="1424623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Using a Shiny app interface to gather input and display results, while employing a Random Forest model for classification.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5274950" cy="26746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74950" cy="2674622"/>
            </a:xfrm>
            <a:custGeom>
              <a:avLst/>
              <a:gdLst/>
              <a:ahLst/>
              <a:cxnLst/>
              <a:rect r="r" b="b" t="t" l="l"/>
              <a:pathLst>
                <a:path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82920" y="3686492"/>
            <a:ext cx="5951052" cy="6343860"/>
          </a:xfrm>
          <a:custGeom>
            <a:avLst/>
            <a:gdLst/>
            <a:ahLst/>
            <a:cxnLst/>
            <a:rect r="r" b="b" t="t" l="l"/>
            <a:pathLst>
              <a:path h="6343860" w="5951052">
                <a:moveTo>
                  <a:pt x="0" y="0"/>
                </a:moveTo>
                <a:lnTo>
                  <a:pt x="5951052" y="0"/>
                </a:lnTo>
                <a:lnTo>
                  <a:pt x="5951052" y="6343861"/>
                </a:lnTo>
                <a:lnTo>
                  <a:pt x="0" y="6343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896" y="1042819"/>
            <a:ext cx="1176420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and Thresholds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703588"/>
            <a:ext cx="162306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Cleaned data with relevant features, loaded from a CSV file.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37491" y="3619817"/>
            <a:ext cx="8638133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b="true" sz="33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Threshol</a:t>
            </a:r>
            <a:r>
              <a:rPr lang="en-US" b="true" sz="33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ds: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Annual Salary ≥ $50,000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Year-to-Date Gross Income ≥ $45,000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Years of Residence ≥ 2.5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37491" y="6333808"/>
            <a:ext cx="892847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Eligibility Decision: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Customers meeting all thresholds are classified as "Eligible."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5274950" cy="26746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74950" cy="2674622"/>
            </a:xfrm>
            <a:custGeom>
              <a:avLst/>
              <a:gdLst/>
              <a:ahLst/>
              <a:cxnLst/>
              <a:rect r="r" b="b" t="t" l="l"/>
              <a:pathLst>
                <a:path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15571" y="1308562"/>
            <a:ext cx="14856857" cy="129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 Model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9189" y="2871089"/>
            <a:ext cx="1480962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Selection: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Random Forest, chosen for its robustness and ability to handle complex datasets with multiple variables.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9189" y="4523935"/>
            <a:ext cx="6388596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u="sng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Used: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Annual Salary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Gross Year-to-Date Income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Years of Residence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9189" y="7380800"/>
            <a:ext cx="1480962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Training: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Model was trained with 5-fold cross-validation to improve accuracy and prevent overfitting.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5274950" cy="26746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74950" cy="2674622"/>
            </a:xfrm>
            <a:custGeom>
              <a:avLst/>
              <a:gdLst/>
              <a:ahLst/>
              <a:cxnLst/>
              <a:rect r="r" b="b" t="t" l="l"/>
              <a:pathLst>
                <a:path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03248" y="1209885"/>
            <a:ext cx="14881503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Training and Validation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3248" y="2945098"/>
            <a:ext cx="14777324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Split: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80/20 split for training and testing datasets.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Cross-Vali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dation: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5-fold cross-validation applied to the training set.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Hyperparameters: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Number of Trees (ntree): 10 (chosen for efficiency during testing).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5274950" cy="26746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74950" cy="2674622"/>
            </a:xfrm>
            <a:custGeom>
              <a:avLst/>
              <a:gdLst/>
              <a:ahLst/>
              <a:cxnLst/>
              <a:rect r="r" b="b" t="t" l="l"/>
              <a:pathLst>
                <a:path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675283" y="2782049"/>
            <a:ext cx="3880294" cy="5519855"/>
          </a:xfrm>
          <a:custGeom>
            <a:avLst/>
            <a:gdLst/>
            <a:ahLst/>
            <a:cxnLst/>
            <a:rect r="r" b="b" t="t" l="l"/>
            <a:pathLst>
              <a:path h="5519855" w="3880294">
                <a:moveTo>
                  <a:pt x="0" y="0"/>
                </a:moveTo>
                <a:lnTo>
                  <a:pt x="3880294" y="0"/>
                </a:lnTo>
                <a:lnTo>
                  <a:pt x="3880294" y="5519855"/>
                </a:lnTo>
                <a:lnTo>
                  <a:pt x="0" y="55198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20358" y="2782049"/>
            <a:ext cx="3761540" cy="5519855"/>
          </a:xfrm>
          <a:custGeom>
            <a:avLst/>
            <a:gdLst/>
            <a:ahLst/>
            <a:cxnLst/>
            <a:rect r="r" b="b" t="t" l="l"/>
            <a:pathLst>
              <a:path h="5519855" w="3761540">
                <a:moveTo>
                  <a:pt x="0" y="0"/>
                </a:moveTo>
                <a:lnTo>
                  <a:pt x="3761540" y="0"/>
                </a:lnTo>
                <a:lnTo>
                  <a:pt x="3761540" y="5519855"/>
                </a:lnTo>
                <a:lnTo>
                  <a:pt x="0" y="55198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03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46940" y="1215504"/>
            <a:ext cx="819412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Metrics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18292" y="4018294"/>
            <a:ext cx="5657297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These metrics help us assess how well the model identifies eligible customers and avoids misclassifications.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5274950" cy="26746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74950" cy="2674622"/>
            </a:xfrm>
            <a:custGeom>
              <a:avLst/>
              <a:gdLst/>
              <a:ahLst/>
              <a:cxnLst/>
              <a:rect r="r" b="b" t="t" l="l"/>
              <a:pathLst>
                <a:path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753293" y="3089443"/>
            <a:ext cx="8781414" cy="4108114"/>
          </a:xfrm>
          <a:custGeom>
            <a:avLst/>
            <a:gdLst/>
            <a:ahLst/>
            <a:cxnLst/>
            <a:rect r="r" b="b" t="t" l="l"/>
            <a:pathLst>
              <a:path h="4108114" w="8781414">
                <a:moveTo>
                  <a:pt x="0" y="0"/>
                </a:moveTo>
                <a:lnTo>
                  <a:pt x="8781414" y="0"/>
                </a:lnTo>
                <a:lnTo>
                  <a:pt x="8781414" y="4108114"/>
                </a:lnTo>
                <a:lnTo>
                  <a:pt x="0" y="4108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3" t="-8346" r="-1799" b="-6767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7624" y="1259224"/>
            <a:ext cx="15352752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Shiny App UI - User Interaction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3368976" y="3929533"/>
            <a:ext cx="1647612" cy="7013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flipV="true">
            <a:off x="3367353" y="4589342"/>
            <a:ext cx="1649236" cy="5967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>
            <a:off x="3363311" y="4667637"/>
            <a:ext cx="1654902" cy="47586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>
            <a:off x="2622876" y="4649883"/>
            <a:ext cx="74610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231290" y="4307300"/>
            <a:ext cx="13312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Inputs</a:t>
            </a:r>
          </a:p>
        </p:txBody>
      </p:sp>
      <p:sp>
        <p:nvSpPr>
          <p:cNvPr name="AutoShape 12" id="12"/>
          <p:cNvSpPr/>
          <p:nvPr/>
        </p:nvSpPr>
        <p:spPr>
          <a:xfrm flipH="true" flipV="true">
            <a:off x="5936315" y="5637390"/>
            <a:ext cx="1649614" cy="205464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 flipH="true" flipV="true">
            <a:off x="5301095" y="6100898"/>
            <a:ext cx="2284834" cy="159113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7585929" y="7484187"/>
            <a:ext cx="16647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Buttons</a:t>
            </a:r>
          </a:p>
        </p:txBody>
      </p:sp>
      <p:sp>
        <p:nvSpPr>
          <p:cNvPr name="AutoShape 15" id="15"/>
          <p:cNvSpPr/>
          <p:nvPr/>
        </p:nvSpPr>
        <p:spPr>
          <a:xfrm flipH="true" flipV="true">
            <a:off x="8418325" y="4373975"/>
            <a:ext cx="6237653" cy="36906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" id="16"/>
          <p:cNvSpPr txBox="true"/>
          <p:nvPr/>
        </p:nvSpPr>
        <p:spPr>
          <a:xfrm rot="0">
            <a:off x="14086609" y="7997902"/>
            <a:ext cx="19772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5274950" cy="26746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74950" cy="2674622"/>
            </a:xfrm>
            <a:custGeom>
              <a:avLst/>
              <a:gdLst/>
              <a:ahLst/>
              <a:cxnLst/>
              <a:rect r="r" b="b" t="t" l="l"/>
              <a:pathLst>
                <a:path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55683" y="2237342"/>
            <a:ext cx="8708363" cy="3144914"/>
          </a:xfrm>
          <a:custGeom>
            <a:avLst/>
            <a:gdLst/>
            <a:ahLst/>
            <a:cxnLst/>
            <a:rect r="r" b="b" t="t" l="l"/>
            <a:pathLst>
              <a:path h="3144914" w="8708363">
                <a:moveTo>
                  <a:pt x="0" y="0"/>
                </a:moveTo>
                <a:lnTo>
                  <a:pt x="8708363" y="0"/>
                </a:lnTo>
                <a:lnTo>
                  <a:pt x="8708363" y="3144914"/>
                </a:lnTo>
                <a:lnTo>
                  <a:pt x="0" y="3144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851" r="-357" b="-11389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30971" y="1257510"/>
            <a:ext cx="13226058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Shiny App UI - User Interaction(continued)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86971" y="5647957"/>
            <a:ext cx="8478206" cy="3076295"/>
          </a:xfrm>
          <a:custGeom>
            <a:avLst/>
            <a:gdLst/>
            <a:ahLst/>
            <a:cxnLst/>
            <a:rect r="r" b="b" t="t" l="l"/>
            <a:pathLst>
              <a:path h="3076295" w="8478206">
                <a:moveTo>
                  <a:pt x="0" y="0"/>
                </a:moveTo>
                <a:lnTo>
                  <a:pt x="8478206" y="0"/>
                </a:lnTo>
                <a:lnTo>
                  <a:pt x="8478206" y="3076295"/>
                </a:lnTo>
                <a:lnTo>
                  <a:pt x="0" y="30762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1" t="-10879" r="-1972" b="-11507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208084" y="2765185"/>
            <a:ext cx="3742796" cy="1188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6"/>
              </a:lnSpc>
            </a:pPr>
            <a:r>
              <a:rPr lang="en-US" sz="22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Displays whether the customer meets all eligibility requirements.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8443" y="6861455"/>
            <a:ext cx="4224692" cy="1356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7"/>
              </a:lnSpc>
            </a:pPr>
            <a:r>
              <a:rPr lang="en-US" sz="25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Shows each factor and if it meets the required threshold.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3720789" y="5023788"/>
            <a:ext cx="401700" cy="18948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 flipV="true">
            <a:off x="5833135" y="7398538"/>
            <a:ext cx="4305768" cy="16959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 flipH="true">
            <a:off x="9798368" y="3378721"/>
            <a:ext cx="34097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 flipH="true">
            <a:off x="13778315" y="3954158"/>
            <a:ext cx="1301167" cy="26364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10786551" y="4064855"/>
            <a:ext cx="2752177" cy="131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Logs previous predictions for user reference.</a:t>
            </a:r>
          </a:p>
        </p:txBody>
      </p:sp>
      <p:sp>
        <p:nvSpPr>
          <p:cNvPr name="AutoShape 15" id="15"/>
          <p:cNvSpPr/>
          <p:nvPr/>
        </p:nvSpPr>
        <p:spPr>
          <a:xfrm flipH="true" flipV="true">
            <a:off x="5833135" y="2803285"/>
            <a:ext cx="4953416" cy="194884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H="true">
            <a:off x="11810386" y="5382256"/>
            <a:ext cx="352253" cy="7161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5274950" cy="26746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74950" cy="2674622"/>
            </a:xfrm>
            <a:custGeom>
              <a:avLst/>
              <a:gdLst/>
              <a:ahLst/>
              <a:cxnLst/>
              <a:rect r="r" b="b" t="t" l="l"/>
              <a:pathLst>
                <a:path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704558" y="2984460"/>
            <a:ext cx="10663166" cy="3431646"/>
          </a:xfrm>
          <a:custGeom>
            <a:avLst/>
            <a:gdLst/>
            <a:ahLst/>
            <a:cxnLst/>
            <a:rect r="r" b="b" t="t" l="l"/>
            <a:pathLst>
              <a:path h="3431646" w="10663166">
                <a:moveTo>
                  <a:pt x="0" y="0"/>
                </a:moveTo>
                <a:lnTo>
                  <a:pt x="10663166" y="0"/>
                </a:lnTo>
                <a:lnTo>
                  <a:pt x="10663166" y="3431646"/>
                </a:lnTo>
                <a:lnTo>
                  <a:pt x="0" y="34316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2" t="-12399" r="-636" b="-14305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30971" y="1257510"/>
            <a:ext cx="13226058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Shiny App UI - User Interaction(continued)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5951" y="2917785"/>
            <a:ext cx="3895677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Based on thresholds; each criterion (Salary, YTD, Residence) is checked individually.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95089" y="6820577"/>
            <a:ext cx="10472635" cy="1346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9"/>
              </a:lnSpc>
            </a:pPr>
            <a:r>
              <a:rPr lang="en-US" sz="38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Random Forest model makes the final prediction using all three criteria.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DAGVnwmeOt4</dc:identifier>
  <dcterms:modified xsi:type="dcterms:W3CDTF">2011-08-01T06:04:30Z</dcterms:modified>
  <cp:revision>1</cp:revision>
  <dc:title>Satellite Service Eligibility Checker</dc:title>
</cp:coreProperties>
</file>