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78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81" r:id="rId21"/>
    <p:sldId id="282" r:id="rId22"/>
    <p:sldId id="283" r:id="rId23"/>
    <p:sldId id="284" r:id="rId24"/>
  </p:sldIdLst>
  <p:sldSz cx="18288000" cy="10287000"/>
  <p:notesSz cx="6858000" cy="9144000"/>
  <p:embeddedFontLst>
    <p:embeddedFont>
      <p:font typeface="Canva Sans"/>
      <p:regular r:id="rId25"/>
    </p:embeddedFont>
    <p:embeddedFont>
      <p:font typeface="Canva Sans Bold"/>
      <p:regular r:id="rId26"/>
    </p:embeddedFont>
    <p:embeddedFont>
      <p:font typeface="Fredoka"/>
      <p:regular r:id="rId27"/>
    </p:embeddedFont>
    <p:embeddedFont>
      <p:font typeface="Raleway" pitchFamily="2" charset="0"/>
      <p:regular r:id="rId28"/>
      <p:bold r:id="rId29"/>
    </p:embeddedFont>
    <p:embeddedFont>
      <p:font typeface="Raleway Bold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82336" y="4497921"/>
            <a:ext cx="4362220" cy="6254078"/>
          </a:xfrm>
          <a:custGeom>
            <a:avLst/>
            <a:gdLst/>
            <a:ahLst/>
            <a:cxnLst/>
            <a:rect l="l" t="t" r="r" b="b"/>
            <a:pathLst>
              <a:path w="4362220" h="6254078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634622" y="6104135"/>
            <a:ext cx="8318964" cy="133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 Model for Customer Eligibility Assessment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34622" y="7558285"/>
            <a:ext cx="8187540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GROUP D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Christian, Mokgadi, Delight, Omphile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63446" y="1911873"/>
            <a:ext cx="12390140" cy="295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900"/>
              </a:lnSpc>
            </a:pPr>
            <a:r>
              <a:rPr lang="en-US" sz="85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Project Milestone 7</a:t>
            </a:r>
          </a:p>
          <a:p>
            <a:pPr algn="r">
              <a:lnSpc>
                <a:spcPts val="11900"/>
              </a:lnSpc>
            </a:pPr>
            <a:r>
              <a:rPr lang="en-US" sz="85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Final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80AF7-72A9-FC7F-45DC-DB62814B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851EBFC-DA0D-1DA1-8DEC-EA4841906D98}"/>
              </a:ext>
            </a:extLst>
          </p:cNvPr>
          <p:cNvGrpSpPr/>
          <p:nvPr/>
        </p:nvGrpSpPr>
        <p:grpSpPr>
          <a:xfrm>
            <a:off x="914401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85A1D77-DC56-691F-3708-F53AAAB9556F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AFECCE-39D1-CC5B-D747-406FF7295A37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5B6FD53-88BE-9E53-69EE-23CDC2E00A28}"/>
              </a:ext>
            </a:extLst>
          </p:cNvPr>
          <p:cNvSpPr txBox="1"/>
          <p:nvPr/>
        </p:nvSpPr>
        <p:spPr>
          <a:xfrm>
            <a:off x="2286001" y="857250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Value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85D8-95FB-2999-8EC0-914570FF8703}"/>
              </a:ext>
            </a:extLst>
          </p:cNvPr>
          <p:cNvSpPr txBox="1"/>
          <p:nvPr/>
        </p:nvSpPr>
        <p:spPr>
          <a:xfrm>
            <a:off x="1752600" y="2379934"/>
            <a:ext cx="13182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u="sng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Achievement of Business Objectives:	</a:t>
            </a:r>
            <a:endParaRPr lang="en-US" sz="2400" dirty="0">
              <a:latin typeface="Canva Sans"/>
            </a:endParaRPr>
          </a:p>
          <a:p>
            <a:r>
              <a:rPr lang="en-US" sz="2400" dirty="0">
                <a:latin typeface="Canva Sans"/>
              </a:rPr>
              <a:t>The model’s high accuracy ensures dependable eligibility assessments, enhancing customer satisfaction.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ROI Analysis: </a:t>
            </a:r>
            <a:r>
              <a:rPr lang="en-US" sz="2400" dirty="0">
                <a:latin typeface="Canva Sans"/>
              </a:rPr>
              <a:t>Automation reduced assessment time, lowering manual processing costs.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Business Impact: </a:t>
            </a:r>
            <a:r>
              <a:rPr lang="en-US" sz="2400" dirty="0">
                <a:latin typeface="Canva Sans"/>
              </a:rPr>
              <a:t>The system’s integration into </a:t>
            </a:r>
            <a:r>
              <a:rPr lang="en-US" sz="2400" dirty="0" err="1">
                <a:latin typeface="Canva Sans"/>
              </a:rPr>
              <a:t>LangaSat’s</a:t>
            </a:r>
            <a:r>
              <a:rPr lang="en-US" sz="2400" dirty="0">
                <a:latin typeface="Canva Sans"/>
              </a:rPr>
              <a:t> CRM facilitates faster service, improving customer retention.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1F0EC47-9A32-3DDD-59F3-05E19C2E8B96}"/>
              </a:ext>
            </a:extLst>
          </p:cNvPr>
          <p:cNvSpPr/>
          <p:nvPr/>
        </p:nvSpPr>
        <p:spPr>
          <a:xfrm>
            <a:off x="15240000" y="6327211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0C1A96-EC99-0DC0-5893-ED24CE702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00A019-9A31-D032-C8DC-4E5874F16538}"/>
              </a:ext>
            </a:extLst>
          </p:cNvPr>
          <p:cNvGrpSpPr/>
          <p:nvPr/>
        </p:nvGrpSpPr>
        <p:grpSpPr>
          <a:xfrm>
            <a:off x="914401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66CE9C8-9D17-5C8E-E590-EBD6BB0DEB5A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D9D8F5E-5B30-0055-11B9-12649E5BE2E2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380B0CC-67EB-DFEE-4FB2-7E27C48AAB0A}"/>
              </a:ext>
            </a:extLst>
          </p:cNvPr>
          <p:cNvSpPr txBox="1"/>
          <p:nvPr/>
        </p:nvSpPr>
        <p:spPr>
          <a:xfrm>
            <a:off x="2286001" y="857250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&amp; Maintenance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84AA0-5850-AFDC-155F-FD9CAD48B13A}"/>
              </a:ext>
            </a:extLst>
          </p:cNvPr>
          <p:cNvSpPr txBox="1"/>
          <p:nvPr/>
        </p:nvSpPr>
        <p:spPr>
          <a:xfrm>
            <a:off x="1752600" y="2379934"/>
            <a:ext cx="1318259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u="sng" dirty="0">
              <a:latin typeface="Canva Sans"/>
            </a:endParaRPr>
          </a:p>
          <a:p>
            <a:r>
              <a:rPr lang="en-US" sz="3200" b="1" u="sng" dirty="0">
                <a:latin typeface="Canva Sans"/>
              </a:rPr>
              <a:t>Deployment Strategy: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Implementation Plan: </a:t>
            </a:r>
            <a:r>
              <a:rPr lang="en-US" sz="2400" dirty="0">
                <a:latin typeface="Canva Sans"/>
              </a:rPr>
              <a:t>Deployed on Shiny Server Pro, linked to the CRM.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Integration Requirements</a:t>
            </a:r>
            <a:r>
              <a:rPr lang="en-US" sz="2400" u="sng" dirty="0">
                <a:latin typeface="Canva Sans"/>
              </a:rPr>
              <a:t>: </a:t>
            </a:r>
            <a:r>
              <a:rPr lang="en-US" sz="2400" dirty="0">
                <a:latin typeface="Canva Sans"/>
              </a:rPr>
              <a:t>CRM integration for direct use, providing eligibility results in real-time.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Monitoring Approach: </a:t>
            </a:r>
            <a:r>
              <a:rPr lang="en-US" sz="2400" dirty="0">
                <a:latin typeface="Canva Sans"/>
              </a:rPr>
              <a:t>Regular performance monitoring and scheduled model updates.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3200" b="1" u="sng" dirty="0">
                <a:latin typeface="Canva Sans"/>
              </a:rPr>
              <a:t>Maintenance Plan:</a:t>
            </a:r>
          </a:p>
          <a:p>
            <a:endParaRPr lang="en-US" sz="3200" b="1" u="sng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Update Procedures: </a:t>
            </a:r>
            <a:r>
              <a:rPr lang="en-US" sz="2400" dirty="0">
                <a:latin typeface="Canva Sans"/>
              </a:rPr>
              <a:t>Quarterly updates to maintain performance.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Performance Monitoring:</a:t>
            </a:r>
            <a:r>
              <a:rPr lang="en-US" sz="2400" dirty="0">
                <a:latin typeface="Canva Sans"/>
              </a:rPr>
              <a:t> Monitored key metrics for drift or accuracy degradation.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Technical Support: </a:t>
            </a:r>
            <a:r>
              <a:rPr lang="en-US" sz="2400" dirty="0">
                <a:latin typeface="Canva Sans"/>
              </a:rPr>
              <a:t>Dedicated support team for addressing technical issues.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B6EE213-856E-E2D2-74A9-57873669E267}"/>
              </a:ext>
            </a:extLst>
          </p:cNvPr>
          <p:cNvSpPr/>
          <p:nvPr/>
        </p:nvSpPr>
        <p:spPr>
          <a:xfrm>
            <a:off x="15240000" y="6327211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68558" y="6089928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41125" y="857250"/>
            <a:ext cx="9805749" cy="3206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</a:t>
            </a:r>
          </a:p>
          <a:p>
            <a:pPr algn="ctr">
              <a:lnSpc>
                <a:spcPts val="12880"/>
              </a:lnSpc>
            </a:pPr>
            <a:endParaRPr lang="en-US" sz="92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20885" y="2776498"/>
            <a:ext cx="1424623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develop a predictive model to check customer eligibility for a satellite service based on specific financial and residential criteria.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0885" y="4909463"/>
            <a:ext cx="1424623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Using a Shiny app interface to gather input and display results, while employing a Random Forest model for classification.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106400" y="5524500"/>
            <a:ext cx="4727572" cy="4505852"/>
          </a:xfrm>
          <a:custGeom>
            <a:avLst/>
            <a:gdLst/>
            <a:ahLst/>
            <a:cxnLst/>
            <a:rect l="l" t="t" r="r" b="b"/>
            <a:pathLst>
              <a:path w="5951052" h="6343860">
                <a:moveTo>
                  <a:pt x="0" y="0"/>
                </a:moveTo>
                <a:lnTo>
                  <a:pt x="5951052" y="0"/>
                </a:lnTo>
                <a:lnTo>
                  <a:pt x="5951052" y="6343861"/>
                </a:lnTo>
                <a:lnTo>
                  <a:pt x="0" y="6343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261896" y="1042819"/>
            <a:ext cx="1176420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and Thresholds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03588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Cleaned data with relevant features, loaded from a CSV file.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37491" y="3619817"/>
            <a:ext cx="8638133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Thresholds: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Annual Salary ≥ $50,000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Year-to-Date Gross Income ≥ $45,000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Years of Residence ≥ 2.5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37491" y="6333808"/>
            <a:ext cx="892847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Eligibility Decision: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Customers meeting all thresholds are classified as "Eligible."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15571" y="1308562"/>
            <a:ext cx="14856857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Model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9189" y="2871089"/>
            <a:ext cx="1480962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Selection: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Random Forest, chosen for its robustness and ability to handle complex datasets with multiple variables.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9189" y="4523935"/>
            <a:ext cx="6388596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Used: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Annual Salary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Gross Year-to-Date Income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Years of Residence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39189" y="7380800"/>
            <a:ext cx="1480962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Model was trained with 5-fold cross-validation to improve accuracy and prevent overfitting.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03248" y="1209885"/>
            <a:ext cx="14881503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 and Validation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3248" y="2945098"/>
            <a:ext cx="1477732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Split: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80/20 split for training and testing datasets.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Cross-Validation: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5-fold cross-validation applied to the training set.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Hyperparameters: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Trees (ntree): 10 (chosen for efficiency during testing).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675283" y="2782049"/>
            <a:ext cx="3880294" cy="5519855"/>
          </a:xfrm>
          <a:custGeom>
            <a:avLst/>
            <a:gdLst/>
            <a:ahLst/>
            <a:cxnLst/>
            <a:rect l="l" t="t" r="r" b="b"/>
            <a:pathLst>
              <a:path w="3880294" h="5519855">
                <a:moveTo>
                  <a:pt x="0" y="0"/>
                </a:moveTo>
                <a:lnTo>
                  <a:pt x="3880294" y="0"/>
                </a:lnTo>
                <a:lnTo>
                  <a:pt x="3880294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920358" y="2782049"/>
            <a:ext cx="3761540" cy="5519855"/>
          </a:xfrm>
          <a:custGeom>
            <a:avLst/>
            <a:gdLst/>
            <a:ahLst/>
            <a:cxnLst/>
            <a:rect l="l" t="t" r="r" b="b"/>
            <a:pathLst>
              <a:path w="3761540" h="5519855">
                <a:moveTo>
                  <a:pt x="0" y="0"/>
                </a:moveTo>
                <a:lnTo>
                  <a:pt x="3761540" y="0"/>
                </a:lnTo>
                <a:lnTo>
                  <a:pt x="3761540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3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046940" y="1215504"/>
            <a:ext cx="819412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Metrics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18292" y="4018294"/>
            <a:ext cx="5657297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metrics help us assess how well the model identifies eligible customers and avoids misclassifications.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53293" y="3089443"/>
            <a:ext cx="8781414" cy="4108114"/>
          </a:xfrm>
          <a:custGeom>
            <a:avLst/>
            <a:gdLst/>
            <a:ahLst/>
            <a:cxnLst/>
            <a:rect l="l" t="t" r="r" b="b"/>
            <a:pathLst>
              <a:path w="8781414" h="4108114">
                <a:moveTo>
                  <a:pt x="0" y="0"/>
                </a:moveTo>
                <a:lnTo>
                  <a:pt x="8781414" y="0"/>
                </a:lnTo>
                <a:lnTo>
                  <a:pt x="8781414" y="4108114"/>
                </a:lnTo>
                <a:lnTo>
                  <a:pt x="0" y="4108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3" t="-8346" r="-1799" b="-676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67624" y="1259224"/>
            <a:ext cx="15352752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Shiny App UI - User Interaction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368976" y="3929533"/>
            <a:ext cx="1647612" cy="7013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367353" y="4589342"/>
            <a:ext cx="1649236" cy="596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3363311" y="4667637"/>
            <a:ext cx="1654902" cy="4758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2622876" y="4649883"/>
            <a:ext cx="74610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31290" y="4307300"/>
            <a:ext cx="13312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Inputs</a:t>
            </a:r>
          </a:p>
        </p:txBody>
      </p:sp>
      <p:sp>
        <p:nvSpPr>
          <p:cNvPr id="12" name="AutoShape 12"/>
          <p:cNvSpPr/>
          <p:nvPr/>
        </p:nvSpPr>
        <p:spPr>
          <a:xfrm flipH="1" flipV="1">
            <a:off x="5936315" y="5637390"/>
            <a:ext cx="1649614" cy="20546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H="1" flipV="1">
            <a:off x="5301095" y="6100898"/>
            <a:ext cx="2284834" cy="15911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585929" y="7484187"/>
            <a:ext cx="16647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Buttons</a:t>
            </a:r>
          </a:p>
        </p:txBody>
      </p:sp>
      <p:sp>
        <p:nvSpPr>
          <p:cNvPr id="15" name="AutoShape 15"/>
          <p:cNvSpPr/>
          <p:nvPr/>
        </p:nvSpPr>
        <p:spPr>
          <a:xfrm flipH="1" flipV="1">
            <a:off x="8418325" y="4373975"/>
            <a:ext cx="6237653" cy="3690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4086609" y="7997902"/>
            <a:ext cx="197725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55683" y="2237342"/>
            <a:ext cx="8708363" cy="3144914"/>
          </a:xfrm>
          <a:custGeom>
            <a:avLst/>
            <a:gdLst/>
            <a:ahLst/>
            <a:cxnLst/>
            <a:rect l="l" t="t" r="r" b="b"/>
            <a:pathLst>
              <a:path w="8708363" h="3144914">
                <a:moveTo>
                  <a:pt x="0" y="0"/>
                </a:moveTo>
                <a:lnTo>
                  <a:pt x="8708363" y="0"/>
                </a:lnTo>
                <a:lnTo>
                  <a:pt x="8708363" y="3144914"/>
                </a:lnTo>
                <a:lnTo>
                  <a:pt x="0" y="314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51" r="-357" b="-1138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30971" y="1257510"/>
            <a:ext cx="13226058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Shiny App UI - User Interaction(continued)</a:t>
            </a:r>
          </a:p>
        </p:txBody>
      </p:sp>
      <p:sp>
        <p:nvSpPr>
          <p:cNvPr id="7" name="Freeform 7"/>
          <p:cNvSpPr/>
          <p:nvPr/>
        </p:nvSpPr>
        <p:spPr>
          <a:xfrm>
            <a:off x="8086971" y="5647957"/>
            <a:ext cx="8478206" cy="3076295"/>
          </a:xfrm>
          <a:custGeom>
            <a:avLst/>
            <a:gdLst/>
            <a:ahLst/>
            <a:cxnLst/>
            <a:rect l="l" t="t" r="r" b="b"/>
            <a:pathLst>
              <a:path w="8478206" h="3076295">
                <a:moveTo>
                  <a:pt x="0" y="0"/>
                </a:moveTo>
                <a:lnTo>
                  <a:pt x="8478206" y="0"/>
                </a:lnTo>
                <a:lnTo>
                  <a:pt x="8478206" y="3076295"/>
                </a:lnTo>
                <a:lnTo>
                  <a:pt x="0" y="3076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1" t="-10879" r="-1972" b="-1150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3208084" y="2765185"/>
            <a:ext cx="3742796" cy="118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Displays whether the customer meets all eligibility requirements.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8443" y="6861455"/>
            <a:ext cx="4224692" cy="135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sz="25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Shows each factor and if it meets the required threshold.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3720789" y="5023788"/>
            <a:ext cx="401700" cy="18948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5833135" y="7398538"/>
            <a:ext cx="4305768" cy="1695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H="1">
            <a:off x="9798368" y="3378721"/>
            <a:ext cx="34097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H="1">
            <a:off x="13778315" y="3954158"/>
            <a:ext cx="1301167" cy="26364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786551" y="4064855"/>
            <a:ext cx="2752177" cy="131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Logs previous predictions for user reference.</a:t>
            </a:r>
          </a:p>
        </p:txBody>
      </p:sp>
      <p:sp>
        <p:nvSpPr>
          <p:cNvPr id="15" name="AutoShape 15"/>
          <p:cNvSpPr/>
          <p:nvPr/>
        </p:nvSpPr>
        <p:spPr>
          <a:xfrm flipH="1" flipV="1">
            <a:off x="5833135" y="2803285"/>
            <a:ext cx="4953416" cy="19488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H="1">
            <a:off x="11810386" y="5382256"/>
            <a:ext cx="352253" cy="716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704558" y="2984460"/>
            <a:ext cx="10663166" cy="3431646"/>
          </a:xfrm>
          <a:custGeom>
            <a:avLst/>
            <a:gdLst/>
            <a:ahLst/>
            <a:cxnLst/>
            <a:rect l="l" t="t" r="r" b="b"/>
            <a:pathLst>
              <a:path w="10663166" h="3431646">
                <a:moveTo>
                  <a:pt x="0" y="0"/>
                </a:moveTo>
                <a:lnTo>
                  <a:pt x="10663166" y="0"/>
                </a:lnTo>
                <a:lnTo>
                  <a:pt x="10663166" y="3431646"/>
                </a:lnTo>
                <a:lnTo>
                  <a:pt x="0" y="343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2" t="-12399" r="-636" b="-1430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30971" y="1257510"/>
            <a:ext cx="13226058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Shiny App UI - User Interaction(continued)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5951" y="2917785"/>
            <a:ext cx="3895677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Based on thresholds; each criterion (Salary, YTD, Residence) is checked individually.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95089" y="6820577"/>
            <a:ext cx="10472635" cy="134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9"/>
              </a:lnSpc>
            </a:pPr>
            <a:r>
              <a:rPr lang="en-US" sz="38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model makes the final prediction using all three criteria.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7D8A9-1914-B123-AE8A-EF7DD0C4A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035E76-F176-7062-85E9-A1605FCE7918}"/>
              </a:ext>
            </a:extLst>
          </p:cNvPr>
          <p:cNvGrpSpPr/>
          <p:nvPr/>
        </p:nvGrpSpPr>
        <p:grpSpPr>
          <a:xfrm>
            <a:off x="914400" y="125730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0B2A542-0EBA-1907-4DE6-C75E2BE42810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151504A-A9A9-2227-A57E-72607CC31B60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BA6A63F-A1FC-91CC-D9C6-6E0AD0578A99}"/>
              </a:ext>
            </a:extLst>
          </p:cNvPr>
          <p:cNvSpPr txBox="1"/>
          <p:nvPr/>
        </p:nvSpPr>
        <p:spPr>
          <a:xfrm>
            <a:off x="4241125" y="857250"/>
            <a:ext cx="980574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Executive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3F894-48D8-A8C5-20C2-899961474CAF}"/>
              </a:ext>
            </a:extLst>
          </p:cNvPr>
          <p:cNvSpPr txBox="1"/>
          <p:nvPr/>
        </p:nvSpPr>
        <p:spPr>
          <a:xfrm>
            <a:off x="3352799" y="3771900"/>
            <a:ext cx="11582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nva Sans"/>
              </a:rPr>
              <a:t>Project Aim:</a:t>
            </a:r>
            <a:r>
              <a:rPr lang="en-US" sz="2400" dirty="0">
                <a:latin typeface="Canva Sans"/>
              </a:rPr>
              <a:t> Develop an intelligent model for assessing customer eligibility for satellite internet services, addressing limitations in the traditional salary-based evaluation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nva Sans"/>
              </a:rPr>
              <a:t>Key Achievements:</a:t>
            </a:r>
            <a:endParaRPr lang="en-US" sz="2400" dirty="0">
              <a:latin typeface="Canva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Developed a Random Forest-based eligibility model with an accuracy of 99.99%.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Integrated the model with </a:t>
            </a:r>
            <a:r>
              <a:rPr lang="en-US" sz="2400" dirty="0" err="1">
                <a:latin typeface="Canva Sans"/>
              </a:rPr>
              <a:t>LangaSat’s</a:t>
            </a:r>
            <a:r>
              <a:rPr lang="en-US" sz="2400" dirty="0">
                <a:latin typeface="Canva Sans"/>
              </a:rPr>
              <a:t> CRM, delivering real-time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Streamlined and automated eligibility assessments, saving time and reducing operational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nva Sans"/>
              </a:rPr>
              <a:t>Business Impact:</a:t>
            </a:r>
            <a:r>
              <a:rPr lang="en-US" sz="2400" dirty="0">
                <a:latin typeface="Canva Sans"/>
              </a:rPr>
              <a:t> Improved service delivery, consistent eligibility assessments, enhanced customer satisfaction,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43114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6926B-CB86-2FCF-63F9-379317106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0D5977B-4C85-AE7A-FB4B-3C8B83AB38C0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4109E2-5A0B-4D32-CCCE-ADEBB600F3C7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D0D04F9-65AE-A289-7D1B-87DEBA3E1000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11602F5-8139-BDE4-48C8-2924647CE775}"/>
              </a:ext>
            </a:extLst>
          </p:cNvPr>
          <p:cNvSpPr txBox="1"/>
          <p:nvPr/>
        </p:nvSpPr>
        <p:spPr>
          <a:xfrm>
            <a:off x="2202314" y="1216846"/>
            <a:ext cx="13883373" cy="134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791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Ethical Considerations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D8C0AB5-3821-4A65-A810-ABF529E77224}"/>
              </a:ext>
            </a:extLst>
          </p:cNvPr>
          <p:cNvSpPr txBox="1"/>
          <p:nvPr/>
        </p:nvSpPr>
        <p:spPr>
          <a:xfrm>
            <a:off x="2184728" y="2576031"/>
            <a:ext cx="13883373" cy="481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Bias Assessment: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Measures taken to minimize bias in eligibility decisions by ensuring diverse training data.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Mitigation Strategies: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Adopted data handling practices to protect sensitive information and ensure fair, accurate predictions.</a:t>
            </a:r>
          </a:p>
          <a:p>
            <a:pPr marL="326343" lvl="1" algn="ctr">
              <a:lnSpc>
                <a:spcPts val="4232"/>
              </a:lnSpc>
            </a:pPr>
            <a:endParaRPr lang="en-US" sz="302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Compliance Considerations: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Ethical compliance in data usage and secure storage was maintained throughout.</a:t>
            </a:r>
            <a:endParaRPr lang="en-US" sz="30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79907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9BA38-07E3-7DAD-F1AF-AB0622F9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DA21CD9-1A10-5AB6-03EB-604AF114F242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671D62C-6560-511E-E281-65DEE4F23E93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A33CA72-A576-3078-50BA-4E14B44A3ABF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F7EDDC45-5457-FDFF-E6D3-8E1DECF6969F}"/>
              </a:ext>
            </a:extLst>
          </p:cNvPr>
          <p:cNvSpPr txBox="1"/>
          <p:nvPr/>
        </p:nvSpPr>
        <p:spPr>
          <a:xfrm>
            <a:off x="2202314" y="1216846"/>
            <a:ext cx="13883373" cy="134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791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review : Lessons Learned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60EBA39-B0F0-5E97-4D0A-4AC437AB3D58}"/>
              </a:ext>
            </a:extLst>
          </p:cNvPr>
          <p:cNvSpPr txBox="1"/>
          <p:nvPr/>
        </p:nvSpPr>
        <p:spPr>
          <a:xfrm>
            <a:off x="2184728" y="2576031"/>
            <a:ext cx="13883373" cy="481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Successes: 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Achieved high accuracy, effective CRM integration, and streamlined assessment process.</a:t>
            </a:r>
          </a:p>
          <a:p>
            <a:pPr marL="326343" lvl="1" algn="ctr">
              <a:lnSpc>
                <a:spcPts val="4232"/>
              </a:lnSpc>
            </a:pPr>
            <a:endParaRPr lang="en-US" sz="302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quality issues and balancing model complexity with interpretability.</a:t>
            </a:r>
          </a:p>
          <a:p>
            <a:pPr marL="326343" lvl="1" algn="ctr">
              <a:lnSpc>
                <a:spcPts val="4232"/>
              </a:lnSpc>
            </a:pPr>
            <a:endParaRPr lang="en-US" sz="3023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Areas for Improvement: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Enhancing model interpretability and streamlining data preparation steps.</a:t>
            </a:r>
            <a:endParaRPr lang="en-US" sz="30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423906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FAD70-A909-F31A-0808-83895294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BE0D4BC-B69A-7BE0-661C-969458E727A7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17083C4-B353-EC6D-5863-8D28C02A81A2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28FDBC0-A422-6303-0097-87321A99DECE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F3D46B9-691F-910E-E00D-234DF367021B}"/>
              </a:ext>
            </a:extLst>
          </p:cNvPr>
          <p:cNvSpPr txBox="1"/>
          <p:nvPr/>
        </p:nvSpPr>
        <p:spPr>
          <a:xfrm>
            <a:off x="2202314" y="1216846"/>
            <a:ext cx="13883373" cy="134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791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Experience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A7B249C-797F-7CB6-D8DE-8EF5CF29D143}"/>
              </a:ext>
            </a:extLst>
          </p:cNvPr>
          <p:cNvSpPr txBox="1"/>
          <p:nvPr/>
        </p:nvSpPr>
        <p:spPr>
          <a:xfrm>
            <a:off x="2184728" y="2576031"/>
            <a:ext cx="13883373" cy="481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Knowledge Gained: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In-depth understanding of machine learning, data processing, and CRM integration.</a:t>
            </a:r>
          </a:p>
          <a:p>
            <a:pPr marL="326343" lvl="1" algn="ctr">
              <a:lnSpc>
                <a:spcPts val="4232"/>
              </a:lnSpc>
            </a:pPr>
            <a:endParaRPr lang="en-US" sz="3023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 Development: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Strengthened skills in data science, R programming, and project management.</a:t>
            </a:r>
          </a:p>
          <a:p>
            <a:pPr marL="326343" lvl="1" algn="ctr">
              <a:lnSpc>
                <a:spcPts val="4232"/>
              </a:lnSpc>
            </a:pPr>
            <a:endParaRPr lang="en-US" sz="302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Application: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model provides a foundation for future projects, including customer segmentation and predictive analytics.</a:t>
            </a:r>
            <a:endParaRPr lang="en-US" sz="30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501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169AB-C8B3-43A2-E0F0-2EBCEB5F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898A0E0-3D7B-7B64-C6D6-863AE1C29A71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748752D-527B-1358-7E60-85FF0EBE88DE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E267E86-840A-B7D9-5B71-A8A319274650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DB8B977-A34E-D58E-00D8-17D0BB397C5E}"/>
              </a:ext>
            </a:extLst>
          </p:cNvPr>
          <p:cNvSpPr txBox="1"/>
          <p:nvPr/>
        </p:nvSpPr>
        <p:spPr>
          <a:xfrm>
            <a:off x="2202314" y="1216847"/>
            <a:ext cx="14180686" cy="1250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5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and Recommendations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C40BB5C-F90F-F31E-2E02-11CD1BFC6555}"/>
              </a:ext>
            </a:extLst>
          </p:cNvPr>
          <p:cNvSpPr txBox="1"/>
          <p:nvPr/>
        </p:nvSpPr>
        <p:spPr>
          <a:xfrm>
            <a:off x="2184728" y="2576031"/>
            <a:ext cx="13883373" cy="42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Summary: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Successful implementation of a high-performing eligibility model for </a:t>
            </a:r>
            <a:r>
              <a:rPr lang="en-US" sz="302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LangaSat</a:t>
            </a: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marL="326343" lvl="1" algn="ctr">
              <a:lnSpc>
                <a:spcPts val="4232"/>
              </a:lnSpc>
            </a:pPr>
            <a:endParaRPr lang="en-US" sz="3023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Findings: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Incorporating multiple variables enhances assessment accuracy, providing robust insights.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Recommendations: </a:t>
            </a:r>
          </a:p>
          <a:p>
            <a:pPr marL="326343" lvl="1" algn="ctr">
              <a:lnSpc>
                <a:spcPts val="4232"/>
              </a:lnSpc>
            </a:pPr>
            <a:r>
              <a:rPr lang="en-US" sz="302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Regular model updates, enhanced interpretability, and expansion to other services.</a:t>
            </a:r>
            <a:endParaRPr lang="en-US" sz="30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23622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127EB-9238-35F1-E6B2-E17C51CB0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31E3205-6BB5-23B0-4B68-3F5F7ED6AF28}"/>
              </a:ext>
            </a:extLst>
          </p:cNvPr>
          <p:cNvGrpSpPr/>
          <p:nvPr/>
        </p:nvGrpSpPr>
        <p:grpSpPr>
          <a:xfrm>
            <a:off x="1028699" y="1189346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C5F9863-3936-E39C-96E9-C92A21A411E3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23B35E3-DFAA-D40F-257D-98E7A8B6E3EF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1E2EEF37-EB80-E7C7-AA33-C98CBCDBD302}"/>
              </a:ext>
            </a:extLst>
          </p:cNvPr>
          <p:cNvSpPr txBox="1"/>
          <p:nvPr/>
        </p:nvSpPr>
        <p:spPr>
          <a:xfrm>
            <a:off x="4241125" y="857250"/>
            <a:ext cx="980574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6C3BF-31FD-A4C8-E329-5913C916734F}"/>
              </a:ext>
            </a:extLst>
          </p:cNvPr>
          <p:cNvSpPr txBox="1"/>
          <p:nvPr/>
        </p:nvSpPr>
        <p:spPr>
          <a:xfrm>
            <a:off x="2667000" y="2392518"/>
            <a:ext cx="122681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nva Sans"/>
              </a:rPr>
              <a:t>Project Background: </a:t>
            </a:r>
          </a:p>
          <a:p>
            <a:r>
              <a:rPr lang="en-US" sz="2400" dirty="0" err="1">
                <a:latin typeface="Canva Sans"/>
              </a:rPr>
              <a:t>LangaSat</a:t>
            </a:r>
            <a:r>
              <a:rPr lang="en-US" sz="2400" dirty="0">
                <a:latin typeface="Canva Sans"/>
              </a:rPr>
              <a:t>, a provider of satellite internet services, traditionally determined customer eligibility based solely on annual salary. Recognizing this as insufficient, the company sought a more comprehensive, data-driven approach.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Problem Statement:</a:t>
            </a:r>
          </a:p>
          <a:p>
            <a:r>
              <a:rPr lang="en-US" sz="2400" dirty="0">
                <a:latin typeface="Canva Sans"/>
              </a:rPr>
              <a:t> The current salary-only assessment method lacked depth, leading to potential inaccuracies and missed opportunities in customer eligibility evaluation.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Project Scope:</a:t>
            </a:r>
          </a:p>
          <a:p>
            <a:r>
              <a:rPr lang="en-US" sz="2400" dirty="0">
                <a:latin typeface="Canva Sans"/>
              </a:rPr>
              <a:t> Develop a machine learning model that integrates various financial and demographic variables to enhance eligibility assessment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Build a high-performing eligibility model using a Random Forest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Integrate the model into </a:t>
            </a:r>
            <a:r>
              <a:rPr lang="en-US" sz="2400" dirty="0" err="1">
                <a:latin typeface="Canva Sans"/>
              </a:rPr>
              <a:t>LangaSat’s</a:t>
            </a:r>
            <a:r>
              <a:rPr lang="en-US" sz="2400" dirty="0">
                <a:latin typeface="Canva Sans"/>
              </a:rPr>
              <a:t> business systems for real-time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Maintain ethical handling of customer data throughout the project.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E41B13A-D821-4F31-A2F9-CA0FC5C3BCEE}"/>
              </a:ext>
            </a:extLst>
          </p:cNvPr>
          <p:cNvSpPr/>
          <p:nvPr/>
        </p:nvSpPr>
        <p:spPr>
          <a:xfrm>
            <a:off x="15124113" y="6972300"/>
            <a:ext cx="2898773" cy="3057208"/>
          </a:xfrm>
          <a:custGeom>
            <a:avLst/>
            <a:gdLst/>
            <a:ahLst/>
            <a:cxnLst/>
            <a:rect l="l" t="t" r="r" b="b"/>
            <a:pathLst>
              <a:path w="5951052" h="6343860">
                <a:moveTo>
                  <a:pt x="0" y="0"/>
                </a:moveTo>
                <a:lnTo>
                  <a:pt x="5951052" y="0"/>
                </a:lnTo>
                <a:lnTo>
                  <a:pt x="5951052" y="6343861"/>
                </a:lnTo>
                <a:lnTo>
                  <a:pt x="0" y="6343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C100B-B720-0E73-5079-00AD1EA8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A85F27-23E3-005B-90D1-4EA1C469F422}"/>
              </a:ext>
            </a:extLst>
          </p:cNvPr>
          <p:cNvGrpSpPr/>
          <p:nvPr/>
        </p:nvGrpSpPr>
        <p:grpSpPr>
          <a:xfrm>
            <a:off x="1028699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8F0629-A8F7-562C-428C-F0C22A636ECE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33857A1-EA16-337B-862D-096969C7DEA6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8DD1917-856D-226D-F0A3-EC3C0D32598E}"/>
              </a:ext>
            </a:extLst>
          </p:cNvPr>
          <p:cNvSpPr txBox="1"/>
          <p:nvPr/>
        </p:nvSpPr>
        <p:spPr>
          <a:xfrm>
            <a:off x="4241125" y="857250"/>
            <a:ext cx="9805749" cy="1443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12209-F4C6-A63E-3764-D12901AA9C90}"/>
              </a:ext>
            </a:extLst>
          </p:cNvPr>
          <p:cNvSpPr txBox="1"/>
          <p:nvPr/>
        </p:nvSpPr>
        <p:spPr>
          <a:xfrm>
            <a:off x="2667000" y="2392518"/>
            <a:ext cx="122681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nva Sans"/>
              </a:rPr>
              <a:t>Business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Improve eligibility assessment accuracy by using additional predictive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Enhance operational efficiency by reducing manual assessments.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Increase customer satisfaction through faster, consistent service delivery</a:t>
            </a:r>
          </a:p>
          <a:p>
            <a:r>
              <a:rPr lang="en-US" sz="2400" b="1" u="sng" dirty="0">
                <a:latin typeface="Canva Sans"/>
              </a:rPr>
              <a:t>Success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Business success is defined by improved decision-making speed, customer satisfaction scores, and operational cost savings.</a:t>
            </a:r>
          </a:p>
          <a:p>
            <a:r>
              <a:rPr lang="en-US" sz="2400" b="1" u="sng" dirty="0">
                <a:latin typeface="Canva Sans"/>
              </a:rPr>
              <a:t>Data Mining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Develop a predictive model that accurately identifies eligible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Achieve high model performance, with metrics such as accuracy, precision, and recall exceeding 95%.</a:t>
            </a:r>
          </a:p>
          <a:p>
            <a:r>
              <a:rPr lang="en-US" sz="2400" b="1" u="sng" dirty="0">
                <a:latin typeface="Canva Sans"/>
              </a:rPr>
              <a:t>Project Team Organization:</a:t>
            </a:r>
          </a:p>
          <a:p>
            <a:r>
              <a:rPr lang="en-US" sz="2400" b="1" u="sng" dirty="0">
                <a:latin typeface="Canva Sans"/>
              </a:rPr>
              <a:t>Team Structure: </a:t>
            </a:r>
          </a:p>
          <a:p>
            <a:r>
              <a:rPr lang="en-US" sz="2400" dirty="0">
                <a:latin typeface="Canva Sans"/>
              </a:rPr>
              <a:t>A collaborative team of business intelligence students.</a:t>
            </a:r>
          </a:p>
          <a:p>
            <a:r>
              <a:rPr lang="en-US" sz="2400" dirty="0">
                <a:latin typeface="Canva Sans"/>
              </a:rPr>
              <a:t>Roles: Each member contributed to data cleaning, model building, and documentation.</a:t>
            </a:r>
          </a:p>
          <a:p>
            <a:r>
              <a:rPr lang="en-US" sz="2400" dirty="0">
                <a:latin typeface="Canva Sans"/>
              </a:rPr>
              <a:t>Timeline: Project milestones were structured over several weeks, with CRISP-DM as the guiding methodology.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AB0DEFF-88DC-D403-B821-C01001E9C6B1}"/>
              </a:ext>
            </a:extLst>
          </p:cNvPr>
          <p:cNvSpPr/>
          <p:nvPr/>
        </p:nvSpPr>
        <p:spPr>
          <a:xfrm>
            <a:off x="15124113" y="6972300"/>
            <a:ext cx="2898773" cy="3057208"/>
          </a:xfrm>
          <a:custGeom>
            <a:avLst/>
            <a:gdLst/>
            <a:ahLst/>
            <a:cxnLst/>
            <a:rect l="l" t="t" r="r" b="b"/>
            <a:pathLst>
              <a:path w="5951052" h="6343860">
                <a:moveTo>
                  <a:pt x="0" y="0"/>
                </a:moveTo>
                <a:lnTo>
                  <a:pt x="5951052" y="0"/>
                </a:lnTo>
                <a:lnTo>
                  <a:pt x="5951052" y="6343861"/>
                </a:lnTo>
                <a:lnTo>
                  <a:pt x="0" y="6343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D5590D-9BF8-B462-2547-2B6AECAD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5A7E8D8-CBFA-2954-76CF-ABC923EC4518}"/>
              </a:ext>
            </a:extLst>
          </p:cNvPr>
          <p:cNvGrpSpPr/>
          <p:nvPr/>
        </p:nvGrpSpPr>
        <p:grpSpPr>
          <a:xfrm>
            <a:off x="1028699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A07AB0A-E6EF-BCDA-5AD3-93351F499DD0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4F95EFE-C177-C91E-337F-8314E8234630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A2406EB8-13A9-EEF4-E71F-27956DE5B168}"/>
              </a:ext>
            </a:extLst>
          </p:cNvPr>
          <p:cNvSpPr txBox="1"/>
          <p:nvPr/>
        </p:nvSpPr>
        <p:spPr>
          <a:xfrm>
            <a:off x="2286001" y="857250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Understanding-Data 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3A265-DB6F-4538-F569-3BB056E5122F}"/>
              </a:ext>
            </a:extLst>
          </p:cNvPr>
          <p:cNvSpPr txBox="1"/>
          <p:nvPr/>
        </p:nvSpPr>
        <p:spPr>
          <a:xfrm>
            <a:off x="1752600" y="2379934"/>
            <a:ext cx="131825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nva Sans"/>
              </a:rPr>
              <a:t>Initial Data Collection: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Collected customer records from </a:t>
            </a:r>
            <a:r>
              <a:rPr lang="en-US" sz="2400" dirty="0" err="1">
                <a:latin typeface="Canva Sans"/>
              </a:rPr>
              <a:t>LangaSat’s</a:t>
            </a:r>
            <a:r>
              <a:rPr lang="en-US" sz="2400" dirty="0">
                <a:latin typeface="Canva Sans"/>
              </a:rPr>
              <a:t> CRM, comprising 19,000 entries with fields like Annual Salary, Years of Residence, Marital Status, Education, Occupation,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Dataset 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Core attributes: Financial indicators, demographic factors, stability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Target Variable: Eligibility for satellite internet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Data Quality Assessment: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va Sans"/>
              </a:rPr>
              <a:t>Completeness: </a:t>
            </a:r>
            <a:r>
              <a:rPr lang="en-US" sz="2400" dirty="0">
                <a:latin typeface="Canva Sans"/>
              </a:rPr>
              <a:t>Missing values in fields like email, phone number, and household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va Sans"/>
              </a:rPr>
              <a:t>Accuracy</a:t>
            </a:r>
            <a:r>
              <a:rPr lang="en-US" sz="2400" dirty="0">
                <a:latin typeface="Canva Sans"/>
              </a:rPr>
              <a:t>: Ensured by validating financial and demographic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va Sans"/>
              </a:rPr>
              <a:t>Consistency: </a:t>
            </a:r>
            <a:r>
              <a:rPr lang="en-US" sz="2400" dirty="0">
                <a:latin typeface="Canva Sans"/>
              </a:rPr>
              <a:t>Checked for consistency across categorical fields like marital status and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Preliminary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Key predictive factors were identified, including Annual Salary, Years of Residence, and Household Size.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D1E9F9D-A3A2-849B-D876-69BA1D4E00A3}"/>
              </a:ext>
            </a:extLst>
          </p:cNvPr>
          <p:cNvSpPr/>
          <p:nvPr/>
        </p:nvSpPr>
        <p:spPr>
          <a:xfrm>
            <a:off x="14562832" y="6328458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04FCC-D578-7BA5-A476-3013F01B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39A4043-C158-CDD7-46CE-B4FE5D614FB0}"/>
              </a:ext>
            </a:extLst>
          </p:cNvPr>
          <p:cNvGrpSpPr/>
          <p:nvPr/>
        </p:nvGrpSpPr>
        <p:grpSpPr>
          <a:xfrm>
            <a:off x="762000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642A36-1A80-4D3D-3F8E-7640225F8627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511DCA1-322B-FF3F-5135-CF9EA420BD33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352957D-01C5-8AD8-2860-FFD112342CB4}"/>
              </a:ext>
            </a:extLst>
          </p:cNvPr>
          <p:cNvSpPr txBox="1"/>
          <p:nvPr/>
        </p:nvSpPr>
        <p:spPr>
          <a:xfrm>
            <a:off x="2286001" y="857250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Quality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97C3D-542C-AA50-9336-DD92D7E8B939}"/>
              </a:ext>
            </a:extLst>
          </p:cNvPr>
          <p:cNvSpPr txBox="1"/>
          <p:nvPr/>
        </p:nvSpPr>
        <p:spPr>
          <a:xfrm>
            <a:off x="1752600" y="2379934"/>
            <a:ext cx="13182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nva Sans"/>
              </a:rPr>
              <a:t>Data Completeness</a:t>
            </a:r>
            <a:r>
              <a:rPr lang="en-US" sz="2400" dirty="0">
                <a:latin typeface="Canva Sans"/>
              </a:rPr>
              <a:t>: </a:t>
            </a:r>
          </a:p>
          <a:p>
            <a:r>
              <a:rPr lang="en-US" sz="2400" dirty="0">
                <a:latin typeface="Canva Sans"/>
              </a:rPr>
              <a:t>Addressed missing values in critical columns through imputation and validation techniques.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Data Accuracy: </a:t>
            </a:r>
          </a:p>
          <a:p>
            <a:r>
              <a:rPr lang="en-US" sz="2400" dirty="0">
                <a:latin typeface="Canva Sans"/>
              </a:rPr>
              <a:t>Validated entries for financial and demographic fields to maintain accuracy.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Data Consistency: </a:t>
            </a:r>
            <a:endParaRPr lang="en-US" sz="2400" dirty="0">
              <a:latin typeface="Canva Sans"/>
            </a:endParaRPr>
          </a:p>
          <a:p>
            <a:r>
              <a:rPr lang="en-US" sz="2400" dirty="0">
                <a:latin typeface="Canva Sans"/>
              </a:rPr>
              <a:t>Standardized categorical data (e.g., marital status) for consistency.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Identified Issues and 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Outliers in salary and household size were addressed to avoid skewed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Inconsistent or missing data was carefully managed to improve model robustness.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C137F8F-0A05-1F1B-81C6-F1A1017F284C}"/>
              </a:ext>
            </a:extLst>
          </p:cNvPr>
          <p:cNvSpPr/>
          <p:nvPr/>
        </p:nvSpPr>
        <p:spPr>
          <a:xfrm>
            <a:off x="14076165" y="6233015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49889-E424-10DD-4DF9-60E379D9F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64BC74D-064F-5087-BA76-EA55CC7C2EA0}"/>
              </a:ext>
            </a:extLst>
          </p:cNvPr>
          <p:cNvGrpSpPr/>
          <p:nvPr/>
        </p:nvGrpSpPr>
        <p:grpSpPr>
          <a:xfrm>
            <a:off x="762000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9DE463-5216-9B41-E3D0-F8FCBCDC5E84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2070F19-B205-D7C2-496F-B4B2B1EED792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3365B64-33A2-8FD3-76CB-F434D9F05C77}"/>
              </a:ext>
            </a:extLst>
          </p:cNvPr>
          <p:cNvSpPr txBox="1"/>
          <p:nvPr/>
        </p:nvSpPr>
        <p:spPr>
          <a:xfrm>
            <a:off x="1905000" y="242446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Preparation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098E3-229D-5680-A25E-078B46567659}"/>
              </a:ext>
            </a:extLst>
          </p:cNvPr>
          <p:cNvSpPr txBox="1"/>
          <p:nvPr/>
        </p:nvSpPr>
        <p:spPr>
          <a:xfrm>
            <a:off x="1324708" y="1742569"/>
            <a:ext cx="1363979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Data Cleaning: </a:t>
            </a:r>
          </a:p>
          <a:p>
            <a:endParaRPr lang="en-US" sz="2400" b="1" u="sng" dirty="0"/>
          </a:p>
          <a:p>
            <a:r>
              <a:rPr lang="en-US" sz="2400" b="1" u="sng" dirty="0"/>
              <a:t>Handling Missing Values: </a:t>
            </a:r>
          </a:p>
          <a:p>
            <a:r>
              <a:rPr lang="en-US" sz="2400" dirty="0"/>
              <a:t>Used imputation for numeric columns like household size and years of residence, while removing records with excessive missing data in non-essential fields.</a:t>
            </a:r>
            <a:endParaRPr lang="en-US" sz="2400" dirty="0">
              <a:latin typeface="Canva Sans"/>
            </a:endParaRPr>
          </a:p>
          <a:p>
            <a:r>
              <a:rPr lang="en-US" sz="2400" b="1" u="sng" dirty="0"/>
              <a:t>Addressing Outliers: </a:t>
            </a:r>
            <a:r>
              <a:rPr lang="en-US" sz="2400" dirty="0"/>
              <a:t>Applied statistical thresholds to detect and manage outliers in salary and residence years.</a:t>
            </a:r>
            <a:endParaRPr lang="en-US" sz="2400" dirty="0">
              <a:latin typeface="Canva Sans"/>
            </a:endParaRPr>
          </a:p>
          <a:p>
            <a:r>
              <a:rPr lang="en-US" sz="2400" b="1" u="sng" dirty="0"/>
              <a:t>Resolving Inconsistencies: </a:t>
            </a:r>
            <a:r>
              <a:rPr lang="en-US" sz="2400" dirty="0"/>
              <a:t>Standardized all categorical variables for uniformity.</a:t>
            </a:r>
          </a:p>
          <a:p>
            <a:endParaRPr lang="en-US" sz="2400" dirty="0"/>
          </a:p>
          <a:p>
            <a:r>
              <a:rPr lang="en-US" sz="2800" b="1" dirty="0"/>
              <a:t>Data Transformation: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/>
              <a:t>Feature Engineering:</a:t>
            </a:r>
            <a:r>
              <a:rPr lang="en-US" sz="2400" u="sng" dirty="0"/>
              <a:t> </a:t>
            </a:r>
            <a:r>
              <a:rPr lang="en-US" sz="2400" dirty="0"/>
              <a:t>Created new variables based on combined features, such as credit indicators.</a:t>
            </a:r>
          </a:p>
          <a:p>
            <a:endParaRPr lang="en-US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/>
              <a:t>Data Normalization/Standardization:</a:t>
            </a:r>
            <a:r>
              <a:rPr lang="en-US" sz="2400" u="sng" dirty="0"/>
              <a:t> </a:t>
            </a:r>
            <a:r>
              <a:rPr lang="en-US" sz="2400" dirty="0"/>
              <a:t>Normalized continuous variables like Annual Salary for improved model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/>
              <a:t>Variable Selection/Elimination:</a:t>
            </a:r>
            <a:r>
              <a:rPr lang="en-US" sz="2400" u="sng" dirty="0"/>
              <a:t> </a:t>
            </a:r>
            <a:r>
              <a:rPr lang="en-US" sz="2400" dirty="0"/>
              <a:t>Selected key features that maximized predictive power while excluding redundant data.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D1294BD-BBB1-9470-0A19-E00AD3881BBA}"/>
              </a:ext>
            </a:extLst>
          </p:cNvPr>
          <p:cNvSpPr/>
          <p:nvPr/>
        </p:nvSpPr>
        <p:spPr>
          <a:xfrm>
            <a:off x="15020032" y="6341865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0CFF0-57A6-6EBA-CFD9-953C2B13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99316F8-51E9-4F33-06BE-014B3A4E9E02}"/>
              </a:ext>
            </a:extLst>
          </p:cNvPr>
          <p:cNvGrpSpPr/>
          <p:nvPr/>
        </p:nvGrpSpPr>
        <p:grpSpPr>
          <a:xfrm>
            <a:off x="762000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4AFB6E6-EC98-F3CB-41A6-D1F53FDEA7BC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3A4BD7E-7FA8-FEEF-C4FF-F07EB71227A9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FC9329D-877A-6414-CB5E-20B7B3C944CE}"/>
              </a:ext>
            </a:extLst>
          </p:cNvPr>
          <p:cNvSpPr txBox="1"/>
          <p:nvPr/>
        </p:nvSpPr>
        <p:spPr>
          <a:xfrm>
            <a:off x="2286001" y="857250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D1AA4-BD27-0B5D-38C7-83B6E1ADC868}"/>
              </a:ext>
            </a:extLst>
          </p:cNvPr>
          <p:cNvSpPr txBox="1"/>
          <p:nvPr/>
        </p:nvSpPr>
        <p:spPr>
          <a:xfrm>
            <a:off x="1752600" y="2379934"/>
            <a:ext cx="1318259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nva Sans"/>
              </a:rPr>
              <a:t>Modeling Techniques: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Selected Random Forest due to its robustness in handling complex data and its ability to rank feature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nva Sans"/>
              </a:rPr>
              <a:t>Compared it with other classifiers (e.g., Clustering) but found Random Forest to be superior in performance and interpretability.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nva Sans"/>
            </a:endParaRPr>
          </a:p>
          <a:p>
            <a:r>
              <a:rPr lang="en-US" sz="3600" b="1" u="sng" dirty="0">
                <a:latin typeface="Canva Sans"/>
              </a:rPr>
              <a:t>Model Building:</a:t>
            </a:r>
          </a:p>
          <a:p>
            <a:endParaRPr lang="en-US" sz="2400" b="1" u="sng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Implementation: </a:t>
            </a:r>
            <a:r>
              <a:rPr lang="en-US" sz="2400" dirty="0">
                <a:latin typeface="Canva Sans"/>
              </a:rPr>
              <a:t>Trained the model on a subset of the data with stratified sampling to handle class imbalances.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Parameter Tuning: </a:t>
            </a:r>
            <a:r>
              <a:rPr lang="en-US" sz="2400" dirty="0">
                <a:latin typeface="Canva Sans"/>
              </a:rPr>
              <a:t>Optimized parameters like tree depth and number of estimators to balance accuracy and computation time.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Model Iterations: </a:t>
            </a:r>
            <a:r>
              <a:rPr lang="en-US" sz="2400" dirty="0">
                <a:latin typeface="Canva Sans"/>
              </a:rPr>
              <a:t>Several model iterations were conducted to refine accuracy, precision, and recall.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9B16E61-F2DF-19CF-4BD4-E6615D3FA81A}"/>
              </a:ext>
            </a:extLst>
          </p:cNvPr>
          <p:cNvSpPr/>
          <p:nvPr/>
        </p:nvSpPr>
        <p:spPr>
          <a:xfrm>
            <a:off x="14076165" y="6233015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6F7152-E806-3BF8-7EFD-FA391516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96F465-629F-EA95-EDC2-69B9DB4DAE3C}"/>
              </a:ext>
            </a:extLst>
          </p:cNvPr>
          <p:cNvGrpSpPr/>
          <p:nvPr/>
        </p:nvGrpSpPr>
        <p:grpSpPr>
          <a:xfrm>
            <a:off x="762000" y="857250"/>
            <a:ext cx="16230600" cy="8229600"/>
            <a:chOff x="0" y="0"/>
            <a:chExt cx="5274950" cy="26746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9E3A306-00F1-3287-211A-1A44EC26B951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058844B-F7D5-D83D-B20B-08E98EFD4A89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F600CFAA-1525-3E90-332D-665FD190C9FA}"/>
              </a:ext>
            </a:extLst>
          </p:cNvPr>
          <p:cNvSpPr txBox="1"/>
          <p:nvPr/>
        </p:nvSpPr>
        <p:spPr>
          <a:xfrm>
            <a:off x="2286001" y="857250"/>
            <a:ext cx="13487400" cy="1376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Evaluation: Model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0743A-0025-F959-7B33-5B103A7921B1}"/>
              </a:ext>
            </a:extLst>
          </p:cNvPr>
          <p:cNvSpPr txBox="1"/>
          <p:nvPr/>
        </p:nvSpPr>
        <p:spPr>
          <a:xfrm>
            <a:off x="1752600" y="2379934"/>
            <a:ext cx="13182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nva Sans"/>
              </a:rPr>
              <a:t>Evaluation Metrics: </a:t>
            </a:r>
            <a:r>
              <a:rPr lang="en-US" sz="2400" dirty="0">
                <a:latin typeface="Canva Sans"/>
              </a:rPr>
              <a:t>Key metrics included accuracy (99.99%), precision (99.99%), recall (100%), and F1-score, providing a comprehensive performance assessment.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Results Analysis</a:t>
            </a:r>
            <a:r>
              <a:rPr lang="en-US" sz="2400" dirty="0">
                <a:latin typeface="Canva Sans"/>
              </a:rPr>
              <a:t>: High accuracy and precision confirm the model’s reliability in real-world applications.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Comparison: </a:t>
            </a:r>
            <a:r>
              <a:rPr lang="en-US" sz="2400" dirty="0">
                <a:latin typeface="Canva Sans"/>
              </a:rPr>
              <a:t>Random Forest outperformed other models in accuracy and interpretability.</a:t>
            </a:r>
          </a:p>
          <a:p>
            <a:endParaRPr lang="en-US" sz="2400" dirty="0">
              <a:latin typeface="Canva Sans"/>
            </a:endParaRPr>
          </a:p>
          <a:p>
            <a:r>
              <a:rPr lang="en-US" sz="2400" b="1" u="sng" dirty="0">
                <a:latin typeface="Canva Sans"/>
              </a:rPr>
              <a:t>Model Comparison: </a:t>
            </a:r>
            <a:r>
              <a:rPr lang="en-US" sz="2400" dirty="0">
                <a:latin typeface="Canva Sans"/>
              </a:rPr>
              <a:t>Detailed comparisons with other algorithms highlighted Random Forest as the most suitable approach for this project.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3B5C50-EDDD-AC9A-31EF-EF1B61255F10}"/>
              </a:ext>
            </a:extLst>
          </p:cNvPr>
          <p:cNvSpPr/>
          <p:nvPr/>
        </p:nvSpPr>
        <p:spPr>
          <a:xfrm>
            <a:off x="15316200" y="6575359"/>
            <a:ext cx="3945135" cy="3945135"/>
          </a:xfrm>
          <a:custGeom>
            <a:avLst/>
            <a:gdLst/>
            <a:ahLst/>
            <a:cxnLst/>
            <a:rect l="l" t="t" r="r" b="b"/>
            <a:pathLst>
              <a:path w="3945135" h="3945135">
                <a:moveTo>
                  <a:pt x="0" y="0"/>
                </a:moveTo>
                <a:lnTo>
                  <a:pt x="3945135" y="0"/>
                </a:lnTo>
                <a:lnTo>
                  <a:pt x="3945135" y="3945135"/>
                </a:lnTo>
                <a:lnTo>
                  <a:pt x="0" y="39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142</TotalTime>
  <Words>1480</Words>
  <Application>Microsoft Office PowerPoint</Application>
  <PresentationFormat>Custom</PresentationFormat>
  <Paragraphs>202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Raleway Bold</vt:lpstr>
      <vt:lpstr>Calibri</vt:lpstr>
      <vt:lpstr>Raleway</vt:lpstr>
      <vt:lpstr>Canva Sans</vt:lpstr>
      <vt:lpstr>Canva Sans Bold</vt:lpstr>
      <vt:lpstr>Fredoka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Service Eligibility Checker</dc:title>
  <cp:lastModifiedBy>Comfort Hamese</cp:lastModifiedBy>
  <cp:revision>4</cp:revision>
  <dcterms:created xsi:type="dcterms:W3CDTF">2006-08-16T00:00:00Z</dcterms:created>
  <dcterms:modified xsi:type="dcterms:W3CDTF">2024-11-07T04:50:57Z</dcterms:modified>
  <dc:identifier>DAGVnwmeOt4</dc:identifier>
</cp:coreProperties>
</file>