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60" r:id="rId12"/>
    <p:sldId id="461" r:id="rId13"/>
    <p:sldId id="462" r:id="rId14"/>
    <p:sldId id="463" r:id="rId15"/>
    <p:sldId id="464" r:id="rId16"/>
    <p:sldId id="465" r:id="rId17"/>
    <p:sldId id="4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2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A60B6-BA12-48A6-A7D2-6B8225722242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A0E6-6687-495A-9D52-FF1AA023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3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0144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73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651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9563" y="188913"/>
            <a:ext cx="2062162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885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6347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60463"/>
            <a:ext cx="4049712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160463"/>
            <a:ext cx="40513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7191375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987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188913"/>
            <a:ext cx="80010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60463"/>
            <a:ext cx="4049712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0425" y="1160463"/>
            <a:ext cx="40513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971925"/>
            <a:ext cx="4049712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0425" y="3971925"/>
            <a:ext cx="40513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7191375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134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60463"/>
            <a:ext cx="4049712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0425" y="1160463"/>
            <a:ext cx="4051300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0425" y="3971925"/>
            <a:ext cx="4051300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7191375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1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52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99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60463"/>
            <a:ext cx="4049712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160463"/>
            <a:ext cx="4051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673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098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39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732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73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05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60463"/>
            <a:ext cx="8253412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0430" name="Rectangle 14"/>
          <p:cNvSpPr>
            <a:spLocks noChangeArrowheads="1"/>
          </p:cNvSpPr>
          <p:nvPr/>
        </p:nvSpPr>
        <p:spPr bwMode="auto">
          <a:xfrm>
            <a:off x="468313" y="908050"/>
            <a:ext cx="8226425" cy="5397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D5D5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004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Verdana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1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61938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609725" indent="-2698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3pPr>
      <a:lvl4pPr marL="229235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8702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33274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37846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42418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4699000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ucsd.edu/~pdollar/index.html" TargetMode="External"/><Relationship Id="rId2" Type="http://schemas.openxmlformats.org/officeDocument/2006/relationships/hyperlink" Target="https://bitbucket.org/rodrigob/doppia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aoqingRen/faster_rcnn/" TargetMode="External"/><Relationship Id="rId4" Type="http://schemas.openxmlformats.org/officeDocument/2006/relationships/hyperlink" Target="https://github.com/pdollar/edg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mz21/FD-Evaluation" TargetMode="External"/><Relationship Id="rId2" Type="http://schemas.openxmlformats.org/officeDocument/2006/relationships/hyperlink" Target="http://personal.ie.cuhk.edu.hk/~ys014/projects/Faceness/Facene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abs/1509.04874/" TargetMode="External"/><Relationship Id="rId4" Type="http://schemas.openxmlformats.org/officeDocument/2006/relationships/hyperlink" Target="http://markusmathias.bitbucket.org/2014_eccv_face_detection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host.robots.ox.ac.uk:8080/pascal/VOC/" TargetMode="External"/><Relationship Id="rId3" Type="http://schemas.openxmlformats.org/officeDocument/2006/relationships/hyperlink" Target="http://www.ics.uci.edu/~xzhu/face/" TargetMode="External"/><Relationship Id="rId7" Type="http://schemas.openxmlformats.org/officeDocument/2006/relationships/hyperlink" Target="http://pan.baidu.com/s/1mgF3IJ2" TargetMode="External"/><Relationship Id="rId2" Type="http://schemas.openxmlformats.org/officeDocument/2006/relationships/hyperlink" Target="http://vis-www.cs.umass.edu/fddb/resul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mlab.ie.cuhk.edu.hk/projects/CelebA.html" TargetMode="External"/><Relationship Id="rId5" Type="http://schemas.openxmlformats.org/officeDocument/2006/relationships/hyperlink" Target="http://www.thinkface.cn/thread-1735-1-1.html" TargetMode="External"/><Relationship Id="rId4" Type="http://schemas.openxmlformats.org/officeDocument/2006/relationships/hyperlink" Target="https://lrs.icg.tugraz.at/research/afl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odrigob.github.io/documents/2012_cvpr_pedestrian_detection_at_100_frames_per_second.pdf" TargetMode="External"/><Relationship Id="rId2" Type="http://schemas.openxmlformats.org/officeDocument/2006/relationships/hyperlink" Target="http://rodrigob.github.io/documents/2014_eccvw_ten_years_of_pedestrian_detection_with_supplementary_mate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1501.0575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ision.ee.ethz.ch/cvl/aess/dataset/" TargetMode="External"/><Relationship Id="rId2" Type="http://schemas.openxmlformats.org/officeDocument/2006/relationships/hyperlink" Target="http://pascal.inrialpes.fr/data/hu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sion.caltech.edu/Image_Datasets/CaltechPedestrians/" TargetMode="External"/><Relationship Id="rId5" Type="http://schemas.openxmlformats.org/officeDocument/2006/relationships/hyperlink" Target="http://www.gavrila.net/Research/Pedestrian_Detection/Daimler_Pedestrian_Benchmark_D/Daimler_Mono_Ped__Detection_Be/daimler_mono_ped__detection_be.html" TargetMode="External"/><Relationship Id="rId4" Type="http://schemas.openxmlformats.org/officeDocument/2006/relationships/hyperlink" Target="http://www.d2.mpi-inf.mpg.de/tud-brusse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libs.net/datasets/kitti/eval_object.php/" TargetMode="External"/><Relationship Id="rId2" Type="http://schemas.openxmlformats.org/officeDocument/2006/relationships/hyperlink" Target="http://arxiv.org/abs/1509.0487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gcomp.cs.illinois.edu/Data/Ca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220569/ZitnickDollarECCV14edgeBoxes.pdf" TargetMode="External"/><Relationship Id="rId2" Type="http://schemas.openxmlformats.org/officeDocument/2006/relationships/hyperlink" Target="http://arxiv.org/abs/1502.0508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st.robots.ox.ac.uk/pascal/VOC/" TargetMode="External"/><Relationship Id="rId5" Type="http://schemas.openxmlformats.org/officeDocument/2006/relationships/hyperlink" Target="http://image-net.org/challenges/LSVRC/2015/index" TargetMode="External"/><Relationship Id="rId4" Type="http://schemas.openxmlformats.org/officeDocument/2006/relationships/hyperlink" Target="http://arxiv.org/abs/1506.014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(</a:t>
            </a:r>
            <a:r>
              <a:rPr lang="zh-CN" altLang="en-US" dirty="0"/>
              <a:t>目标检测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6"/>
            <a:ext cx="8253412" cy="6805041"/>
          </a:xfrm>
        </p:spPr>
        <p:txBody>
          <a:bodyPr/>
          <a:lstStyle/>
          <a:p>
            <a:r>
              <a:rPr lang="en-US" altLang="zh-CN" sz="2000" dirty="0" smtClean="0"/>
              <a:t>What’s object detection?</a:t>
            </a:r>
          </a:p>
        </p:txBody>
      </p:sp>
      <p:pic>
        <p:nvPicPr>
          <p:cNvPr id="1026" name="Picture 2" descr="http://tse2.mm.bing.net/th?id=OIP.M031b798e60b4ce6a654b19a81efe5a6ao0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1" y="2996952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www.svcl.ucsd.edu/~ehsan/figs/Pedestrian_detec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21" y="1700808"/>
            <a:ext cx="342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55" y="4226964"/>
            <a:ext cx="3570337" cy="250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76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lvl="1" indent="-363538"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400" dirty="0"/>
              <a:t>行人</a:t>
            </a:r>
            <a:r>
              <a:rPr lang="en-US" altLang="zh-CN" sz="2400" dirty="0"/>
              <a:t>100</a:t>
            </a:r>
            <a:r>
              <a:rPr lang="zh-CN" altLang="en-US" sz="2400" dirty="0"/>
              <a:t>帧的代码</a:t>
            </a:r>
            <a:endParaRPr lang="en-US" altLang="zh-CN" sz="2400" dirty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bitbucket.org/rodrigob/doppia/overview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://vision.ucsd.edu/~</a:t>
            </a:r>
            <a:r>
              <a:rPr lang="en-US" altLang="zh-CN" dirty="0" smtClean="0">
                <a:hlinkClick r:id="rId3"/>
              </a:rPr>
              <a:t>pdollar/index.html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Integral Channel Features</a:t>
            </a:r>
            <a:r>
              <a:rPr lang="zh-CN" altLang="en-US" dirty="0" smtClean="0"/>
              <a:t>以及特征估计的提出者主页，是后来行人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帧的奠基，他们是用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代码的。</a:t>
            </a:r>
            <a:endParaRPr lang="en-US" altLang="zh-CN" dirty="0"/>
          </a:p>
          <a:p>
            <a:r>
              <a:rPr lang="en-US" altLang="zh-CN" dirty="0" err="1" smtClean="0"/>
              <a:t>EdgeBoxes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github.com/pdollar/edges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Faster-RCNN</a:t>
            </a:r>
          </a:p>
          <a:p>
            <a:pPr lvl="1"/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github.com/ShaoqingRen/faster_rcnn/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400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车牌检测与识别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217443"/>
          </a:xfrm>
        </p:spPr>
        <p:txBody>
          <a:bodyPr/>
          <a:lstStyle/>
          <a:p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输入一张图片，有可能没有车牌，有可能有车牌，有可能有多个车牌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检测出所有的车牌，并识别出上面的文字。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11288" y="601199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输出结果：一个车牌，粤</a:t>
            </a:r>
            <a:r>
              <a:rPr lang="en-US" altLang="zh-CN" dirty="0" smtClean="0"/>
              <a:t>BM2U17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19672" y="2483604"/>
            <a:ext cx="4968550" cy="3092953"/>
            <a:chOff x="1619672" y="2483604"/>
            <a:chExt cx="4968550" cy="3092953"/>
          </a:xfrm>
        </p:grpSpPr>
        <p:sp>
          <p:nvSpPr>
            <p:cNvPr id="4" name="TextBox 3"/>
            <p:cNvSpPr txBox="1"/>
            <p:nvPr/>
          </p:nvSpPr>
          <p:spPr>
            <a:xfrm>
              <a:off x="1619672" y="24836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输入图片</a:t>
              </a:r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2205" y="2845048"/>
              <a:ext cx="4856017" cy="273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071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131840" y="1988840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92151" y="1844824"/>
            <a:ext cx="128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输入图像</a:t>
            </a:r>
            <a:endParaRPr lang="en-US" altLang="zh-CN" sz="16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028384" y="4005064"/>
            <a:ext cx="1008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检测</a:t>
            </a:r>
            <a:r>
              <a:rPr lang="zh-CN" altLang="en-US" sz="1600" dirty="0" smtClean="0"/>
              <a:t>出所有车牌</a:t>
            </a:r>
            <a:r>
              <a:rPr lang="zh-CN" altLang="en-US" sz="1600" dirty="0"/>
              <a:t>（框出车牌所在位置）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300192" y="3501008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2776"/>
            <a:ext cx="3328370" cy="1872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77072"/>
            <a:ext cx="333299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203848" y="2924944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516216" y="2060848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83151" y="1202523"/>
            <a:ext cx="128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输入上一步检测到的车牌图像</a:t>
            </a:r>
            <a:endParaRPr lang="zh-CN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19619" y="2564904"/>
            <a:ext cx="98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找到四个关键点</a:t>
            </a:r>
            <a:endParaRPr lang="zh-CN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19619" y="5733256"/>
            <a:ext cx="98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得到准确的车牌图像</a:t>
            </a:r>
            <a:endParaRPr lang="zh-CN" altLang="en-US" sz="1600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516216" y="3573016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484723" y="5301208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63018" y="4365104"/>
            <a:ext cx="98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通过将关键点连线，</a:t>
            </a:r>
            <a:endParaRPr lang="zh-CN" altLang="en-US" sz="1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13" y="1250082"/>
            <a:ext cx="1285875" cy="666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949280"/>
            <a:ext cx="876300" cy="27622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873278" y="2636912"/>
            <a:ext cx="1285875" cy="666750"/>
            <a:chOff x="5873278" y="2636912"/>
            <a:chExt cx="1285875" cy="66675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278" y="2636912"/>
              <a:ext cx="1285875" cy="666750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 bwMode="auto">
            <a:xfrm>
              <a:off x="6028501" y="280721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902545" y="280721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6948264" y="3068960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038449" y="3068960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3277" y="4293096"/>
            <a:ext cx="1285875" cy="666750"/>
            <a:chOff x="5873277" y="4293096"/>
            <a:chExt cx="1285875" cy="666750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277" y="4293096"/>
              <a:ext cx="1285875" cy="666750"/>
            </a:xfrm>
            <a:prstGeom prst="rect">
              <a:avLst/>
            </a:prstGeom>
          </p:spPr>
        </p:pic>
        <p:cxnSp>
          <p:nvCxnSpPr>
            <p:cNvPr id="18" name="直接连接符 17"/>
            <p:cNvCxnSpPr/>
            <p:nvPr/>
          </p:nvCxnSpPr>
          <p:spPr bwMode="auto">
            <a:xfrm>
              <a:off x="6051360" y="4466070"/>
              <a:ext cx="886955" cy="0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084168" y="4733032"/>
              <a:ext cx="886955" cy="0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938315" y="4466070"/>
              <a:ext cx="32808" cy="266962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044904" y="4467608"/>
              <a:ext cx="32808" cy="266962"/>
            </a:xfrm>
            <a:prstGeom prst="line">
              <a:avLst/>
            </a:prstGeom>
            <a:solidFill>
              <a:srgbClr val="00FFFF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3530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203848" y="4082848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516216" y="4215352"/>
            <a:ext cx="0" cy="361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89040"/>
            <a:ext cx="876300" cy="2762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364088" y="4862934"/>
            <a:ext cx="2418556" cy="276225"/>
            <a:chOff x="5148064" y="4862934"/>
            <a:chExt cx="2418556" cy="2762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4862934"/>
              <a:ext cx="114300" cy="2762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994" y="4862934"/>
              <a:ext cx="123825" cy="2762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449" y="4862934"/>
              <a:ext cx="123825" cy="2762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04" y="4862934"/>
              <a:ext cx="123825" cy="2762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59" y="4862934"/>
              <a:ext cx="123825" cy="2762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814" y="4862934"/>
              <a:ext cx="142875" cy="27622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862934"/>
              <a:ext cx="114300" cy="276225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7755159" y="3501008"/>
            <a:ext cx="128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输入上一步得到的精确车牌图像</a:t>
            </a:r>
            <a:endParaRPr lang="zh-CN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0152" y="5517232"/>
            <a:ext cx="128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分割得到一个一个独立字符图像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6793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31640" y="1844824"/>
            <a:ext cx="1314282" cy="3672408"/>
            <a:chOff x="1403648" y="1700808"/>
            <a:chExt cx="1314282" cy="3672408"/>
          </a:xfrm>
        </p:grpSpPr>
        <p:sp>
          <p:nvSpPr>
            <p:cNvPr id="4" name="矩形 3"/>
            <p:cNvSpPr/>
            <p:nvPr/>
          </p:nvSpPr>
          <p:spPr>
            <a:xfrm>
              <a:off x="1403648" y="1700808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车牌初步检测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1786" y="270892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车牌</a:t>
              </a:r>
              <a:r>
                <a:rPr lang="zh-CN" altLang="en-US" dirty="0" smtClean="0"/>
                <a:t>精确</a:t>
              </a:r>
              <a:r>
                <a:rPr lang="zh-CN" altLang="en-US" dirty="0"/>
                <a:t>定位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9037" y="3819536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车牌字符分割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21786" y="4869160"/>
              <a:ext cx="129614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字符识别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069858" y="210236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067109" y="3212976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069858" y="4262600"/>
              <a:ext cx="0" cy="606560"/>
            </a:xfrm>
            <a:prstGeom prst="straightConnector1">
              <a:avLst/>
            </a:prstGeom>
            <a:ln w="3175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右箭头 21"/>
          <p:cNvSpPr/>
          <p:nvPr/>
        </p:nvSpPr>
        <p:spPr>
          <a:xfrm>
            <a:off x="3203848" y="5085184"/>
            <a:ext cx="1344910" cy="282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64088" y="4941168"/>
            <a:ext cx="2418556" cy="276225"/>
            <a:chOff x="5148064" y="4862934"/>
            <a:chExt cx="2418556" cy="2762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4862934"/>
              <a:ext cx="114300" cy="2762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994" y="4862934"/>
              <a:ext cx="123825" cy="2762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449" y="4862934"/>
              <a:ext cx="123825" cy="2762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04" y="4862934"/>
              <a:ext cx="123825" cy="2762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59" y="4862934"/>
              <a:ext cx="123825" cy="2762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814" y="4862934"/>
              <a:ext cx="142875" cy="27622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862934"/>
              <a:ext cx="114300" cy="27622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210372" y="5411462"/>
            <a:ext cx="415498" cy="802433"/>
            <a:chOff x="5210372" y="5300155"/>
            <a:chExt cx="415498" cy="80243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10372" y="57332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粤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73606" y="5411462"/>
            <a:ext cx="338554" cy="802433"/>
            <a:chOff x="5282380" y="5300155"/>
            <a:chExt cx="338554" cy="802433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82380" y="57332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30792" y="5411462"/>
            <a:ext cx="377026" cy="802433"/>
            <a:chOff x="5210372" y="5300155"/>
            <a:chExt cx="377026" cy="802433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5407764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10372" y="57332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41002" y="5411462"/>
            <a:ext cx="312906" cy="802433"/>
            <a:chOff x="5210372" y="5300155"/>
            <a:chExt cx="312906" cy="802433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5357594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10372" y="57332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87092" y="5411462"/>
            <a:ext cx="351378" cy="802433"/>
            <a:chOff x="5210372" y="5300155"/>
            <a:chExt cx="351378" cy="802433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5371544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210372" y="57332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71654" y="5411462"/>
            <a:ext cx="312906" cy="802433"/>
            <a:chOff x="5210372" y="5300155"/>
            <a:chExt cx="312906" cy="802433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210372" y="57332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17745" y="5411462"/>
            <a:ext cx="312906" cy="802433"/>
            <a:chOff x="5210372" y="5300155"/>
            <a:chExt cx="312906" cy="802433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5418121" y="5300155"/>
              <a:ext cx="0" cy="36109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210372" y="57332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956376" y="5046275"/>
            <a:ext cx="110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对每个字符图像进行识别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6114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450"/>
            <a:ext cx="8001000" cy="576262"/>
          </a:xfrm>
        </p:spPr>
        <p:txBody>
          <a:bodyPr/>
          <a:lstStyle/>
          <a:p>
            <a:r>
              <a:rPr lang="zh-CN" altLang="en-US" dirty="0" smtClean="0"/>
              <a:t>数据集描述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数据下载：</a:t>
            </a:r>
            <a:endParaRPr lang="en-US" altLang="zh-CN" dirty="0" smtClean="0"/>
          </a:p>
          <a:p>
            <a:pPr lvl="1"/>
            <a:r>
              <a:rPr lang="zh-CN" altLang="en-US" dirty="0"/>
              <a:t>链接：</a:t>
            </a:r>
            <a:r>
              <a:rPr lang="en-US" altLang="zh-CN" dirty="0"/>
              <a:t>http://pan.baidu.com/s/1i3CLJLV </a:t>
            </a:r>
            <a:r>
              <a:rPr lang="zh-CN" altLang="en-US" dirty="0"/>
              <a:t>密码：</a:t>
            </a:r>
            <a:r>
              <a:rPr lang="en-US" altLang="zh-CN" dirty="0" err="1"/>
              <a:t>idie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两个压缩包，可以把一个当作训练集合，一个当作测试</a:t>
            </a:r>
            <a:r>
              <a:rPr lang="zh-CN" altLang="en-US" dirty="0" smtClean="0"/>
              <a:t>集合。（还会有更多样的数据提供）</a:t>
            </a:r>
            <a:endParaRPr lang="zh-CN" altLang="en-US" dirty="0"/>
          </a:p>
          <a:p>
            <a:pPr lvl="1"/>
            <a:r>
              <a:rPr lang="zh-CN" altLang="en-US" dirty="0"/>
              <a:t>每一张图片的文件名有</a:t>
            </a:r>
            <a:r>
              <a:rPr lang="en-US" altLang="zh-CN" dirty="0"/>
              <a:t>8</a:t>
            </a:r>
            <a:r>
              <a:rPr lang="zh-CN" altLang="en-US" dirty="0"/>
              <a:t>个数字，是车牌对应</a:t>
            </a:r>
            <a:r>
              <a:rPr lang="en-US" altLang="zh-CN" dirty="0"/>
              <a:t>4</a:t>
            </a:r>
            <a:r>
              <a:rPr lang="zh-CN" altLang="en-US" dirty="0"/>
              <a:t>个点在图片中的坐标，按右上</a:t>
            </a:r>
            <a:r>
              <a:rPr lang="en-US" altLang="zh-CN" dirty="0"/>
              <a:t>/</a:t>
            </a:r>
            <a:r>
              <a:rPr lang="zh-CN" altLang="en-US" dirty="0"/>
              <a:t>右下</a:t>
            </a:r>
            <a:r>
              <a:rPr lang="en-US" altLang="zh-CN" dirty="0"/>
              <a:t>/</a:t>
            </a:r>
            <a:r>
              <a:rPr lang="zh-CN" altLang="en-US" dirty="0"/>
              <a:t>左下</a:t>
            </a:r>
            <a:r>
              <a:rPr lang="en-US" altLang="zh-CN" dirty="0"/>
              <a:t>/</a:t>
            </a:r>
            <a:r>
              <a:rPr lang="zh-CN" altLang="en-US" dirty="0"/>
              <a:t>左上这个顺时针方向给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这个</a:t>
            </a:r>
            <a:r>
              <a:rPr lang="zh-CN" altLang="en-US" dirty="0" smtClean="0"/>
              <a:t>数据可以检验流程的前三步：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直接可以做车牌初步检测这个问题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处理一下（针对车牌位置，随机产生一个较大的包含车牌的矩形），可以</a:t>
            </a:r>
            <a:r>
              <a:rPr lang="zh-CN" altLang="en-US" dirty="0"/>
              <a:t>用来做精确</a:t>
            </a:r>
            <a:r>
              <a:rPr lang="zh-CN" altLang="en-US" dirty="0" smtClean="0"/>
              <a:t>定位问题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处理一下（直接取出包含车牌的最小矩形），可以用来做字符分割问题。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2535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01000" cy="576262"/>
          </a:xfrm>
        </p:spPr>
        <p:txBody>
          <a:bodyPr/>
          <a:lstStyle/>
          <a:p>
            <a:pPr algn="l"/>
            <a:r>
              <a:rPr lang="zh-CN" altLang="en-US" dirty="0"/>
              <a:t>任务描述及要求：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可以选择车牌检测和识别流程前三步中任意一步</a:t>
            </a:r>
            <a:r>
              <a:rPr lang="zh-CN" altLang="en-US" dirty="0" smtClean="0"/>
              <a:t>作为任务，设计方法加以解决，</a:t>
            </a:r>
            <a:endParaRPr lang="en-US" altLang="zh-CN" dirty="0" smtClean="0"/>
          </a:p>
          <a:p>
            <a:r>
              <a:rPr lang="zh-CN" altLang="en-US" sz="2400" dirty="0" smtClean="0"/>
              <a:t>数据就用上面提供的数据，也可以自行采集更多的数据或者向我要求更多的数据。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408563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way of detection</a:t>
            </a:r>
            <a:endParaRPr lang="zh-CN" altLang="en-US" dirty="0"/>
          </a:p>
        </p:txBody>
      </p:sp>
      <p:pic>
        <p:nvPicPr>
          <p:cNvPr id="1026" name="Picture 2" descr="http://img.taopic.com/uploads/allimg/110320/6621-11032006304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6561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539552" y="1340768"/>
            <a:ext cx="648072" cy="684076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64892" y="1327968"/>
            <a:ext cx="648072" cy="684076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27570" y="1340768"/>
            <a:ext cx="648072" cy="684076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2189502"/>
            <a:ext cx="324036" cy="34203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40856" y="2189502"/>
            <a:ext cx="324036" cy="34203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6910" y="2189502"/>
            <a:ext cx="324036" cy="34203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284" y="2189502"/>
            <a:ext cx="324036" cy="34203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89588" y="2189502"/>
            <a:ext cx="324036" cy="34203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975642" y="2189502"/>
            <a:ext cx="324036" cy="34203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" name="Picture 2" descr="http://img.taopic.com/uploads/allimg/110320/6621-110320063041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4595" b="28903"/>
          <a:stretch/>
        </p:blipFill>
        <p:spPr bwMode="auto">
          <a:xfrm>
            <a:off x="342906" y="4437112"/>
            <a:ext cx="717328" cy="6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mg.taopic.com/uploads/allimg/110320/6621-110320063041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66373" r="61925"/>
          <a:stretch/>
        </p:blipFill>
        <p:spPr bwMode="auto">
          <a:xfrm>
            <a:off x="377534" y="5373216"/>
            <a:ext cx="987358" cy="10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img.taopic.com/uploads/allimg/110320/6621-110320063041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0" t="33169" r="30930" b="46414"/>
          <a:stretch/>
        </p:blipFill>
        <p:spPr bwMode="auto">
          <a:xfrm>
            <a:off x="1435128" y="4447645"/>
            <a:ext cx="553156" cy="63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mg.taopic.com/uploads/allimg/110320/6621-110320063041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7" t="22297" r="39409" b="50000"/>
          <a:stretch/>
        </p:blipFill>
        <p:spPr bwMode="auto">
          <a:xfrm>
            <a:off x="1719925" y="5373216"/>
            <a:ext cx="801511" cy="85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大括号 4"/>
          <p:cNvSpPr/>
          <p:nvPr/>
        </p:nvSpPr>
        <p:spPr bwMode="auto">
          <a:xfrm>
            <a:off x="2835551" y="4447645"/>
            <a:ext cx="324036" cy="1656184"/>
          </a:xfrm>
          <a:prstGeom prst="rightBrac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63888" y="5068238"/>
            <a:ext cx="1236960" cy="73386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Classifier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1" name="Picture 2" descr="http://img.taopic.com/uploads/allimg/110320/6621-110320063041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0" t="33169" r="30930" b="46414"/>
          <a:stretch/>
        </p:blipFill>
        <p:spPr bwMode="auto">
          <a:xfrm>
            <a:off x="5652120" y="4458179"/>
            <a:ext cx="553156" cy="63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img.taopic.com/uploads/allimg/110320/6621-110320063041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7" t="22297" r="39409" b="50000"/>
          <a:stretch/>
        </p:blipFill>
        <p:spPr bwMode="auto">
          <a:xfrm>
            <a:off x="5652120" y="5246050"/>
            <a:ext cx="801511" cy="85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大括号 22"/>
          <p:cNvSpPr/>
          <p:nvPr/>
        </p:nvSpPr>
        <p:spPr bwMode="auto">
          <a:xfrm flipH="1">
            <a:off x="4980053" y="4432229"/>
            <a:ext cx="324036" cy="1656184"/>
          </a:xfrm>
          <a:prstGeom prst="rightBrac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 rot="1253043">
            <a:off x="1668216" y="2606921"/>
            <a:ext cx="486054" cy="1791084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089" y="1772816"/>
            <a:ext cx="31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Detection by doing sliding window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Cut many small images from big 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Appending a classifier for each small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Get detection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Classes of Object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Specific Object Detection</a:t>
            </a:r>
          </a:p>
          <a:p>
            <a:pPr lvl="1"/>
            <a:r>
              <a:rPr lang="en-US" altLang="zh-CN" dirty="0" smtClean="0"/>
              <a:t>Face Detection</a:t>
            </a:r>
          </a:p>
          <a:p>
            <a:pPr lvl="1"/>
            <a:r>
              <a:rPr lang="en-US" altLang="zh-CN" dirty="0" smtClean="0"/>
              <a:t>Pedestrian Detection</a:t>
            </a:r>
          </a:p>
          <a:p>
            <a:pPr lvl="1"/>
            <a:r>
              <a:rPr lang="en-US" altLang="zh-CN" dirty="0" smtClean="0"/>
              <a:t>Car Detection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General Object Detection</a:t>
            </a:r>
          </a:p>
          <a:p>
            <a:pPr lvl="1"/>
            <a:r>
              <a:rPr lang="en-US" altLang="zh-CN" dirty="0" smtClean="0"/>
              <a:t>Pascal VOC</a:t>
            </a:r>
          </a:p>
          <a:p>
            <a:pPr lvl="1"/>
            <a:r>
              <a:rPr lang="en-US" altLang="zh-CN" dirty="0" err="1" smtClean="0"/>
              <a:t>ImageNet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148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 Object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Face Detection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You can find paper link in </a:t>
            </a:r>
            <a:r>
              <a:rPr lang="en-US" altLang="zh-CN" sz="1600" dirty="0" err="1"/>
              <a:t>fddb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website)</a:t>
            </a:r>
          </a:p>
          <a:p>
            <a:pPr lvl="1"/>
            <a:r>
              <a:rPr lang="en-US" altLang="zh-CN" sz="1800" dirty="0" err="1"/>
              <a:t>Faceness</a:t>
            </a:r>
            <a:r>
              <a:rPr lang="en-US" altLang="zh-CN" sz="1800" dirty="0"/>
              <a:t> , ICCV 2015, Best, Tang </a:t>
            </a:r>
            <a:r>
              <a:rPr lang="en-US" altLang="zh-CN" sz="1800" dirty="0" err="1"/>
              <a:t>Xiaoou</a:t>
            </a:r>
            <a:r>
              <a:rPr lang="zh-CN" altLang="en-US" sz="1800" dirty="0"/>
              <a:t>组</a:t>
            </a:r>
            <a:endParaRPr lang="en-US" altLang="zh-CN" sz="1800" dirty="0"/>
          </a:p>
          <a:p>
            <a:pPr lvl="2"/>
            <a:r>
              <a:rPr lang="en-US" altLang="zh-CN" sz="1200" dirty="0">
                <a:hlinkClick r:id="rId2"/>
              </a:rPr>
              <a:t>http://personal.ie.cuhk.edu.hk/~ys014/projects/Faceness/Faceness.html</a:t>
            </a:r>
            <a:endParaRPr lang="en-US" altLang="zh-CN" sz="1200" dirty="0"/>
          </a:p>
          <a:p>
            <a:pPr marL="1262062" lvl="2" indent="0">
              <a:buNone/>
            </a:pPr>
            <a:r>
              <a:rPr lang="en-US" altLang="zh-CN" sz="1600" dirty="0" err="1"/>
              <a:t>upsampling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featrue</a:t>
            </a:r>
            <a:r>
              <a:rPr lang="en-US" altLang="zh-CN" sz="1600" dirty="0"/>
              <a:t> -&gt; ranking windows-&gt;detect</a:t>
            </a:r>
          </a:p>
          <a:p>
            <a:pPr lvl="1"/>
            <a:r>
              <a:rPr lang="en-US" altLang="zh-CN" sz="1800" dirty="0" err="1"/>
              <a:t>CassacdeCNN</a:t>
            </a:r>
            <a:r>
              <a:rPr lang="en-US" altLang="zh-CN" sz="1800" dirty="0"/>
              <a:t>, CVPR 2015, adobe</a:t>
            </a:r>
          </a:p>
          <a:p>
            <a:pPr lvl="2"/>
            <a:r>
              <a:rPr lang="en-US" altLang="zh-CN" sz="1400" dirty="0">
                <a:hlinkClick r:id="rId3"/>
              </a:rPr>
              <a:t>https://github.com/Bkmz21/FD-Evaluation</a:t>
            </a:r>
            <a:endParaRPr lang="en-US" altLang="zh-CN" sz="1400" dirty="0"/>
          </a:p>
          <a:p>
            <a:pPr marL="1262062" lvl="2" indent="0">
              <a:buNone/>
            </a:pPr>
            <a:r>
              <a:rPr lang="en-US" altLang="zh-CN" sz="2000" dirty="0"/>
              <a:t>CNN </a:t>
            </a:r>
            <a:r>
              <a:rPr lang="en-US" altLang="zh-CN" sz="2000" dirty="0" err="1"/>
              <a:t>Cassacde</a:t>
            </a:r>
            <a:r>
              <a:rPr lang="en-US" altLang="zh-CN" sz="2000" dirty="0"/>
              <a:t> From small to big </a:t>
            </a:r>
            <a:r>
              <a:rPr lang="en-US" altLang="zh-CN" sz="2000" dirty="0" err="1"/>
              <a:t>filiter</a:t>
            </a:r>
            <a:r>
              <a:rPr lang="en-US" altLang="zh-CN" sz="2000" dirty="0"/>
              <a:t> windows</a:t>
            </a:r>
          </a:p>
          <a:p>
            <a:pPr lvl="1"/>
            <a:r>
              <a:rPr lang="en-US" altLang="zh-CN" sz="1800" dirty="0"/>
              <a:t>Joint Cascade, ECCV 2014</a:t>
            </a:r>
          </a:p>
          <a:p>
            <a:pPr marL="1262062" lvl="2" indent="0">
              <a:buNone/>
            </a:pPr>
            <a:r>
              <a:rPr lang="en-US" altLang="zh-CN" sz="1600" dirty="0" smtClean="0"/>
              <a:t>Detection </a:t>
            </a:r>
            <a:r>
              <a:rPr lang="en-US" altLang="zh-CN" sz="1600" dirty="0"/>
              <a:t>and alignment  in the same cascade framework</a:t>
            </a:r>
          </a:p>
          <a:p>
            <a:pPr lvl="1"/>
            <a:r>
              <a:rPr lang="en-US" altLang="zh-CN" sz="1800" dirty="0" err="1"/>
              <a:t>HeadHunter</a:t>
            </a:r>
            <a:r>
              <a:rPr lang="en-US" altLang="zh-CN" sz="1800" dirty="0"/>
              <a:t>, ECCV 2014 </a:t>
            </a:r>
          </a:p>
          <a:p>
            <a:pPr lvl="2"/>
            <a:r>
              <a:rPr lang="en-US" altLang="zh-CN" sz="1100" dirty="0">
                <a:hlinkClick r:id="rId4"/>
              </a:rPr>
              <a:t>http://markusmathias.bitbucket.org/2014_eccv_face_detection/</a:t>
            </a:r>
            <a:endParaRPr lang="en-US" altLang="zh-CN" sz="1100" dirty="0"/>
          </a:p>
          <a:p>
            <a:pPr marL="1262062" lvl="2" indent="0">
              <a:buNone/>
            </a:pPr>
            <a:r>
              <a:rPr lang="en-US" altLang="zh-CN" sz="1600" dirty="0"/>
              <a:t>Cascade, divide train of models by 23 poses, than join all </a:t>
            </a:r>
          </a:p>
          <a:p>
            <a:pPr lvl="1"/>
            <a:r>
              <a:rPr lang="en-US" altLang="zh-CN" sz="1800" dirty="0"/>
              <a:t> </a:t>
            </a:r>
            <a:r>
              <a:rPr lang="en-US" altLang="zh-CN" sz="1800" dirty="0" err="1"/>
              <a:t>MultiresHPM</a:t>
            </a:r>
            <a:r>
              <a:rPr lang="en-US" altLang="zh-CN" sz="1800" dirty="0"/>
              <a:t>, CVPR 2014</a:t>
            </a:r>
          </a:p>
          <a:p>
            <a:pPr marL="1262062" lvl="2" indent="0">
              <a:buNone/>
            </a:pPr>
            <a:r>
              <a:rPr lang="en-US" altLang="zh-CN" sz="1600" dirty="0" smtClean="0"/>
              <a:t>Manage </a:t>
            </a:r>
            <a:r>
              <a:rPr lang="en-US" altLang="zh-CN" sz="1600" dirty="0"/>
              <a:t>occlusion in train.</a:t>
            </a:r>
          </a:p>
          <a:p>
            <a:pPr lvl="1"/>
            <a:r>
              <a:rPr lang="en-US" altLang="zh-CN" sz="1800" dirty="0"/>
              <a:t>CCF, ICCV 2015</a:t>
            </a:r>
          </a:p>
          <a:p>
            <a:pPr marL="1262062" lvl="2" indent="0">
              <a:buNone/>
            </a:pPr>
            <a:r>
              <a:rPr lang="en-US" altLang="zh-CN" sz="1600" dirty="0" err="1"/>
              <a:t>Pertrain</a:t>
            </a:r>
            <a:r>
              <a:rPr lang="en-US" altLang="zh-CN" sz="1600" dirty="0"/>
              <a:t> CNN to </a:t>
            </a:r>
            <a:r>
              <a:rPr lang="en-US" altLang="zh-CN" sz="1600" dirty="0" err="1"/>
              <a:t>genrente</a:t>
            </a:r>
            <a:r>
              <a:rPr lang="en-US" altLang="zh-CN" sz="1600" dirty="0"/>
              <a:t> feature -&gt; </a:t>
            </a:r>
            <a:r>
              <a:rPr lang="en-US" altLang="zh-CN" sz="1600" dirty="0" smtClean="0"/>
              <a:t>detect</a:t>
            </a:r>
          </a:p>
          <a:p>
            <a:pPr lvl="1"/>
            <a:r>
              <a:rPr lang="en-US" altLang="zh-CN" sz="1800" dirty="0"/>
              <a:t>Dense Box</a:t>
            </a:r>
          </a:p>
          <a:p>
            <a:pPr lvl="2"/>
            <a:r>
              <a:rPr lang="en-US" altLang="zh-CN" sz="1600" dirty="0">
                <a:hlinkClick r:id="rId5"/>
              </a:rPr>
              <a:t>http://arxiv.org/abs/1509.04874/</a:t>
            </a:r>
            <a:endParaRPr lang="en-US" altLang="zh-CN" sz="1600" dirty="0"/>
          </a:p>
          <a:p>
            <a:pPr marL="126206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36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Specific Object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Face Detection Dataset</a:t>
            </a:r>
          </a:p>
          <a:p>
            <a:pPr lvl="1"/>
            <a:r>
              <a:rPr lang="en-US" altLang="zh-CN" sz="1600" b="1" dirty="0"/>
              <a:t>FDDB (Face Detection Data Set and Benchmark)</a:t>
            </a:r>
          </a:p>
          <a:p>
            <a:pPr lvl="2"/>
            <a:r>
              <a:rPr lang="en-US" altLang="zh-CN" sz="1600" dirty="0"/>
              <a:t>2845 images with a total of 5171 faces</a:t>
            </a:r>
          </a:p>
          <a:p>
            <a:pPr lvl="2"/>
            <a:r>
              <a:rPr lang="en-US" altLang="zh-CN" sz="1600" dirty="0">
                <a:hlinkClick r:id="rId2"/>
              </a:rPr>
              <a:t>http://vis-www.cs.umass.edu/fddb/results.html</a:t>
            </a:r>
            <a:endParaRPr lang="en-US" altLang="zh-CN" sz="1600" b="1" dirty="0"/>
          </a:p>
          <a:p>
            <a:pPr lvl="1"/>
            <a:r>
              <a:rPr lang="en-US" altLang="zh-CN" sz="1600" b="1" dirty="0"/>
              <a:t>AFW</a:t>
            </a:r>
          </a:p>
          <a:p>
            <a:pPr lvl="2"/>
            <a:r>
              <a:rPr lang="en-US" altLang="zh-CN" sz="1600" dirty="0"/>
              <a:t>207 images with 337 face</a:t>
            </a:r>
          </a:p>
          <a:p>
            <a:pPr lvl="2"/>
            <a:r>
              <a:rPr lang="en-US" altLang="zh-CN" sz="1600" dirty="0">
                <a:hlinkClick r:id="rId3"/>
              </a:rPr>
              <a:t>http://www.ics.uci.edu/~xzhu/face/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AFLW</a:t>
            </a:r>
          </a:p>
          <a:p>
            <a:pPr lvl="2"/>
            <a:r>
              <a:rPr lang="en-US" altLang="zh-CN" sz="1600" dirty="0"/>
              <a:t> 25k annotated faces</a:t>
            </a:r>
          </a:p>
          <a:p>
            <a:pPr lvl="2"/>
            <a:r>
              <a:rPr lang="en-US" altLang="zh-CN" sz="1600" dirty="0">
                <a:hlinkClick r:id="rId4"/>
              </a:rPr>
              <a:t>https://lrs.icg.tugraz.at/research/aflw/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Baiduyun</a:t>
            </a:r>
            <a:r>
              <a:rPr lang="en-US" altLang="zh-CN" sz="1600" dirty="0"/>
              <a:t>: </a:t>
            </a:r>
            <a:r>
              <a:rPr lang="en-US" altLang="zh-CN" sz="1600" dirty="0">
                <a:hlinkClick r:id="rId5"/>
              </a:rPr>
              <a:t>http://www.thinkface.cn/thread-1735-1-1.html</a:t>
            </a:r>
            <a:endParaRPr lang="en-US" altLang="zh-CN" sz="1600" dirty="0"/>
          </a:p>
          <a:p>
            <a:pPr lvl="1"/>
            <a:r>
              <a:rPr lang="en-US" altLang="zh-CN" sz="1600" b="1" dirty="0" err="1"/>
              <a:t>CelebA</a:t>
            </a:r>
            <a:r>
              <a:rPr lang="en-US" altLang="zh-CN" sz="1600" b="1" dirty="0"/>
              <a:t> (</a:t>
            </a:r>
            <a:r>
              <a:rPr lang="en-US" altLang="zh-CN" sz="1600" b="1" dirty="0" err="1"/>
              <a:t>CelebFaces</a:t>
            </a:r>
            <a:r>
              <a:rPr lang="en-US" altLang="zh-CN" sz="1600" b="1" dirty="0"/>
              <a:t> Attributes Dataset)</a:t>
            </a:r>
          </a:p>
          <a:p>
            <a:pPr lvl="2"/>
            <a:r>
              <a:rPr lang="en-US" altLang="zh-CN" sz="1600" dirty="0"/>
              <a:t> 202,599 number of face images</a:t>
            </a:r>
          </a:p>
          <a:p>
            <a:pPr lvl="2"/>
            <a:r>
              <a:rPr lang="en-US" altLang="zh-CN" sz="1600" dirty="0">
                <a:hlinkClick r:id="rId6"/>
              </a:rPr>
              <a:t>http://mmlab.ie.cuhk.edu.hk/projects/CelebA.html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Baiduyun</a:t>
            </a:r>
            <a:r>
              <a:rPr lang="en-US" altLang="zh-CN" sz="1600" dirty="0"/>
              <a:t>: </a:t>
            </a:r>
            <a:r>
              <a:rPr lang="en-US" altLang="zh-CN" sz="1600" dirty="0">
                <a:hlinkClick r:id="rId7"/>
              </a:rPr>
              <a:t>http://pan.baidu.com/s/1mgF3IJ2</a:t>
            </a:r>
            <a:endParaRPr lang="en-US" altLang="zh-CN" sz="1600" b="1" dirty="0"/>
          </a:p>
          <a:p>
            <a:pPr lvl="1"/>
            <a:r>
              <a:rPr lang="en-US" altLang="zh-CN" sz="1600" b="1" dirty="0"/>
              <a:t>None face image for negative sample</a:t>
            </a:r>
          </a:p>
          <a:p>
            <a:pPr lvl="2"/>
            <a:r>
              <a:rPr lang="en-US" altLang="zh-CN" sz="1600" dirty="0" err="1"/>
              <a:t>Pacal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voc</a:t>
            </a:r>
            <a:r>
              <a:rPr lang="en-US" altLang="zh-CN" sz="1600" dirty="0"/>
              <a:t> none face class</a:t>
            </a:r>
          </a:p>
          <a:p>
            <a:pPr lvl="2"/>
            <a:r>
              <a:rPr lang="en-US" altLang="zh-CN" sz="1600" dirty="0">
                <a:hlinkClick r:id="rId8"/>
              </a:rPr>
              <a:t>http://host.robots.ox.ac.uk:8080/pascal/VOC/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5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 Object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Pedestrian Detection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Survey: Ten </a:t>
            </a:r>
            <a:r>
              <a:rPr lang="en-US" altLang="zh-CN" dirty="0"/>
              <a:t>Years of Pedestrian Detection</a:t>
            </a:r>
            <a:r>
              <a:rPr lang="en-US" altLang="zh-CN" dirty="0" smtClean="0"/>
              <a:t>, What </a:t>
            </a:r>
            <a:r>
              <a:rPr lang="en-US" altLang="zh-CN" dirty="0"/>
              <a:t>Have We </a:t>
            </a:r>
            <a:r>
              <a:rPr lang="en-US" altLang="zh-CN" dirty="0" smtClean="0"/>
              <a:t>Learned</a:t>
            </a:r>
          </a:p>
          <a:p>
            <a:pPr lvl="2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rodrigob.github.io/documents/2014_eccvw_ten_years_of_pedestrian_detection_with_supplementary_material.pdf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Pedestrian </a:t>
            </a:r>
            <a:r>
              <a:rPr lang="en-US" altLang="zh-CN" dirty="0"/>
              <a:t>detection at 100 frames per </a:t>
            </a:r>
            <a:r>
              <a:rPr lang="en-US" altLang="zh-CN" dirty="0" smtClean="0"/>
              <a:t>second</a:t>
            </a:r>
          </a:p>
          <a:p>
            <a:pPr lvl="2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rodrigob.github.io/documents/2012_cvpr_pedestrian_detection_at_100_frames_per_second.pdf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Filtered </a:t>
            </a:r>
            <a:r>
              <a:rPr lang="en-US" altLang="zh-CN" dirty="0"/>
              <a:t>channel features for pedestrian </a:t>
            </a:r>
            <a:r>
              <a:rPr lang="en-US" altLang="zh-CN" dirty="0" smtClean="0"/>
              <a:t>detection</a:t>
            </a:r>
          </a:p>
          <a:p>
            <a:pPr lvl="2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arxiv.org/abs/1501.05759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5936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 Object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Pedestrian </a:t>
            </a:r>
            <a:r>
              <a:rPr lang="en-US" altLang="zh-CN" dirty="0" smtClean="0"/>
              <a:t>Detection Dataset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INRIA: </a:t>
            </a:r>
            <a:r>
              <a:rPr lang="en-US" altLang="zh-CN" dirty="0">
                <a:hlinkClick r:id="rId2"/>
              </a:rPr>
              <a:t>http://pascal.inrialpes.fr/data/human/</a:t>
            </a:r>
            <a:endParaRPr lang="en-US" altLang="zh-CN" dirty="0"/>
          </a:p>
          <a:p>
            <a:pPr lvl="1"/>
            <a:r>
              <a:rPr lang="en-US" altLang="zh-CN" dirty="0"/>
              <a:t>ETH: </a:t>
            </a:r>
            <a:r>
              <a:rPr lang="en-US" altLang="zh-CN" dirty="0">
                <a:hlinkClick r:id="rId3"/>
              </a:rPr>
              <a:t>https://data.vision.ee.ethz.ch/cvl/aess/dataset/</a:t>
            </a:r>
            <a:endParaRPr lang="en-US" altLang="zh-CN" dirty="0"/>
          </a:p>
          <a:p>
            <a:pPr lvl="1"/>
            <a:r>
              <a:rPr lang="en-US" altLang="zh-CN" dirty="0"/>
              <a:t>TUD-Brussels: </a:t>
            </a:r>
            <a:r>
              <a:rPr lang="en-US" altLang="zh-CN" dirty="0">
                <a:hlinkClick r:id="rId4"/>
              </a:rPr>
              <a:t>http://www.d2.mpi-inf.mpg.de/tud-brussels</a:t>
            </a:r>
            <a:endParaRPr lang="en-US" altLang="zh-CN" dirty="0"/>
          </a:p>
          <a:p>
            <a:pPr lvl="1"/>
            <a:r>
              <a:rPr lang="en-US" altLang="zh-CN" dirty="0"/>
              <a:t>Daimler: </a:t>
            </a:r>
            <a:r>
              <a:rPr lang="en-US" altLang="zh-CN" dirty="0">
                <a:hlinkClick r:id="rId5"/>
              </a:rPr>
              <a:t>http://www.gavrila.net/Research/Pedestrian_Detection/Daimler_Pedestrian_Benchmark_D/Daimler_Mono_Ped__Detection_Be/daimler_mono_ped__detection_be.html</a:t>
            </a:r>
            <a:endParaRPr lang="en-US" altLang="zh-CN" dirty="0"/>
          </a:p>
          <a:p>
            <a:pPr lvl="1"/>
            <a:r>
              <a:rPr lang="en-US" altLang="zh-CN" dirty="0"/>
              <a:t>Caltech-USA: </a:t>
            </a:r>
            <a:r>
              <a:rPr lang="en-US" altLang="zh-CN" dirty="0">
                <a:hlinkClick r:id="rId6"/>
              </a:rPr>
              <a:t>http://www.vision.caltech.edu/Image_Datasets/CaltechPedestrians/</a:t>
            </a:r>
            <a:endParaRPr lang="en-US" altLang="zh-CN" dirty="0"/>
          </a:p>
          <a:p>
            <a:pPr lvl="1"/>
            <a:r>
              <a:rPr lang="en-US" altLang="zh-CN" dirty="0"/>
              <a:t>KITTI's page(</a:t>
            </a:r>
            <a:r>
              <a:rPr lang="en-US" altLang="zh-CN" dirty="0" err="1"/>
              <a:t>car,pedestrian</a:t>
            </a:r>
            <a:r>
              <a:rPr lang="en-US" altLang="zh-CN" dirty="0"/>
              <a:t>, etc.): http://</a:t>
            </a:r>
            <a:r>
              <a:rPr lang="en-US" altLang="zh-CN" dirty="0" smtClean="0"/>
              <a:t>www.cvlibs.net/datasets/kitti/eval_object.php/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76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 Object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 Detection</a:t>
            </a:r>
          </a:p>
          <a:p>
            <a:pPr lvl="1"/>
            <a:r>
              <a:rPr lang="en-US" altLang="zh-CN" dirty="0"/>
              <a:t>Dense Box</a:t>
            </a:r>
          </a:p>
          <a:p>
            <a:pPr lvl="2"/>
            <a:r>
              <a:rPr lang="en-US" altLang="zh-CN" dirty="0">
                <a:hlinkClick r:id="rId2"/>
              </a:rPr>
              <a:t>http://arxiv.org/abs/1509.04874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Car Detection Dataset</a:t>
            </a:r>
          </a:p>
          <a:p>
            <a:pPr lvl="1"/>
            <a:r>
              <a:rPr lang="fr-FR" altLang="zh-CN" dirty="0" smtClean="0"/>
              <a:t>KITTI's </a:t>
            </a:r>
            <a:r>
              <a:rPr lang="fr-FR" altLang="zh-CN" dirty="0"/>
              <a:t>page(car,pedestrian, etc.): </a:t>
            </a:r>
            <a:r>
              <a:rPr lang="fr-FR" altLang="zh-CN" dirty="0" smtClean="0">
                <a:hlinkClick r:id="rId3"/>
              </a:rPr>
              <a:t>http</a:t>
            </a:r>
            <a:r>
              <a:rPr lang="fr-FR" altLang="zh-CN" dirty="0">
                <a:hlinkClick r:id="rId3"/>
              </a:rPr>
              <a:t>://</a:t>
            </a:r>
            <a:r>
              <a:rPr lang="fr-FR" altLang="zh-CN" dirty="0" smtClean="0">
                <a:hlinkClick r:id="rId3"/>
              </a:rPr>
              <a:t>www.cvlibs.net/datasets/kitti/eval_object.php/</a:t>
            </a:r>
            <a:endParaRPr lang="fr-FR" altLang="zh-CN" dirty="0" smtClean="0"/>
          </a:p>
          <a:p>
            <a:pPr lvl="1"/>
            <a:r>
              <a:rPr lang="fr-FR" altLang="zh-CN" dirty="0" smtClean="0"/>
              <a:t>UIUC: </a:t>
            </a:r>
            <a:r>
              <a:rPr lang="fr-FR" altLang="zh-CN" dirty="0" smtClean="0">
                <a:hlinkClick r:id="rId4"/>
              </a:rPr>
              <a:t>https</a:t>
            </a:r>
            <a:r>
              <a:rPr lang="fr-FR" altLang="zh-CN" dirty="0">
                <a:hlinkClick r:id="rId4"/>
              </a:rPr>
              <a:t>://cogcomp.cs.illinois.edu/Data/Car/</a:t>
            </a:r>
            <a:endParaRPr lang="fr-FR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91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Object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Survey</a:t>
            </a:r>
            <a:r>
              <a:rPr lang="en-US" altLang="zh-CN" dirty="0"/>
              <a:t>: What makes for effective detection proposals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arxiv.org/abs/1502.05082/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Edge Boxes: Locating </a:t>
            </a:r>
            <a:r>
              <a:rPr lang="en-US" altLang="zh-CN" dirty="0"/>
              <a:t>Object Proposals from </a:t>
            </a:r>
            <a:r>
              <a:rPr lang="en-US" altLang="zh-CN" dirty="0" smtClean="0"/>
              <a:t>Edges</a:t>
            </a:r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research.microsoft.com/pubs/220569/ZitnickDollarECCV14edgeBoxes.pdf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Faster R-CNN</a:t>
            </a:r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arxiv.org/abs/1506.01497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Dataset:</a:t>
            </a:r>
          </a:p>
          <a:p>
            <a:pPr lvl="1"/>
            <a:r>
              <a:rPr lang="en-US" altLang="zh-CN" dirty="0" err="1"/>
              <a:t>Imagenet</a:t>
            </a:r>
            <a:r>
              <a:rPr lang="en-US" altLang="zh-CN" dirty="0" smtClean="0"/>
              <a:t>: </a:t>
            </a:r>
          </a:p>
          <a:p>
            <a:pPr lvl="2"/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image-net.org/challenges/LSVRC/2015/index#maincomp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PASCAL VOC:</a:t>
            </a:r>
          </a:p>
          <a:p>
            <a:pPr lvl="2"/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host.robots.ox.ac.uk/pascal/VOC/</a:t>
            </a:r>
            <a:endParaRPr lang="en-US" altLang="zh-CN" dirty="0" smtClean="0"/>
          </a:p>
          <a:p>
            <a:pPr marL="133985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80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943</TotalTime>
  <Words>810</Words>
  <Application>Microsoft Office PowerPoint</Application>
  <PresentationFormat>全屏显示(4:3)</PresentationFormat>
  <Paragraphs>167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1_主题1</vt:lpstr>
      <vt:lpstr>Object Detection (目标检测)</vt:lpstr>
      <vt:lpstr>One way of detection</vt:lpstr>
      <vt:lpstr>Two Classes of Object Detection</vt:lpstr>
      <vt:lpstr>Specific Object Detection</vt:lpstr>
      <vt:lpstr>Specific Object Detection</vt:lpstr>
      <vt:lpstr>Specific Object Detection</vt:lpstr>
      <vt:lpstr>Specific Object Detection</vt:lpstr>
      <vt:lpstr>Specific Object Detection</vt:lpstr>
      <vt:lpstr>General Object Detection</vt:lpstr>
      <vt:lpstr>Source Code</vt:lpstr>
      <vt:lpstr>车牌检测与识别</vt:lpstr>
      <vt:lpstr>基本流程</vt:lpstr>
      <vt:lpstr>基本流程</vt:lpstr>
      <vt:lpstr>基本流程</vt:lpstr>
      <vt:lpstr>基本流程</vt:lpstr>
      <vt:lpstr>数据集描述</vt:lpstr>
      <vt:lpstr>任务描述及要求：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支持无人驾驶车辆的交通标识图文识别与理解</dc:title>
  <dc:creator>Pumbar</dc:creator>
  <cp:lastModifiedBy>Deng Cai</cp:lastModifiedBy>
  <cp:revision>114</cp:revision>
  <dcterms:created xsi:type="dcterms:W3CDTF">2014-11-10T19:03:15Z</dcterms:created>
  <dcterms:modified xsi:type="dcterms:W3CDTF">2015-12-08T13:48:48Z</dcterms:modified>
</cp:coreProperties>
</file>