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A825-3011-4FC5-AC85-1D18A243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590AA-776E-4C04-9F82-5E02BECCC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A9CE-BECA-42B1-B3CC-F96EFF3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1E16-B955-4928-9476-BFDA1D40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650B-F08F-4945-9391-8A389E3C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5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261F-B83A-4077-A84A-E6BCD9F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557E0-F9F7-4E67-A1E9-0480E2AA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E5DE-206F-4A7D-8015-C0F19E4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16C3-FA2C-44C1-B9E6-AEE08DC8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1353-83B6-4398-99B7-F31683C7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5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799F-1ACE-4E79-BC43-898D0762A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881C-4137-4735-A36A-DDCFAEBF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094D-3D28-408F-A2B7-1DE70124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BF04-50D5-46DA-ADCC-1AFC842D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C223-F676-44FF-9283-A6A1CDAF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9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0DB-608D-47CB-8C2B-F2B6F3E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98BC-4E22-4577-8F56-56F29713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BACA-FACB-4834-9D4F-E004BD45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4CCD-137B-4A42-91FC-EB77D321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8ED9-46FE-40A3-842C-2F6B1C8C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2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08B-5242-41A7-A09B-2AFC6B38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41CA-1A26-4488-B91B-CF99DDAD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9A3E-BAD5-4638-9CAB-CEAD352F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408D-0705-42E6-9FD6-3202CFB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A2A0-D0BE-4CB1-BF5A-B01F0317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970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E802-E4B9-4500-92BD-696F163F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7869-D1E7-4CFD-AFF9-B13C2F3D3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2D05-1E71-42AC-955C-5FCE2A57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D9E6-705C-4D6C-80C4-9448C769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6D6E-58D8-4D66-A4E4-44174BB3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0136-97F2-4018-BC2D-5D60140A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88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AC58-E0FE-4BE8-A4B6-BE6F15C6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5372-C17D-4421-80F4-70E1445D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9BFCE-A28B-4D17-907B-8850A2A9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84BB7-ADCF-4757-BE39-B858563A5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6DC1-8010-42DB-BD04-AEB24766A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7E7BA-EC32-4E48-AB5B-73AA2F3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B5BF9-714E-4475-B270-2B287A8C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A629-DBE6-4AA9-8E55-5A483325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27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C93D-98D1-4BC2-BFF1-B3A1122E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724BF-FBB9-4106-AD40-B637F5B3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10361-D271-4597-BFA0-5DC3EA73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75077-F68C-404B-8D63-B62523DB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9216-BCCD-419E-9F2F-42DFC771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39D4C-BCEC-4852-851A-3D74FB65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406CD-45D8-4486-8BB3-C4762693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8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2C55-FFBB-4CEE-957C-193B4D74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6792-39C5-499D-A42A-C4BB1E8F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FCAC7-0BB7-4334-BE86-2D98E4E9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BA9D5-FAA0-4A85-A595-E063C84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F5857-ADCD-46ED-B5B2-A82F4D0C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BE24-0F20-47DA-B19A-0C39D14C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6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4DC3-39AE-42E2-929B-DBD6B965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F78F8-2FA1-4D1F-A406-F8474C615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7D6D-CA95-4221-9EDE-F9347D6C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E0E6-7958-435F-A646-F3126DCE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306D-7312-47F9-B9EC-AE1B2EC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3AA18-875F-49DD-9C85-5EC3E04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8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8810-6E9D-4D39-8A66-DCA94AA0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82BD-6A14-44B9-BE0B-317AB3A6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0B4D-7BD8-447E-8CD1-6986420F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018C-C86E-413A-BF87-3AD23E623CDA}" type="datetimeFigureOut">
              <a:rPr lang="en-CA" smtClean="0"/>
              <a:t>2021-04-14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4311-1A35-4335-B9B0-956BA6A7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4A63-1A82-4A19-9862-9CDFA7A5E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A852-1834-4FE3-9702-6616B19B2D1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392D59-9081-4A58-A541-86586EC1A751}"/>
              </a:ext>
            </a:extLst>
          </p:cNvPr>
          <p:cNvSpPr/>
          <p:nvPr/>
        </p:nvSpPr>
        <p:spPr>
          <a:xfrm>
            <a:off x="3335264" y="330432"/>
            <a:ext cx="1527025" cy="6829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r>
              <a:rPr lang="en-CA" sz="1200" b="1" dirty="0">
                <a:latin typeface="+mj-lt"/>
              </a:rPr>
              <a:t>Geographical Market Volume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F718C7-6D03-4039-A565-DB88E80C3A7C}"/>
              </a:ext>
            </a:extLst>
          </p:cNvPr>
          <p:cNvSpPr/>
          <p:nvPr/>
        </p:nvSpPr>
        <p:spPr>
          <a:xfrm>
            <a:off x="4850521" y="330432"/>
            <a:ext cx="2538980" cy="6765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r>
              <a:rPr lang="en-CA" sz="1100" dirty="0">
                <a:solidFill>
                  <a:schemeClr val="tx1"/>
                </a:solidFill>
                <a:latin typeface="+mj-lt"/>
              </a:rPr>
              <a:t>Use data in each geographical market to understand the volume of the market (in terms of # of opportunities &amp; </a:t>
            </a:r>
            <a:r>
              <a:rPr lang="en-CA" sz="1100" b="1" dirty="0">
                <a:solidFill>
                  <a:srgbClr val="FF0000"/>
                </a:solidFill>
                <a:latin typeface="+mj-lt"/>
              </a:rPr>
              <a:t>$$$</a:t>
            </a:r>
            <a:r>
              <a:rPr lang="en-CA" sz="1100" dirty="0">
                <a:solidFill>
                  <a:schemeClr val="tx1"/>
                </a:solidFill>
                <a:latin typeface="+mj-lt"/>
              </a:rPr>
              <a:t>). How does it change over the time?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5C523E-662B-47CB-9CDA-A182C56B6C5C}"/>
              </a:ext>
            </a:extLst>
          </p:cNvPr>
          <p:cNvGrpSpPr/>
          <p:nvPr/>
        </p:nvGrpSpPr>
        <p:grpSpPr>
          <a:xfrm>
            <a:off x="3335251" y="1083932"/>
            <a:ext cx="4056983" cy="871495"/>
            <a:chOff x="515017" y="2098091"/>
            <a:chExt cx="4056983" cy="765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1B835-5894-44AB-9FC2-78E2A95CEE5B}"/>
                </a:ext>
              </a:extLst>
            </p:cNvPr>
            <p:cNvSpPr/>
            <p:nvPr/>
          </p:nvSpPr>
          <p:spPr>
            <a:xfrm>
              <a:off x="515017" y="2098091"/>
              <a:ext cx="1527025" cy="7656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(WSP) Business Sector Analysis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C80A20-1B89-4E66-850C-5B651CC7B45B}"/>
                </a:ext>
              </a:extLst>
            </p:cNvPr>
            <p:cNvSpPr/>
            <p:nvPr/>
          </p:nvSpPr>
          <p:spPr>
            <a:xfrm>
              <a:off x="2033020" y="2098091"/>
              <a:ext cx="2538980" cy="7576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Each firm has their own way to define their business sector. WSP's Business Sector information can be added to the list to conduct a business sector specific analysis.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B9C036-FBC7-472F-AE97-939541F9A0AA}"/>
              </a:ext>
            </a:extLst>
          </p:cNvPr>
          <p:cNvGrpSpPr/>
          <p:nvPr/>
        </p:nvGrpSpPr>
        <p:grpSpPr>
          <a:xfrm>
            <a:off x="3323496" y="2016918"/>
            <a:ext cx="4072029" cy="1491213"/>
            <a:chOff x="503262" y="3031192"/>
            <a:chExt cx="4072029" cy="14912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AD3D16-FB8E-469F-A6F3-E6037C37F915}"/>
                </a:ext>
              </a:extLst>
            </p:cNvPr>
            <p:cNvSpPr/>
            <p:nvPr/>
          </p:nvSpPr>
          <p:spPr>
            <a:xfrm>
              <a:off x="503262" y="3031192"/>
              <a:ext cx="1527025" cy="14912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Geographical Market/ WSP Business Sector Analysis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D6139C-1BE2-4A48-97EC-DE102ACE268C}"/>
                </a:ext>
              </a:extLst>
            </p:cNvPr>
            <p:cNvSpPr/>
            <p:nvPr/>
          </p:nvSpPr>
          <p:spPr>
            <a:xfrm>
              <a:off x="2036311" y="3041009"/>
              <a:ext cx="2538980" cy="147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Select a geographical market and(or) business market sector, provide major players and their overall performance. Show information such as # of market players and their name, and their associated info including  # of submitted proposals, # of won projects,</a:t>
              </a:r>
              <a:r>
                <a:rPr lang="en-CA" sz="1100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CA" sz="1100" b="1" dirty="0">
                  <a:solidFill>
                    <a:srgbClr val="FF0000"/>
                  </a:solidFill>
                  <a:latin typeface="+mj-lt"/>
                </a:rPr>
                <a:t>$$$ of winning</a:t>
              </a:r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F50B3C-DD91-4FC5-BB82-A1C8591B7173}"/>
              </a:ext>
            </a:extLst>
          </p:cNvPr>
          <p:cNvGrpSpPr/>
          <p:nvPr/>
        </p:nvGrpSpPr>
        <p:grpSpPr>
          <a:xfrm>
            <a:off x="3317472" y="3588507"/>
            <a:ext cx="4072029" cy="725713"/>
            <a:chOff x="503262" y="3031193"/>
            <a:chExt cx="4072029" cy="725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EFAFBB-5EF5-4A6B-B574-EEF5B48E6873}"/>
                </a:ext>
              </a:extLst>
            </p:cNvPr>
            <p:cNvSpPr/>
            <p:nvPr/>
          </p:nvSpPr>
          <p:spPr>
            <a:xfrm>
              <a:off x="503262" y="3031193"/>
              <a:ext cx="1527025" cy="7257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Competitor Detailed Analysis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4D4774-286B-4174-A312-41355772E2C3}"/>
                </a:ext>
              </a:extLst>
            </p:cNvPr>
            <p:cNvSpPr/>
            <p:nvPr/>
          </p:nvSpPr>
          <p:spPr>
            <a:xfrm>
              <a:off x="2036311" y="3041009"/>
              <a:ext cx="2538980" cy="7158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Select a competitor and show its performance over the years in terms of  # of submitted proposals, # of won projects, </a:t>
              </a:r>
              <a:r>
                <a:rPr lang="en-CA" sz="1100" b="1" dirty="0">
                  <a:solidFill>
                    <a:srgbClr val="FF0000"/>
                  </a:solidFill>
                  <a:latin typeface="+mj-lt"/>
                </a:rPr>
                <a:t>$$$ of winning</a:t>
              </a:r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B4BBCD-B674-4489-BF5D-F2CF78BF9FB6}"/>
              </a:ext>
            </a:extLst>
          </p:cNvPr>
          <p:cNvGrpSpPr/>
          <p:nvPr/>
        </p:nvGrpSpPr>
        <p:grpSpPr>
          <a:xfrm>
            <a:off x="3335251" y="4511676"/>
            <a:ext cx="4072029" cy="725713"/>
            <a:chOff x="503262" y="3031193"/>
            <a:chExt cx="4072029" cy="72571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8C9AF9-E4F0-4FCD-A42E-F3A045FC66EA}"/>
                </a:ext>
              </a:extLst>
            </p:cNvPr>
            <p:cNvSpPr/>
            <p:nvPr/>
          </p:nvSpPr>
          <p:spPr>
            <a:xfrm>
              <a:off x="503262" y="3031193"/>
              <a:ext cx="1527025" cy="7257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Talent Analysis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3FEB34-CF7B-4BAF-B760-03540A59C01F}"/>
                </a:ext>
              </a:extLst>
            </p:cNvPr>
            <p:cNvSpPr/>
            <p:nvPr/>
          </p:nvSpPr>
          <p:spPr>
            <a:xfrm>
              <a:off x="2036311" y="3041009"/>
              <a:ext cx="2538980" cy="7158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Show important people (may) in play for competitors. </a:t>
              </a:r>
              <a:r>
                <a:rPr lang="en-CA" sz="1100" b="1" dirty="0">
                  <a:solidFill>
                    <a:srgbClr val="FF0000"/>
                  </a:solidFill>
                  <a:latin typeface="+mj-lt"/>
                </a:rPr>
                <a:t>Code in development but manual work is sufficient for very </a:t>
              </a:r>
              <a:r>
                <a:rPr lang="en-CA" sz="1100" b="1">
                  <a:solidFill>
                    <a:srgbClr val="FF0000"/>
                  </a:solidFill>
                  <a:latin typeface="+mj-lt"/>
                </a:rPr>
                <a:t>limited amount of data</a:t>
              </a:r>
              <a:endParaRPr lang="en-CA" sz="11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A18C16-6014-41FB-95D5-C7ABD06D25B6}"/>
              </a:ext>
            </a:extLst>
          </p:cNvPr>
          <p:cNvGrpSpPr/>
          <p:nvPr/>
        </p:nvGrpSpPr>
        <p:grpSpPr>
          <a:xfrm>
            <a:off x="3335251" y="5333871"/>
            <a:ext cx="4072029" cy="1524129"/>
            <a:chOff x="503262" y="3031192"/>
            <a:chExt cx="4072029" cy="15241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F4447E-F5DE-409D-B79B-8F66D02688D2}"/>
                </a:ext>
              </a:extLst>
            </p:cNvPr>
            <p:cNvSpPr/>
            <p:nvPr/>
          </p:nvSpPr>
          <p:spPr>
            <a:xfrm>
              <a:off x="503262" y="3031192"/>
              <a:ext cx="1527025" cy="1514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Head to Head Comparison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7AFC9A-5CEF-4E26-BA50-9E0A7FD0B0C9}"/>
                </a:ext>
              </a:extLst>
            </p:cNvPr>
            <p:cNvSpPr/>
            <p:nvPr/>
          </p:nvSpPr>
          <p:spPr>
            <a:xfrm>
              <a:off x="2036311" y="3041008"/>
              <a:ext cx="2538980" cy="1514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Like a Soccer Team comparison.</a:t>
              </a:r>
            </a:p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head to head compare WSP with AECOM in Halton Market, for instance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# of times they had head to head competition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Win 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Who frequently destroyed them both. Etc.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5932D9-216F-4E8E-8668-B9D63CD39F5D}"/>
              </a:ext>
            </a:extLst>
          </p:cNvPr>
          <p:cNvGrpSpPr/>
          <p:nvPr/>
        </p:nvGrpSpPr>
        <p:grpSpPr>
          <a:xfrm>
            <a:off x="7904368" y="330432"/>
            <a:ext cx="4072029" cy="825576"/>
            <a:chOff x="503262" y="3031193"/>
            <a:chExt cx="4072029" cy="13307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018737-DCC4-4099-9BDD-747F8C839E88}"/>
                </a:ext>
              </a:extLst>
            </p:cNvPr>
            <p:cNvSpPr/>
            <p:nvPr/>
          </p:nvSpPr>
          <p:spPr>
            <a:xfrm>
              <a:off x="503262" y="3031193"/>
              <a:ext cx="1527025" cy="1330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Client Advisory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5BF1DC-FCFD-4C6A-B58D-018D3D3028C2}"/>
                </a:ext>
              </a:extLst>
            </p:cNvPr>
            <p:cNvSpPr/>
            <p:nvPr/>
          </p:nvSpPr>
          <p:spPr>
            <a:xfrm>
              <a:off x="2036311" y="3041009"/>
              <a:ext cx="2538980" cy="132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Data to show if a specific client is creating a fair market place for companies to compete. (lower-bid type? Business Relationship type? Quality Focus type?)</a:t>
              </a:r>
              <a:endParaRPr lang="en-CA" sz="11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E237E-40D4-4594-8217-1C6DE973F0BC}"/>
              </a:ext>
            </a:extLst>
          </p:cNvPr>
          <p:cNvGrpSpPr/>
          <p:nvPr/>
        </p:nvGrpSpPr>
        <p:grpSpPr>
          <a:xfrm>
            <a:off x="7904368" y="1245761"/>
            <a:ext cx="4072029" cy="1706383"/>
            <a:chOff x="503262" y="3031193"/>
            <a:chExt cx="4072029" cy="27506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29FBEE-5D7A-4360-A777-619B180BD942}"/>
                </a:ext>
              </a:extLst>
            </p:cNvPr>
            <p:cNvSpPr/>
            <p:nvPr/>
          </p:nvSpPr>
          <p:spPr>
            <a:xfrm>
              <a:off x="503262" y="3031193"/>
              <a:ext cx="1527025" cy="27408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Team Success Analysis + Head to Head Analysis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1BFC73-16F2-40B6-AA6F-792CCBC3227E}"/>
                </a:ext>
              </a:extLst>
            </p:cNvPr>
            <p:cNvSpPr/>
            <p:nvPr/>
          </p:nvSpPr>
          <p:spPr>
            <a:xfrm>
              <a:off x="2036311" y="3041007"/>
              <a:ext cx="2538980" cy="2740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Examine the team success by looking at the performance of other firms (instead of looking at its own success). Assist with decision making: if a client-relationship talent needs to be hired to attack/capture a market? If a technical talent from a top competitor needs to be hired to strength overall team deliverables. If to give up a market sector or invade base on competitors</a:t>
              </a:r>
              <a:endParaRPr lang="en-CA" sz="11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F16B30-108A-4490-B974-76B9B2B7B3AA}"/>
              </a:ext>
            </a:extLst>
          </p:cNvPr>
          <p:cNvGrpSpPr/>
          <p:nvPr/>
        </p:nvGrpSpPr>
        <p:grpSpPr>
          <a:xfrm>
            <a:off x="7904368" y="3051649"/>
            <a:ext cx="4072029" cy="1056277"/>
            <a:chOff x="503262" y="3031193"/>
            <a:chExt cx="4072029" cy="17026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08981A-4C4B-4C15-92EE-6CCAA83B5FD7}"/>
                </a:ext>
              </a:extLst>
            </p:cNvPr>
            <p:cNvSpPr/>
            <p:nvPr/>
          </p:nvSpPr>
          <p:spPr>
            <a:xfrm>
              <a:off x="503262" y="3031193"/>
              <a:ext cx="1527025" cy="1692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Tendering Company Analysis + Client Advisory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12285-4728-4434-B3C9-028F7CE6D082}"/>
                </a:ext>
              </a:extLst>
            </p:cNvPr>
            <p:cNvSpPr/>
            <p:nvPr/>
          </p:nvSpPr>
          <p:spPr>
            <a:xfrm>
              <a:off x="2036311" y="3041007"/>
              <a:ext cx="2538980" cy="16928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Similar analysis listed above can also be done for all construction companies, which can help WSP to help client in making decisions for tendering process of construction companies. Note all $$$ is available!</a:t>
              </a:r>
              <a:endParaRPr lang="en-CA" sz="11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46DADD-2C03-4C73-9170-3334A5611A87}"/>
              </a:ext>
            </a:extLst>
          </p:cNvPr>
          <p:cNvGrpSpPr/>
          <p:nvPr/>
        </p:nvGrpSpPr>
        <p:grpSpPr>
          <a:xfrm>
            <a:off x="7907952" y="4213519"/>
            <a:ext cx="4072029" cy="910931"/>
            <a:chOff x="503262" y="3031193"/>
            <a:chExt cx="4072029" cy="17026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A48652-D50F-46A3-94F7-02279076442C}"/>
                </a:ext>
              </a:extLst>
            </p:cNvPr>
            <p:cNvSpPr/>
            <p:nvPr/>
          </p:nvSpPr>
          <p:spPr>
            <a:xfrm>
              <a:off x="503262" y="3031193"/>
              <a:ext cx="1527025" cy="1692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06" tIns="41029" rIns="32306" bIns="41029" rtlCol="0" anchor="ctr"/>
            <a:lstStyle/>
            <a:p>
              <a:pPr algn="ctr"/>
              <a:r>
                <a:rPr lang="en-CA" sz="1200" b="1" dirty="0">
                  <a:latin typeface="+mj-lt"/>
                </a:rPr>
                <a:t>Capital Project Budget Estimation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E24E87-CFA6-4616-B0AB-E89F9F99698B}"/>
                </a:ext>
              </a:extLst>
            </p:cNvPr>
            <p:cNvSpPr/>
            <p:nvPr/>
          </p:nvSpPr>
          <p:spPr>
            <a:xfrm>
              <a:off x="2036311" y="3041007"/>
              <a:ext cx="2538980" cy="16928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58" tIns="41029" rIns="82058" bIns="41029" rtlCol="0" anchor="ctr"/>
            <a:lstStyle/>
            <a:p>
              <a:r>
                <a:rPr lang="en-CA" sz="1100" dirty="0">
                  <a:solidFill>
                    <a:schemeClr val="tx1"/>
                  </a:solidFill>
                  <a:latin typeface="+mj-lt"/>
                </a:rPr>
                <a:t>Tendered price can help some engineering teams to estimate the construction cost of major infrastructure and derive a better cost estimation for overall price of a construction project.</a:t>
              </a:r>
              <a:endParaRPr lang="en-CA" sz="11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1F2283E-EBE9-4A11-9D36-34FCE88721BE}"/>
              </a:ext>
            </a:extLst>
          </p:cNvPr>
          <p:cNvSpPr txBox="1"/>
          <p:nvPr/>
        </p:nvSpPr>
        <p:spPr>
          <a:xfrm>
            <a:off x="215603" y="1312218"/>
            <a:ext cx="2752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Functional Summary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4AEDF8-2301-46C2-9553-D194B853E205}"/>
              </a:ext>
            </a:extLst>
          </p:cNvPr>
          <p:cNvSpPr/>
          <p:nvPr/>
        </p:nvSpPr>
        <p:spPr>
          <a:xfrm>
            <a:off x="518091" y="2126021"/>
            <a:ext cx="2142937" cy="674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306" tIns="41029" rIns="32306" bIns="41029" rtlCol="0" anchor="ctr"/>
          <a:lstStyle/>
          <a:p>
            <a:pPr algn="ctr"/>
            <a:r>
              <a:rPr lang="en-CA" sz="1200" b="1" dirty="0">
                <a:latin typeface="+mj-lt"/>
              </a:rPr>
              <a:t>Interest</a:t>
            </a:r>
          </a:p>
          <a:p>
            <a:pPr algn="ctr"/>
            <a:r>
              <a:rPr lang="en-CA" sz="1200" b="1" dirty="0">
                <a:latin typeface="+mj-lt"/>
              </a:rPr>
              <a:t>WSP Executive/Advisory/Strategy Planning/Director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C075DE-78EC-4D3F-B6D3-AB5F13540BEE}"/>
              </a:ext>
            </a:extLst>
          </p:cNvPr>
          <p:cNvSpPr/>
          <p:nvPr/>
        </p:nvSpPr>
        <p:spPr>
          <a:xfrm>
            <a:off x="518091" y="3383321"/>
            <a:ext cx="2142937" cy="67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306" tIns="41029" rIns="32306" bIns="41029" rtlCol="0" anchor="ctr"/>
          <a:lstStyle/>
          <a:p>
            <a:pPr algn="ctr"/>
            <a:r>
              <a:rPr lang="en-CA" sz="1200" b="1" dirty="0">
                <a:latin typeface="+mj-lt"/>
              </a:rPr>
              <a:t>Interest</a:t>
            </a:r>
          </a:p>
          <a:p>
            <a:pPr algn="ctr"/>
            <a:r>
              <a:rPr lang="en-CA" sz="1200" b="1" dirty="0">
                <a:latin typeface="+mj-lt"/>
              </a:rPr>
              <a:t>People Managers/Engineers</a:t>
            </a:r>
          </a:p>
        </p:txBody>
      </p:sp>
    </p:spTree>
    <p:extLst>
      <p:ext uri="{BB962C8B-B14F-4D97-AF65-F5344CB8AC3E}">
        <p14:creationId xmlns:p14="http://schemas.microsoft.com/office/powerpoint/2010/main" val="20307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1F2283E-EBE9-4A11-9D36-34FCE88721BE}"/>
              </a:ext>
            </a:extLst>
          </p:cNvPr>
          <p:cNvSpPr txBox="1"/>
          <p:nvPr/>
        </p:nvSpPr>
        <p:spPr>
          <a:xfrm>
            <a:off x="0" y="153877"/>
            <a:ext cx="375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Proposed </a:t>
            </a:r>
          </a:p>
          <a:p>
            <a:pPr algn="ctr"/>
            <a:r>
              <a:rPr lang="en-CA" sz="2400" dirty="0"/>
              <a:t>System Architecture (draft)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A70024-7ED3-4916-BC1C-9255E797F4CE}"/>
              </a:ext>
            </a:extLst>
          </p:cNvPr>
          <p:cNvSpPr/>
          <p:nvPr/>
        </p:nvSpPr>
        <p:spPr>
          <a:xfrm>
            <a:off x="1550896" y="4263695"/>
            <a:ext cx="1314450" cy="3371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Tricky Market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502A6D-53E7-4016-BFDD-4394FD4D4E74}"/>
              </a:ext>
            </a:extLst>
          </p:cNvPr>
          <p:cNvSpPr/>
          <p:nvPr/>
        </p:nvSpPr>
        <p:spPr>
          <a:xfrm>
            <a:off x="1550896" y="3346370"/>
            <a:ext cx="1314450" cy="35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Web Market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8AB802-FDB7-4A53-9CE2-6F4D4749B470}"/>
              </a:ext>
            </a:extLst>
          </p:cNvPr>
          <p:cNvSpPr/>
          <p:nvPr/>
        </p:nvSpPr>
        <p:spPr>
          <a:xfrm>
            <a:off x="3722527" y="3346370"/>
            <a:ext cx="1129511" cy="35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Algorithm 1</a:t>
            </a:r>
            <a:r>
              <a:rPr lang="en-CA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EBC262-343F-4F65-83D1-EEA421DF3B54}"/>
              </a:ext>
            </a:extLst>
          </p:cNvPr>
          <p:cNvCxnSpPr>
            <a:stCxn id="43" idx="3"/>
            <a:endCxn id="3" idx="1"/>
          </p:cNvCxnSpPr>
          <p:nvPr/>
        </p:nvCxnSpPr>
        <p:spPr>
          <a:xfrm>
            <a:off x="2865346" y="3522557"/>
            <a:ext cx="85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34D91E-8C5E-461E-B744-0597E73B1E38}"/>
              </a:ext>
            </a:extLst>
          </p:cNvPr>
          <p:cNvSpPr txBox="1"/>
          <p:nvPr/>
        </p:nvSpPr>
        <p:spPr>
          <a:xfrm>
            <a:off x="2893921" y="332732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Pass 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87C0BE-B86E-4726-A5E0-8CE50875D8C5}"/>
              </a:ext>
            </a:extLst>
          </p:cNvPr>
          <p:cNvSpPr/>
          <p:nvPr/>
        </p:nvSpPr>
        <p:spPr>
          <a:xfrm>
            <a:off x="3718946" y="4248488"/>
            <a:ext cx="1129511" cy="3523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Algorithm 2</a:t>
            </a:r>
            <a:endParaRPr lang="en-CA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0AE3F6-38E8-49A4-82A5-CE2D71E54E6C}"/>
              </a:ext>
            </a:extLst>
          </p:cNvPr>
          <p:cNvCxnSpPr>
            <a:endCxn id="47" idx="1"/>
          </p:cNvCxnSpPr>
          <p:nvPr/>
        </p:nvCxnSpPr>
        <p:spPr>
          <a:xfrm>
            <a:off x="2861765" y="4424675"/>
            <a:ext cx="85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4924459-62C2-4E55-9AE6-09551122546E}"/>
              </a:ext>
            </a:extLst>
          </p:cNvPr>
          <p:cNvSpPr txBox="1"/>
          <p:nvPr/>
        </p:nvSpPr>
        <p:spPr>
          <a:xfrm>
            <a:off x="4223935" y="3851250"/>
            <a:ext cx="1511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Provide missing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CA9E1-4ED4-4DD1-886D-1EF938EF2EC8}"/>
              </a:ext>
            </a:extLst>
          </p:cNvPr>
          <p:cNvSpPr/>
          <p:nvPr/>
        </p:nvSpPr>
        <p:spPr>
          <a:xfrm>
            <a:off x="6407543" y="3272786"/>
            <a:ext cx="2120100" cy="499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Database</a:t>
            </a:r>
          </a:p>
          <a:p>
            <a:pPr algn="ctr"/>
            <a:r>
              <a:rPr lang="en-CA" sz="1000" dirty="0"/>
              <a:t>(store new data, ignore old data)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02318-F59A-4D72-87D8-C767D4CC174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52038" y="3522556"/>
            <a:ext cx="1555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2ED6DEC-FAF2-44C4-ADAA-2F7B7D9C58DB}"/>
              </a:ext>
            </a:extLst>
          </p:cNvPr>
          <p:cNvCxnSpPr>
            <a:cxnSpLocks/>
            <a:stCxn id="47" idx="0"/>
            <a:endCxn id="3" idx="2"/>
          </p:cNvCxnSpPr>
          <p:nvPr/>
        </p:nvCxnSpPr>
        <p:spPr>
          <a:xfrm rot="5400000" flipH="1" flipV="1">
            <a:off x="4010620" y="3971826"/>
            <a:ext cx="549745" cy="3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8251AB9-DE3C-4AC4-A307-BBA3A7A63FA4}"/>
              </a:ext>
            </a:extLst>
          </p:cNvPr>
          <p:cNvSpPr txBox="1"/>
          <p:nvPr/>
        </p:nvSpPr>
        <p:spPr>
          <a:xfrm>
            <a:off x="2874836" y="4388273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Pass value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8A37C-C88E-4D8D-843F-21313E884F1B}"/>
              </a:ext>
            </a:extLst>
          </p:cNvPr>
          <p:cNvSpPr txBox="1"/>
          <p:nvPr/>
        </p:nvSpPr>
        <p:spPr>
          <a:xfrm>
            <a:off x="4896158" y="3218235"/>
            <a:ext cx="1511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Provide complete 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61026C-59CA-4A05-AEF7-6D9E90E6A25E}"/>
              </a:ext>
            </a:extLst>
          </p:cNvPr>
          <p:cNvSpPr/>
          <p:nvPr/>
        </p:nvSpPr>
        <p:spPr>
          <a:xfrm>
            <a:off x="466600" y="1233007"/>
            <a:ext cx="2511492" cy="35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Complete (maintenance required)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3C6EE4E-66C3-4351-BDF2-FE56E76B52EE}"/>
              </a:ext>
            </a:extLst>
          </p:cNvPr>
          <p:cNvSpPr/>
          <p:nvPr/>
        </p:nvSpPr>
        <p:spPr>
          <a:xfrm>
            <a:off x="3386617" y="1228934"/>
            <a:ext cx="2511492" cy="3523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Need to do some work/ I am thinking out 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9D54A-5CE2-4334-9619-E068B186728E}"/>
              </a:ext>
            </a:extLst>
          </p:cNvPr>
          <p:cNvSpPr/>
          <p:nvPr/>
        </p:nvSpPr>
        <p:spPr>
          <a:xfrm>
            <a:off x="6859682" y="4425597"/>
            <a:ext cx="1215821" cy="448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Visualization Tools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C14AF99-9A86-473A-A28E-E990884AEE13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 flipV="1">
            <a:off x="5840646" y="1719423"/>
            <a:ext cx="73584" cy="3180310"/>
          </a:xfrm>
          <a:prstGeom prst="bentConnector3">
            <a:avLst>
              <a:gd name="adj1" fmla="val -811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1EF3794-45F1-4CFA-81F4-9869E2C2C9C6}"/>
              </a:ext>
            </a:extLst>
          </p:cNvPr>
          <p:cNvSpPr txBox="1"/>
          <p:nvPr/>
        </p:nvSpPr>
        <p:spPr>
          <a:xfrm>
            <a:off x="4515551" y="2292153"/>
            <a:ext cx="276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Provide input for algorithm so stored data is not required to be scraped again.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9D688B-AC6A-49AA-B53A-0C85CB88337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467593" y="3772326"/>
            <a:ext cx="0" cy="6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5766939-006A-4968-9688-4E5BC151F9D4}"/>
              </a:ext>
            </a:extLst>
          </p:cNvPr>
          <p:cNvSpPr txBox="1"/>
          <p:nvPr/>
        </p:nvSpPr>
        <p:spPr>
          <a:xfrm>
            <a:off x="7467592" y="3951009"/>
            <a:ext cx="1511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Pass Value</a:t>
            </a:r>
          </a:p>
        </p:txBody>
      </p:sp>
      <p:pic>
        <p:nvPicPr>
          <p:cNvPr id="78" name="Graphic 77" descr="Group">
            <a:extLst>
              <a:ext uri="{FF2B5EF4-FFF2-40B4-BE49-F238E27FC236}">
                <a16:creationId xmlns:a16="http://schemas.microsoft.com/office/drawing/2014/main" id="{D0D2153A-1A77-419A-A94C-99BBD472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392" y="5291917"/>
            <a:ext cx="914400" cy="9144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3F0356-DB8B-4045-BF3B-E7E8F494762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467593" y="4874168"/>
            <a:ext cx="0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436D6E6-FE47-4CB4-BA03-A50A413452A2}"/>
              </a:ext>
            </a:extLst>
          </p:cNvPr>
          <p:cNvSpPr txBox="1"/>
          <p:nvPr/>
        </p:nvSpPr>
        <p:spPr>
          <a:xfrm>
            <a:off x="7467591" y="5061129"/>
            <a:ext cx="1511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Pass Value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406C7E-7F82-41C0-9C34-EC055102A86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924792" y="5749117"/>
            <a:ext cx="1171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DE185F8-128E-4F58-8D56-90420297D761}"/>
              </a:ext>
            </a:extLst>
          </p:cNvPr>
          <p:cNvSpPr/>
          <p:nvPr/>
        </p:nvSpPr>
        <p:spPr>
          <a:xfrm>
            <a:off x="9094678" y="5524831"/>
            <a:ext cx="1425685" cy="448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A rational business decision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4612DF-C05A-4E79-84C8-8C6A7D3CDAEF}"/>
              </a:ext>
            </a:extLst>
          </p:cNvPr>
          <p:cNvSpPr txBox="1"/>
          <p:nvPr/>
        </p:nvSpPr>
        <p:spPr>
          <a:xfrm>
            <a:off x="8229129" y="5511825"/>
            <a:ext cx="79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Think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8E7E7-36E1-47DD-A7E4-2CA3D4DE5295}"/>
              </a:ext>
            </a:extLst>
          </p:cNvPr>
          <p:cNvSpPr/>
          <p:nvPr/>
        </p:nvSpPr>
        <p:spPr>
          <a:xfrm>
            <a:off x="1547315" y="5078390"/>
            <a:ext cx="1314450" cy="4886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Social Media</a:t>
            </a:r>
          </a:p>
          <a:p>
            <a:pPr algn="ctr"/>
            <a:r>
              <a:rPr lang="en-CA" sz="1200" dirty="0"/>
              <a:t>(Glassdoor, etc.)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E047CE-7EAB-4A5E-B03C-5CC93EFE2E48}"/>
              </a:ext>
            </a:extLst>
          </p:cNvPr>
          <p:cNvSpPr/>
          <p:nvPr/>
        </p:nvSpPr>
        <p:spPr>
          <a:xfrm>
            <a:off x="3732121" y="5146552"/>
            <a:ext cx="1129511" cy="3523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Algorithm 3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69CDC-EF4B-4092-98B5-35E5E2CB941B}"/>
              </a:ext>
            </a:extLst>
          </p:cNvPr>
          <p:cNvSpPr txBox="1"/>
          <p:nvPr/>
        </p:nvSpPr>
        <p:spPr>
          <a:xfrm>
            <a:off x="2861765" y="508831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Pass value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60D0EF-D23A-44E5-886B-0BE319D796F0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861765" y="5322738"/>
            <a:ext cx="870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A80B29-4440-49F5-A8C7-C975D3181ADC}"/>
              </a:ext>
            </a:extLst>
          </p:cNvPr>
          <p:cNvCxnSpPr>
            <a:stCxn id="30" idx="3"/>
            <a:endCxn id="7" idx="1"/>
          </p:cNvCxnSpPr>
          <p:nvPr/>
        </p:nvCxnSpPr>
        <p:spPr>
          <a:xfrm flipV="1">
            <a:off x="4861632" y="3522556"/>
            <a:ext cx="1545911" cy="1800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4147F9-3CB5-4D2C-A60E-E9C26CE410A6}"/>
              </a:ext>
            </a:extLst>
          </p:cNvPr>
          <p:cNvSpPr txBox="1"/>
          <p:nvPr/>
        </p:nvSpPr>
        <p:spPr>
          <a:xfrm>
            <a:off x="4951663" y="5303199"/>
            <a:ext cx="1511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Provide data</a:t>
            </a:r>
          </a:p>
        </p:txBody>
      </p:sp>
    </p:spTree>
    <p:extLst>
      <p:ext uri="{BB962C8B-B14F-4D97-AF65-F5344CB8AC3E}">
        <p14:creationId xmlns:p14="http://schemas.microsoft.com/office/powerpoint/2010/main" val="4746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F9168DE72EC4CBBD50F60D84D027D" ma:contentTypeVersion="13" ma:contentTypeDescription="Create a new document." ma:contentTypeScope="" ma:versionID="ea2260362181b247390e5ca01b0f146f">
  <xsd:schema xmlns:xsd="http://www.w3.org/2001/XMLSchema" xmlns:xs="http://www.w3.org/2001/XMLSchema" xmlns:p="http://schemas.microsoft.com/office/2006/metadata/properties" xmlns:ns3="900d9a01-2318-4cff-bdff-346514d40346" xmlns:ns4="2f52a5db-d11c-455f-b121-8434f40f1f8c" targetNamespace="http://schemas.microsoft.com/office/2006/metadata/properties" ma:root="true" ma:fieldsID="ccaf06a9db9ff957e4f15f75094eae78" ns3:_="" ns4:_="">
    <xsd:import namespace="900d9a01-2318-4cff-bdff-346514d40346"/>
    <xsd:import namespace="2f52a5db-d11c-455f-b121-8434f40f1f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d9a01-2318-4cff-bdff-346514d403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2a5db-d11c-455f-b121-8434f40f1f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9A8E43-BC61-4D33-A90F-ED392DC79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d9a01-2318-4cff-bdff-346514d40346"/>
    <ds:schemaRef ds:uri="2f52a5db-d11c-455f-b121-8434f40f1f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5454A-D0FD-4E9B-AB0C-92CDE5CEF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A2D8E-8EAE-4E47-8A7D-C5C3A3589E9A}">
  <ds:schemaRefs>
    <ds:schemaRef ds:uri="http://purl.org/dc/elements/1.1/"/>
    <ds:schemaRef ds:uri="http://schemas.microsoft.com/office/2006/metadata/properties"/>
    <ds:schemaRef ds:uri="http://purl.org/dc/terms/"/>
    <ds:schemaRef ds:uri="900d9a01-2318-4cff-bdff-346514d40346"/>
    <ds:schemaRef ds:uri="http://schemas.microsoft.com/office/infopath/2007/PartnerControls"/>
    <ds:schemaRef ds:uri="http://schemas.microsoft.com/office/2006/documentManagement/types"/>
    <ds:schemaRef ds:uri="2f52a5db-d11c-455f-b121-8434f40f1f8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521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Mu, Raymond</dc:creator>
  <cp:lastModifiedBy>Mu, Raymond</cp:lastModifiedBy>
  <cp:revision>11</cp:revision>
  <dcterms:created xsi:type="dcterms:W3CDTF">2021-04-14T21:02:43Z</dcterms:created>
  <dcterms:modified xsi:type="dcterms:W3CDTF">2021-04-15T01:29:49Z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0x010100596F9168DE72EC4CBBD50F60D84D027D</vt:lpwstr>
  </property>
</Properties>
</file>