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7" r:id="rId4"/>
    <p:sldId id="288" r:id="rId6"/>
    <p:sldId id="289" r:id="rId7"/>
    <p:sldId id="487" r:id="rId8"/>
    <p:sldId id="489" r:id="rId9"/>
    <p:sldId id="490" r:id="rId10"/>
    <p:sldId id="330" r:id="rId11"/>
    <p:sldId id="333" r:id="rId12"/>
    <p:sldId id="334" r:id="rId13"/>
    <p:sldId id="331" r:id="rId14"/>
    <p:sldId id="457" r:id="rId15"/>
    <p:sldId id="458" r:id="rId16"/>
    <p:sldId id="491" r:id="rId17"/>
    <p:sldId id="325" r:id="rId18"/>
    <p:sldId id="291" r:id="rId19"/>
    <p:sldId id="319" r:id="rId20"/>
    <p:sldId id="320" r:id="rId21"/>
    <p:sldId id="32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2" autoAdjust="0"/>
    <p:restoredTop sz="87950" autoAdjust="0"/>
  </p:normalViewPr>
  <p:slideViewPr>
    <p:cSldViewPr snapToGrid="0">
      <p:cViewPr>
        <p:scale>
          <a:sx n="75" d="100"/>
          <a:sy n="75" d="100"/>
        </p:scale>
        <p:origin x="102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 smtClean="0"/>
            <a:t>Step 1: Training</a:t>
          </a:r>
          <a:endParaRPr lang="zh-TW" altLang="en-US" sz="2400" dirty="0"/>
        </a:p>
      </dgm:t>
    </dgm:pt>
    <dgm:pt modelId="{E2F89896-475B-4E2D-BBD2-CC82F8B08D57}" cxnId="{179BB39B-2395-41A4-B244-7262B5EC9C18}" type="parTrans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cxnId="{179BB39B-2395-41A4-B244-7262B5EC9C18}" type="sibTrans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Find a function F</a:t>
          </a:r>
          <a:endParaRPr lang="zh-TW" altLang="en-US" sz="2400" dirty="0"/>
        </a:p>
      </dgm:t>
    </dgm:pt>
    <dgm:pt modelId="{46E8ACA0-0989-47FD-98D0-47A04621E426}" cxnId="{16835473-8DC4-4BB2-AA3C-6C91D0EACF76}" type="parTrans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cxnId="{16835473-8DC4-4BB2-AA3C-6C91D0EACF76}" type="sibTrans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 smtClean="0"/>
            <a:t>Step 2: Inference (Testing)</a:t>
          </a:r>
          <a:endParaRPr lang="zh-TW" altLang="en-US" sz="2400" dirty="0"/>
        </a:p>
      </dgm:t>
    </dgm:pt>
    <dgm:pt modelId="{D2D20269-1C92-46C1-8798-B1DB137BE683}" cxnId="{9CB2EF0A-A7A1-48CA-8B8E-CF1C7838F941}" type="parTrans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cxnId="{9CB2EF0A-A7A1-48CA-8B8E-CF1C7838F941}" type="sibTrans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an object x</a:t>
          </a:r>
          <a:endParaRPr lang="zh-TW" altLang="en-US" sz="2400" dirty="0"/>
        </a:p>
      </dgm:t>
    </dgm:pt>
    <dgm:pt modelId="{3BEE3D63-97D4-4204-93B8-982E3D13C723}" cxnId="{C936F741-3CBB-4CB1-AF80-B6F419D3FFF8}" type="parTrans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cxnId="{C936F741-3CBB-4CB1-AF80-B6F419D3FFF8}" type="sibTrans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): evaluate how compatible the objects x and y is</a:t>
          </a:r>
          <a:endParaRPr lang="zh-TW" altLang="en-US" sz="2400" dirty="0"/>
        </a:p>
      </dgm:t>
    </dgm:pt>
    <dgm:pt modelId="{581F2093-6720-4E95-BFF7-1D5F71DD914E}" cxnId="{B21A8CD8-53D6-451C-A872-58F0319678C6}" type="parTrans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cxnId="{B21A8CD8-53D6-451C-A872-58F0319678C6}" type="sibTrans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cxnId="{E7802863-6352-4005-AE63-FAA1195B1606}" type="parTrans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cxnId="{E7802863-6352-4005-AE63-FAA1195B1606}" type="sibTrans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cxnId="{2A02411C-2F62-499E-89A1-ADF728A1EE9C}" type="parTrans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cxnId="{2A02411C-2F62-499E-89A1-ADF728A1EE9C}" type="sibTrans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ED845626-BB77-4794-A6E0-016A8B2C869D}" type="presOf" srcId="{5DBD6C8D-BECC-48E9-899C-53A4492E616B}" destId="{D19E3202-A4D6-4896-A660-41FC5C701937}" srcOrd="0" destOrd="1" presId="urn:microsoft.com/office/officeart/2005/8/layout/list1"/>
    <dgm:cxn modelId="{A1A8DD4B-32E6-409F-8C8A-62259E19FB34}" type="presOf" srcId="{92087D4F-269E-4932-9002-3AB0A3D6E103}" destId="{6733F149-A598-45D9-8D73-E9E4DA20EB7D}" srcOrd="0" destOrd="1" presId="urn:microsoft.com/office/officeart/2005/8/layout/list1"/>
    <dgm:cxn modelId="{35BB3962-B8FC-4CE7-981A-DACABDB1EED6}" type="presOf" srcId="{7FEAE1CC-6AD9-4DDE-A717-271EAD0BBA84}" destId="{6733F149-A598-45D9-8D73-E9E4DA20EB7D}" srcOrd="0" destOrd="2" presId="urn:microsoft.com/office/officeart/2005/8/layout/list1"/>
    <dgm:cxn modelId="{C6AFDE04-F384-465C-A228-C26019E61101}" type="presOf" srcId="{9E9874CF-1983-4284-9902-3A937231DEB8}" destId="{68CB2C07-6FB4-43B7-90A6-6102B894FE03}" srcOrd="1" destOrd="0" presId="urn:microsoft.com/office/officeart/2005/8/layout/list1"/>
    <dgm:cxn modelId="{4BA1F61F-9E97-4CED-B370-94B3375CBAB7}" type="presOf" srcId="{4035ACF0-760C-45C9-B54D-7153FB673A6A}" destId="{D19E3202-A4D6-4896-A660-41FC5C701937}" srcOrd="0" destOrd="0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5915A87B-9EBC-4B95-A036-8485A6CD2DE5}" type="presOf" srcId="{9F12D42D-88AA-413A-8637-2DD3F3F70319}" destId="{E0F120CA-8905-417C-A334-980514E77545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D1AD128E-4498-4D44-9D03-0D733E1780BB}" type="presOf" srcId="{FFDB51D0-6B1D-43D3-8E73-ECD7471A4D01}" destId="{FDF0F71C-270F-4095-8BE8-C8F869D73701}" srcOrd="0" destOrd="0" presId="urn:microsoft.com/office/officeart/2005/8/layout/list1"/>
    <dgm:cxn modelId="{2301E92B-1438-40D5-8D81-A1C0F11D8C30}" type="presOf" srcId="{FFDB51D0-6B1D-43D3-8E73-ECD7471A4D01}" destId="{3B277155-0BDC-4129-93DC-7CA37B78CDAF}" srcOrd="1" destOrd="0" presId="urn:microsoft.com/office/officeart/2005/8/layout/list1"/>
    <dgm:cxn modelId="{0453A036-41F9-4900-B3C5-AEA844FA5F9D}" type="presOf" srcId="{9E9874CF-1983-4284-9902-3A937231DEB8}" destId="{50D3F575-46BD-4A51-9AB7-79A1B5CBDC90}" srcOrd="0" destOrd="0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8AE4F370-3CD5-4DEA-8996-344E7469EB95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56300E79-3FE5-47F8-A910-68CB12CD932A}" type="presParOf" srcId="{E0F120CA-8905-417C-A334-980514E77545}" destId="{231AE18B-EBC9-4452-B8FE-7C10AF8C3D99}" srcOrd="0" destOrd="0" presId="urn:microsoft.com/office/officeart/2005/8/layout/list1"/>
    <dgm:cxn modelId="{838445DD-6601-4915-80E3-F4069FBC3CF1}" type="presParOf" srcId="{231AE18B-EBC9-4452-B8FE-7C10AF8C3D99}" destId="{50D3F575-46BD-4A51-9AB7-79A1B5CBDC90}" srcOrd="0" destOrd="0" presId="urn:microsoft.com/office/officeart/2005/8/layout/list1"/>
    <dgm:cxn modelId="{D0DD64C8-114A-4AD8-B8FC-D772F4955D12}" type="presParOf" srcId="{231AE18B-EBC9-4452-B8FE-7C10AF8C3D99}" destId="{68CB2C07-6FB4-43B7-90A6-6102B894FE03}" srcOrd="1" destOrd="0" presId="urn:microsoft.com/office/officeart/2005/8/layout/list1"/>
    <dgm:cxn modelId="{0A83FF61-67A9-41F5-AFCC-F0619A5A9844}" type="presParOf" srcId="{E0F120CA-8905-417C-A334-980514E77545}" destId="{884D52F0-3294-44A2-9D5C-6F850FA628DE}" srcOrd="1" destOrd="0" presId="urn:microsoft.com/office/officeart/2005/8/layout/list1"/>
    <dgm:cxn modelId="{081ACCD3-47CA-4883-ABDB-764005C8A8A1}" type="presParOf" srcId="{E0F120CA-8905-417C-A334-980514E77545}" destId="{6733F149-A598-45D9-8D73-E9E4DA20EB7D}" srcOrd="2" destOrd="0" presId="urn:microsoft.com/office/officeart/2005/8/layout/list1"/>
    <dgm:cxn modelId="{62E83FA3-6DA6-4965-B7DA-1DD44A16576C}" type="presParOf" srcId="{E0F120CA-8905-417C-A334-980514E77545}" destId="{C392A045-7BA1-47A5-AFB1-CEB7DADB0811}" srcOrd="3" destOrd="0" presId="urn:microsoft.com/office/officeart/2005/8/layout/list1"/>
    <dgm:cxn modelId="{A1A58469-68BD-48C1-8DC2-91BA004A3C5F}" type="presParOf" srcId="{E0F120CA-8905-417C-A334-980514E77545}" destId="{B37B1F0C-8B76-49E2-B748-B1E108DF2203}" srcOrd="4" destOrd="0" presId="urn:microsoft.com/office/officeart/2005/8/layout/list1"/>
    <dgm:cxn modelId="{309CB4F8-78D8-41FC-AF8E-DB100BE3088D}" type="presParOf" srcId="{B37B1F0C-8B76-49E2-B748-B1E108DF2203}" destId="{FDF0F71C-270F-4095-8BE8-C8F869D73701}" srcOrd="0" destOrd="0" presId="urn:microsoft.com/office/officeart/2005/8/layout/list1"/>
    <dgm:cxn modelId="{D822AA53-A4B5-4C6C-9348-167B37B58034}" type="presParOf" srcId="{B37B1F0C-8B76-49E2-B748-B1E108DF2203}" destId="{3B277155-0BDC-4129-93DC-7CA37B78CDAF}" srcOrd="1" destOrd="0" presId="urn:microsoft.com/office/officeart/2005/8/layout/list1"/>
    <dgm:cxn modelId="{084EE9AF-B665-4440-A190-64EE1FF7F77B}" type="presParOf" srcId="{E0F120CA-8905-417C-A334-980514E77545}" destId="{E9B5DEB4-8473-44D4-BA8F-FD3AA2EB169A}" srcOrd="5" destOrd="0" presId="urn:microsoft.com/office/officeart/2005/8/layout/list1"/>
    <dgm:cxn modelId="{EF8BCDF8-D7B1-4691-BDAD-5E448C3E088D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 smtClean="0"/>
            <a:t>Step 1: Training</a:t>
          </a:r>
          <a:endParaRPr lang="zh-TW" altLang="en-US" sz="2400" dirty="0"/>
        </a:p>
      </dgm:t>
    </dgm:pt>
    <dgm:pt modelId="{E2F89896-475B-4E2D-BBD2-CC82F8B08D57}" cxnId="{179BB39B-2395-41A4-B244-7262B5EC9C18}" type="parTrans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cxnId="{179BB39B-2395-41A4-B244-7262B5EC9C18}" type="sibTrans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Estimate the probability P(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6E8ACA0-0989-47FD-98D0-47A04621E426}" cxnId="{16835473-8DC4-4BB2-AA3C-6C91D0EACF76}" type="parTrans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cxnId="{16835473-8DC4-4BB2-AA3C-6C91D0EACF76}" type="sibTrans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 smtClean="0"/>
            <a:t>Step 2: Inference</a:t>
          </a:r>
          <a:endParaRPr lang="zh-TW" altLang="en-US" sz="2400" dirty="0"/>
        </a:p>
      </dgm:t>
    </dgm:pt>
    <dgm:pt modelId="{D2D20269-1C92-46C1-8798-B1DB137BE683}" cxnId="{9CB2EF0A-A7A1-48CA-8B8E-CF1C7838F941}" type="parTrans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cxnId="{9CB2EF0A-A7A1-48CA-8B8E-CF1C7838F941}" type="sibTrans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an object x</a:t>
          </a:r>
          <a:endParaRPr lang="zh-TW" altLang="en-US" sz="2400" dirty="0"/>
        </a:p>
      </dgm:t>
    </dgm:pt>
    <dgm:pt modelId="{3BEE3D63-97D4-4204-93B8-982E3D13C723}" cxnId="{C936F741-3CBB-4CB1-AF80-B6F419D3FFF8}" type="parTrans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cxnId="{C936F741-3CBB-4CB1-AF80-B6F419D3FFF8}" type="sibTrans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cxnId="{2A02411C-2F62-499E-89A1-ADF728A1EE9C}" type="parTrans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cxnId="{2A02411C-2F62-499E-89A1-ADF728A1EE9C}" type="sibTrans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cxnId="{85383529-118A-40E9-AEFA-14F7B1B908B0}" type="parTrans">
      <dgm:prSet/>
      <dgm:spPr/>
      <dgm:t>
        <a:bodyPr/>
        <a:lstStyle/>
        <a:p>
          <a:endParaRPr lang="zh-TW" altLang="en-US"/>
        </a:p>
      </dgm:t>
    </dgm:pt>
    <dgm:pt modelId="{152FC8E8-BB21-44EF-8A7F-5550513AA1F6}" cxnId="{85383529-118A-40E9-AEFA-14F7B1B908B0}" type="sibTrans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cxnId="{CC2F8A29-B300-4BA8-A583-CBDED2FA7B3B}" type="parTrans">
      <dgm:prSet/>
      <dgm:spPr/>
      <dgm:t>
        <a:bodyPr/>
        <a:lstStyle/>
        <a:p>
          <a:endParaRPr lang="zh-TW" altLang="en-US"/>
        </a:p>
      </dgm:t>
    </dgm:pt>
    <dgm:pt modelId="{88A5F33B-056B-4128-A845-5722A4B3547E}" cxnId="{CC2F8A29-B300-4BA8-A583-CBDED2FA7B3B}" type="sibTrans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cxnId="{D1AB81AE-1DC0-4EBB-9218-4839505F9AEF}" type="parTrans">
      <dgm:prSet/>
      <dgm:spPr/>
      <dgm:t>
        <a:bodyPr/>
        <a:lstStyle/>
        <a:p>
          <a:endParaRPr lang="zh-TW" altLang="en-US"/>
        </a:p>
      </dgm:t>
    </dgm:pt>
    <dgm:pt modelId="{854A27DE-41C7-4907-AF14-7985E83909F5}" cxnId="{D1AB81AE-1DC0-4EBB-9218-4839505F9AEF}" type="sibTrans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cxnId="{71B93DF8-E515-4314-A15C-0C6C5C6CBE5A}" type="parTrans">
      <dgm:prSet/>
      <dgm:spPr/>
      <dgm:t>
        <a:bodyPr/>
        <a:lstStyle/>
        <a:p>
          <a:endParaRPr lang="zh-TW" altLang="en-US"/>
        </a:p>
      </dgm:t>
    </dgm:pt>
    <dgm:pt modelId="{2F3C4F88-362A-44A2-B60B-48C06205DC84}" cxnId="{71B93DF8-E515-4314-A15C-0C6C5C6CBE5A}" type="sibTrans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cxnId="{746018BB-72F0-4FAF-B42E-E0BCBBA52A83}" type="parTrans">
      <dgm:prSet/>
      <dgm:spPr/>
      <dgm:t>
        <a:bodyPr/>
        <a:lstStyle/>
        <a:p>
          <a:endParaRPr lang="zh-TW" altLang="en-US"/>
        </a:p>
      </dgm:t>
    </dgm:pt>
    <dgm:pt modelId="{5FE420CA-A493-4103-8EE8-D0D1A5E33C1B}" cxnId="{746018BB-72F0-4FAF-B42E-E0BCBBA52A83}" type="sibTrans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cxnId="{8A595E78-8AFC-48DB-B208-4F713AB85B7E}" type="parTrans">
      <dgm:prSet/>
      <dgm:spPr/>
      <dgm:t>
        <a:bodyPr/>
        <a:lstStyle/>
        <a:p>
          <a:endParaRPr lang="zh-TW" altLang="en-US"/>
        </a:p>
      </dgm:t>
    </dgm:pt>
    <dgm:pt modelId="{CF92C13D-261A-4082-A5F6-C6754DAD6E15}" cxnId="{8A595E78-8AFC-48DB-B208-4F713AB85B7E}" type="sibTrans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B4217F8-5367-4860-9FC7-EB147DA0F7B2}" type="presOf" srcId="{40AB946A-C638-4522-B602-A75E60BE419B}" destId="{D19E3202-A4D6-4896-A660-41FC5C701937}" srcOrd="0" destOrd="2" presId="urn:microsoft.com/office/officeart/2005/8/layout/list1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A8E60634-E1A4-45C5-8EBA-1023637F5675}" type="presOf" srcId="{5DBD6C8D-BECC-48E9-899C-53A4492E616B}" destId="{D19E3202-A4D6-4896-A660-41FC5C701937}" srcOrd="0" destOrd="6" presId="urn:microsoft.com/office/officeart/2005/8/layout/list1"/>
    <dgm:cxn modelId="{AC5C1847-3DE2-4C8B-B59D-13C04592B073}" type="presOf" srcId="{F2FF51FB-2F36-4DB7-860B-47737E2A151E}" destId="{D19E3202-A4D6-4896-A660-41FC5C701937}" srcOrd="0" destOrd="5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890D6BE9-E51F-4B22-AB32-4B716929A32D}" type="presOf" srcId="{4035ACF0-760C-45C9-B54D-7153FB673A6A}" destId="{D19E3202-A4D6-4896-A660-41FC5C701937}" srcOrd="0" destOrd="0" presId="urn:microsoft.com/office/officeart/2005/8/layout/list1"/>
    <dgm:cxn modelId="{DB26E68C-D0BC-45BB-9B72-20A2C0180CDA}" type="presOf" srcId="{76DBAD82-5522-406D-90B7-E01561ACB68A}" destId="{6733F149-A598-45D9-8D73-E9E4DA20EB7D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CE638EE0-AECF-470B-932C-CAD25967BDAF}" type="presOf" srcId="{FFDB51D0-6B1D-43D3-8E73-ECD7471A4D01}" destId="{3B277155-0BDC-4129-93DC-7CA37B78CDAF}" srcOrd="1" destOrd="0" presId="urn:microsoft.com/office/officeart/2005/8/layout/list1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B2D70803-BCEE-4887-8705-83B4ECFBAB9C}" type="presOf" srcId="{F7BFB533-B946-4AFA-AB78-1519761CD0D1}" destId="{6733F149-A598-45D9-8D73-E9E4DA20EB7D}" srcOrd="0" destOrd="1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1968FD95-8454-4D69-B725-54A2C6BAC44B}" type="presOf" srcId="{71E09C4F-BDE0-46AA-97FB-E714A98E72C7}" destId="{D19E3202-A4D6-4896-A660-41FC5C701937}" srcOrd="0" destOrd="4" presId="urn:microsoft.com/office/officeart/2005/8/layout/list1"/>
    <dgm:cxn modelId="{2508C960-67AD-43C2-B489-CE25762CC579}" type="presOf" srcId="{9F12D42D-88AA-413A-8637-2DD3F3F70319}" destId="{E0F120CA-8905-417C-A334-980514E77545}" srcOrd="0" destOrd="0" presId="urn:microsoft.com/office/officeart/2005/8/layout/list1"/>
    <dgm:cxn modelId="{6134CE18-E953-4D6E-ABD2-C41F90B77850}" type="presOf" srcId="{9E9874CF-1983-4284-9902-3A937231DEB8}" destId="{50D3F575-46BD-4A51-9AB7-79A1B5CBDC90}" srcOrd="0" destOrd="0" presId="urn:microsoft.com/office/officeart/2005/8/layout/list1"/>
    <dgm:cxn modelId="{97D2ECBA-CAE5-4BB0-B723-9EB9BD535723}" type="presOf" srcId="{9E9874CF-1983-4284-9902-3A937231DEB8}" destId="{68CB2C07-6FB4-43B7-90A6-6102B894FE03}" srcOrd="1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28EFCE74-3446-448C-ADF4-2BF94DDF0F6C}" type="presOf" srcId="{FFDB51D0-6B1D-43D3-8E73-ECD7471A4D01}" destId="{FDF0F71C-270F-4095-8BE8-C8F869D73701}" srcOrd="0" destOrd="0" presId="urn:microsoft.com/office/officeart/2005/8/layout/list1"/>
    <dgm:cxn modelId="{D882BDFA-6447-4DD8-9D92-D36688B56C2F}" type="presOf" srcId="{C0654F53-D694-4BA8-9068-2EAC60EE191B}" destId="{D19E3202-A4D6-4896-A660-41FC5C701937}" srcOrd="0" destOrd="1" presId="urn:microsoft.com/office/officeart/2005/8/layout/list1"/>
    <dgm:cxn modelId="{11E6BB67-8A54-4E64-9755-1393A0A5012E}" type="presOf" srcId="{6003DAA0-9C82-44B7-AB65-A049B4D23AAC}" destId="{D19E3202-A4D6-4896-A660-41FC5C701937}" srcOrd="0" destOrd="3" presId="urn:microsoft.com/office/officeart/2005/8/layout/list1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CDEDE9D0-97C3-445E-B3CD-9550F1914F1E}" type="presParOf" srcId="{E0F120CA-8905-417C-A334-980514E77545}" destId="{231AE18B-EBC9-4452-B8FE-7C10AF8C3D99}" srcOrd="0" destOrd="0" presId="urn:microsoft.com/office/officeart/2005/8/layout/list1"/>
    <dgm:cxn modelId="{608B338A-DB07-4BAA-BA4C-B2F0A2BC028F}" type="presParOf" srcId="{231AE18B-EBC9-4452-B8FE-7C10AF8C3D99}" destId="{50D3F575-46BD-4A51-9AB7-79A1B5CBDC90}" srcOrd="0" destOrd="0" presId="urn:microsoft.com/office/officeart/2005/8/layout/list1"/>
    <dgm:cxn modelId="{0F18A98B-E366-4DA4-888B-22D558774F75}" type="presParOf" srcId="{231AE18B-EBC9-4452-B8FE-7C10AF8C3D99}" destId="{68CB2C07-6FB4-43B7-90A6-6102B894FE03}" srcOrd="1" destOrd="0" presId="urn:microsoft.com/office/officeart/2005/8/layout/list1"/>
    <dgm:cxn modelId="{0E64D0A2-C69F-412A-AABA-43CBD835EE50}" type="presParOf" srcId="{E0F120CA-8905-417C-A334-980514E77545}" destId="{884D52F0-3294-44A2-9D5C-6F850FA628DE}" srcOrd="1" destOrd="0" presId="urn:microsoft.com/office/officeart/2005/8/layout/list1"/>
    <dgm:cxn modelId="{6A92D5E5-174B-43DC-A02B-7E87C681D9E6}" type="presParOf" srcId="{E0F120CA-8905-417C-A334-980514E77545}" destId="{6733F149-A598-45D9-8D73-E9E4DA20EB7D}" srcOrd="2" destOrd="0" presId="urn:microsoft.com/office/officeart/2005/8/layout/list1"/>
    <dgm:cxn modelId="{D7765B17-2B86-48D6-99C1-9EBAE12EE9F5}" type="presParOf" srcId="{E0F120CA-8905-417C-A334-980514E77545}" destId="{C392A045-7BA1-47A5-AFB1-CEB7DADB0811}" srcOrd="3" destOrd="0" presId="urn:microsoft.com/office/officeart/2005/8/layout/list1"/>
    <dgm:cxn modelId="{938A6A77-6497-4F60-886A-6EEE0D314FA9}" type="presParOf" srcId="{E0F120CA-8905-417C-A334-980514E77545}" destId="{B37B1F0C-8B76-49E2-B748-B1E108DF2203}" srcOrd="4" destOrd="0" presId="urn:microsoft.com/office/officeart/2005/8/layout/list1"/>
    <dgm:cxn modelId="{52242DF6-0D18-4FF4-A306-CD0C09F8315C}" type="presParOf" srcId="{B37B1F0C-8B76-49E2-B748-B1E108DF2203}" destId="{FDF0F71C-270F-4095-8BE8-C8F869D73701}" srcOrd="0" destOrd="0" presId="urn:microsoft.com/office/officeart/2005/8/layout/list1"/>
    <dgm:cxn modelId="{DC485C8E-F722-4D18-8373-269DC4A3091E}" type="presParOf" srcId="{B37B1F0C-8B76-49E2-B748-B1E108DF2203}" destId="{3B277155-0BDC-4129-93DC-7CA37B78CDAF}" srcOrd="1" destOrd="0" presId="urn:microsoft.com/office/officeart/2005/8/layout/list1"/>
    <dgm:cxn modelId="{5C120D9E-F1AA-4B94-8304-575EC42C4D57}" type="presParOf" srcId="{E0F120CA-8905-417C-A334-980514E77545}" destId="{E9B5DEB4-8473-44D4-BA8F-FD3AA2EB169A}" srcOrd="5" destOrd="0" presId="urn:microsoft.com/office/officeart/2005/8/layout/list1"/>
    <dgm:cxn modelId="{D9577DDA-2967-4E58-B0F2-2C45004C61AA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 smtClean="0"/>
            <a:t>Step 1: Training</a:t>
          </a:r>
          <a:endParaRPr lang="zh-TW" altLang="en-US" sz="2400" dirty="0"/>
        </a:p>
      </dgm:t>
    </dgm:pt>
    <dgm:pt modelId="{E2F89896-475B-4E2D-BBD2-CC82F8B08D57}" cxnId="{179BB39B-2395-41A4-B244-7262B5EC9C18}" type="parTrans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cxnId="{179BB39B-2395-41A4-B244-7262B5EC9C18}" type="sibTrans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Find a function F</a:t>
          </a:r>
          <a:endParaRPr lang="zh-TW" altLang="en-US" sz="2400" dirty="0"/>
        </a:p>
      </dgm:t>
    </dgm:pt>
    <dgm:pt modelId="{46E8ACA0-0989-47FD-98D0-47A04621E426}" cxnId="{16835473-8DC4-4BB2-AA3C-6C91D0EACF76}" type="parTrans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cxnId="{16835473-8DC4-4BB2-AA3C-6C91D0EACF76}" type="sibTrans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 smtClean="0"/>
            <a:t>Step 2: Inference</a:t>
          </a:r>
          <a:endParaRPr lang="zh-TW" altLang="en-US" sz="2400" dirty="0"/>
        </a:p>
      </dgm:t>
    </dgm:pt>
    <dgm:pt modelId="{D2D20269-1C92-46C1-8798-B1DB137BE683}" cxnId="{9CB2EF0A-A7A1-48CA-8B8E-CF1C7838F941}" type="parTrans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cxnId="{9CB2EF0A-A7A1-48CA-8B8E-CF1C7838F941}" type="sibTrans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an object x</a:t>
          </a:r>
          <a:endParaRPr lang="zh-TW" altLang="en-US" sz="2400" dirty="0"/>
        </a:p>
      </dgm:t>
    </dgm:pt>
    <dgm:pt modelId="{3BEE3D63-97D4-4204-93B8-982E3D13C723}" cxnId="{C936F741-3CBB-4CB1-AF80-B6F419D3FFF8}" type="parTrans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cxnId="{C936F741-3CBB-4CB1-AF80-B6F419D3FFF8}" type="sibTrans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): evaluate how compatible the objects x and y is</a:t>
          </a:r>
          <a:endParaRPr lang="zh-TW" altLang="en-US" sz="2400" dirty="0"/>
        </a:p>
      </dgm:t>
    </dgm:pt>
    <dgm:pt modelId="{581F2093-6720-4E95-BFF7-1D5F71DD914E}" cxnId="{B21A8CD8-53D6-451C-A872-58F0319678C6}" type="parTrans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cxnId="{B21A8CD8-53D6-451C-A872-58F0319678C6}" type="sibTrans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cxnId="{E7802863-6352-4005-AE63-FAA1195B1606}" type="parTrans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cxnId="{E7802863-6352-4005-AE63-FAA1195B1606}" type="sibTrans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cxnId="{2A02411C-2F62-499E-89A1-ADF728A1EE9C}" type="parTrans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cxnId="{2A02411C-2F62-499E-89A1-ADF728A1EE9C}" type="sibTrans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03ED3503-6FD9-4639-BDA2-AEF1F4F564FA}" type="presOf" srcId="{9E9874CF-1983-4284-9902-3A937231DEB8}" destId="{68CB2C07-6FB4-43B7-90A6-6102B894FE03}" srcOrd="1" destOrd="0" presId="urn:microsoft.com/office/officeart/2005/8/layout/list1"/>
    <dgm:cxn modelId="{9D0AE04F-15AF-4DB5-9C21-E99FD4A5189D}" type="presOf" srcId="{FFDB51D0-6B1D-43D3-8E73-ECD7471A4D01}" destId="{3B277155-0BDC-4129-93DC-7CA37B78CDAF}" srcOrd="1" destOrd="0" presId="urn:microsoft.com/office/officeart/2005/8/layout/list1"/>
    <dgm:cxn modelId="{FD31783B-B180-4A7D-B40E-677150B421B7}" type="presOf" srcId="{92087D4F-269E-4932-9002-3AB0A3D6E103}" destId="{6733F149-A598-45D9-8D73-E9E4DA20EB7D}" srcOrd="0" destOrd="1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C7434C27-DE4C-46DB-993C-5DE7CD79C05A}" type="presOf" srcId="{FFDB51D0-6B1D-43D3-8E73-ECD7471A4D01}" destId="{FDF0F71C-270F-4095-8BE8-C8F869D73701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F56038FE-531F-46BE-90EA-92C4B4D8E3A3}" type="presOf" srcId="{76DBAD82-5522-406D-90B7-E01561ACB68A}" destId="{6733F149-A598-45D9-8D73-E9E4DA20EB7D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277E384E-56CE-427D-83A9-6F534FC1AC6C}" type="presOf" srcId="{5DBD6C8D-BECC-48E9-899C-53A4492E616B}" destId="{D19E3202-A4D6-4896-A660-41FC5C701937}" srcOrd="0" destOrd="1" presId="urn:microsoft.com/office/officeart/2005/8/layout/list1"/>
    <dgm:cxn modelId="{FF889E7C-D6AC-4F93-817E-2BFF62BF6809}" type="presOf" srcId="{9F12D42D-88AA-413A-8637-2DD3F3F70319}" destId="{E0F120CA-8905-417C-A334-980514E77545}" srcOrd="0" destOrd="0" presId="urn:microsoft.com/office/officeart/2005/8/layout/list1"/>
    <dgm:cxn modelId="{527BB5D6-BB3C-4CC3-8884-A96B5979EBD3}" type="presOf" srcId="{7FEAE1CC-6AD9-4DDE-A717-271EAD0BBA84}" destId="{6733F149-A598-45D9-8D73-E9E4DA20EB7D}" srcOrd="0" destOrd="2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2F29ABCF-73C4-42A5-85A3-2385A7C77368}" type="presOf" srcId="{4035ACF0-760C-45C9-B54D-7153FB673A6A}" destId="{D19E3202-A4D6-4896-A660-41FC5C701937}" srcOrd="0" destOrd="0" presId="urn:microsoft.com/office/officeart/2005/8/layout/list1"/>
    <dgm:cxn modelId="{A124342A-0D20-48AB-BE37-83F552978723}" type="presOf" srcId="{9E9874CF-1983-4284-9902-3A937231DEB8}" destId="{50D3F575-46BD-4A51-9AB7-79A1B5CBDC90}" srcOrd="0" destOrd="0" presId="urn:microsoft.com/office/officeart/2005/8/layout/list1"/>
    <dgm:cxn modelId="{5792E93D-C35E-47D7-A0C8-5351D7418CC9}" type="presParOf" srcId="{E0F120CA-8905-417C-A334-980514E77545}" destId="{231AE18B-EBC9-4452-B8FE-7C10AF8C3D99}" srcOrd="0" destOrd="0" presId="urn:microsoft.com/office/officeart/2005/8/layout/list1"/>
    <dgm:cxn modelId="{D953E1A8-17B7-4194-8BC9-EC2916FECD21}" type="presParOf" srcId="{231AE18B-EBC9-4452-B8FE-7C10AF8C3D99}" destId="{50D3F575-46BD-4A51-9AB7-79A1B5CBDC90}" srcOrd="0" destOrd="0" presId="urn:microsoft.com/office/officeart/2005/8/layout/list1"/>
    <dgm:cxn modelId="{C72A7085-1090-4DEF-9CF0-77C216A792D2}" type="presParOf" srcId="{231AE18B-EBC9-4452-B8FE-7C10AF8C3D99}" destId="{68CB2C07-6FB4-43B7-90A6-6102B894FE03}" srcOrd="1" destOrd="0" presId="urn:microsoft.com/office/officeart/2005/8/layout/list1"/>
    <dgm:cxn modelId="{13395688-F73B-4B84-B5C0-F6EF330998A9}" type="presParOf" srcId="{E0F120CA-8905-417C-A334-980514E77545}" destId="{884D52F0-3294-44A2-9D5C-6F850FA628DE}" srcOrd="1" destOrd="0" presId="urn:microsoft.com/office/officeart/2005/8/layout/list1"/>
    <dgm:cxn modelId="{B37DB80B-BB34-4B7D-9788-7AD93EB12ECF}" type="presParOf" srcId="{E0F120CA-8905-417C-A334-980514E77545}" destId="{6733F149-A598-45D9-8D73-E9E4DA20EB7D}" srcOrd="2" destOrd="0" presId="urn:microsoft.com/office/officeart/2005/8/layout/list1"/>
    <dgm:cxn modelId="{62EEC750-8DCF-4C9B-B2EB-A89E471173FD}" type="presParOf" srcId="{E0F120CA-8905-417C-A334-980514E77545}" destId="{C392A045-7BA1-47A5-AFB1-CEB7DADB0811}" srcOrd="3" destOrd="0" presId="urn:microsoft.com/office/officeart/2005/8/layout/list1"/>
    <dgm:cxn modelId="{E4E098B0-7EA8-4284-AF99-D28C8D19B72E}" type="presParOf" srcId="{E0F120CA-8905-417C-A334-980514E77545}" destId="{B37B1F0C-8B76-49E2-B748-B1E108DF2203}" srcOrd="4" destOrd="0" presId="urn:microsoft.com/office/officeart/2005/8/layout/list1"/>
    <dgm:cxn modelId="{F3FB7B20-0C8C-4CA7-ADEA-E6B65A287332}" type="presParOf" srcId="{B37B1F0C-8B76-49E2-B748-B1E108DF2203}" destId="{FDF0F71C-270F-4095-8BE8-C8F869D73701}" srcOrd="0" destOrd="0" presId="urn:microsoft.com/office/officeart/2005/8/layout/list1"/>
    <dgm:cxn modelId="{51E3AFEB-8E0D-422D-B850-4EB0ABB11869}" type="presParOf" srcId="{B37B1F0C-8B76-49E2-B748-B1E108DF2203}" destId="{3B277155-0BDC-4129-93DC-7CA37B78CDAF}" srcOrd="1" destOrd="0" presId="urn:microsoft.com/office/officeart/2005/8/layout/list1"/>
    <dgm:cxn modelId="{7C4C434D-F3E9-4929-81EC-254D97A33391}" type="presParOf" srcId="{E0F120CA-8905-417C-A334-980514E77545}" destId="{E9B5DEB4-8473-44D4-BA8F-FD3AA2EB169A}" srcOrd="5" destOrd="0" presId="urn:microsoft.com/office/officeart/2005/8/layout/list1"/>
    <dgm:cxn modelId="{24E8FD81-4B31-487F-9145-1C3DCF134112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 smtClean="0"/>
            <a:t>Step 1: Training</a:t>
          </a:r>
          <a:endParaRPr lang="zh-TW" altLang="en-US" sz="2400" dirty="0"/>
        </a:p>
      </dgm:t>
    </dgm:pt>
    <dgm:pt modelId="{E2F89896-475B-4E2D-BBD2-CC82F8B08D57}" cxnId="{179BB39B-2395-41A4-B244-7262B5EC9C18}" type="parTrans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cxnId="{179BB39B-2395-41A4-B244-7262B5EC9C18}" type="sibTrans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Estimate the probability P(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6E8ACA0-0989-47FD-98D0-47A04621E426}" cxnId="{16835473-8DC4-4BB2-AA3C-6C91D0EACF76}" type="parTrans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cxnId="{16835473-8DC4-4BB2-AA3C-6C91D0EACF76}" type="sibTrans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 smtClean="0"/>
            <a:t>Step 2: Inference</a:t>
          </a:r>
          <a:endParaRPr lang="zh-TW" altLang="en-US" sz="2400" dirty="0"/>
        </a:p>
      </dgm:t>
    </dgm:pt>
    <dgm:pt modelId="{D2D20269-1C92-46C1-8798-B1DB137BE683}" cxnId="{9CB2EF0A-A7A1-48CA-8B8E-CF1C7838F941}" type="parTrans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cxnId="{9CB2EF0A-A7A1-48CA-8B8E-CF1C7838F941}" type="sibTrans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an object x</a:t>
          </a:r>
          <a:endParaRPr lang="zh-TW" altLang="en-US" sz="2400" dirty="0"/>
        </a:p>
      </dgm:t>
    </dgm:pt>
    <dgm:pt modelId="{3BEE3D63-97D4-4204-93B8-982E3D13C723}" cxnId="{C936F741-3CBB-4CB1-AF80-B6F419D3FFF8}" type="parTrans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cxnId="{C936F741-3CBB-4CB1-AF80-B6F419D3FFF8}" type="sibTrans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cxnId="{2A02411C-2F62-499E-89A1-ADF728A1EE9C}" type="parTrans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cxnId="{2A02411C-2F62-499E-89A1-ADF728A1EE9C}" type="sibTrans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cxnId="{85383529-118A-40E9-AEFA-14F7B1B908B0}" type="parTrans">
      <dgm:prSet/>
      <dgm:spPr/>
      <dgm:t>
        <a:bodyPr/>
        <a:lstStyle/>
        <a:p>
          <a:endParaRPr lang="zh-TW" altLang="en-US"/>
        </a:p>
      </dgm:t>
    </dgm:pt>
    <dgm:pt modelId="{152FC8E8-BB21-44EF-8A7F-5550513AA1F6}" cxnId="{85383529-118A-40E9-AEFA-14F7B1B908B0}" type="sibTrans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cxnId="{CC2F8A29-B300-4BA8-A583-CBDED2FA7B3B}" type="parTrans">
      <dgm:prSet/>
      <dgm:spPr/>
      <dgm:t>
        <a:bodyPr/>
        <a:lstStyle/>
        <a:p>
          <a:endParaRPr lang="zh-TW" altLang="en-US"/>
        </a:p>
      </dgm:t>
    </dgm:pt>
    <dgm:pt modelId="{88A5F33B-056B-4128-A845-5722A4B3547E}" cxnId="{CC2F8A29-B300-4BA8-A583-CBDED2FA7B3B}" type="sibTrans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cxnId="{D1AB81AE-1DC0-4EBB-9218-4839505F9AEF}" type="parTrans">
      <dgm:prSet/>
      <dgm:spPr/>
      <dgm:t>
        <a:bodyPr/>
        <a:lstStyle/>
        <a:p>
          <a:endParaRPr lang="zh-TW" altLang="en-US"/>
        </a:p>
      </dgm:t>
    </dgm:pt>
    <dgm:pt modelId="{854A27DE-41C7-4907-AF14-7985E83909F5}" cxnId="{D1AB81AE-1DC0-4EBB-9218-4839505F9AEF}" type="sibTrans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cxnId="{71B93DF8-E515-4314-A15C-0C6C5C6CBE5A}" type="parTrans">
      <dgm:prSet/>
      <dgm:spPr/>
      <dgm:t>
        <a:bodyPr/>
        <a:lstStyle/>
        <a:p>
          <a:endParaRPr lang="zh-TW" altLang="en-US"/>
        </a:p>
      </dgm:t>
    </dgm:pt>
    <dgm:pt modelId="{2F3C4F88-362A-44A2-B60B-48C06205DC84}" cxnId="{71B93DF8-E515-4314-A15C-0C6C5C6CBE5A}" type="sibTrans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cxnId="{746018BB-72F0-4FAF-B42E-E0BCBBA52A83}" type="parTrans">
      <dgm:prSet/>
      <dgm:spPr/>
      <dgm:t>
        <a:bodyPr/>
        <a:lstStyle/>
        <a:p>
          <a:endParaRPr lang="zh-TW" altLang="en-US"/>
        </a:p>
      </dgm:t>
    </dgm:pt>
    <dgm:pt modelId="{5FE420CA-A493-4103-8EE8-D0D1A5E33C1B}" cxnId="{746018BB-72F0-4FAF-B42E-E0BCBBA52A83}" type="sibTrans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cxnId="{8A595E78-8AFC-48DB-B208-4F713AB85B7E}" type="parTrans">
      <dgm:prSet/>
      <dgm:spPr/>
      <dgm:t>
        <a:bodyPr/>
        <a:lstStyle/>
        <a:p>
          <a:endParaRPr lang="zh-TW" altLang="en-US"/>
        </a:p>
      </dgm:t>
    </dgm:pt>
    <dgm:pt modelId="{CF92C13D-261A-4082-A5F6-C6754DAD6E15}" cxnId="{8A595E78-8AFC-48DB-B208-4F713AB85B7E}" type="sibTrans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EB3BE8B-BC14-4A1A-BCCD-44207350B968}" type="presOf" srcId="{6003DAA0-9C82-44B7-AB65-A049B4D23AAC}" destId="{D19E3202-A4D6-4896-A660-41FC5C701937}" srcOrd="0" destOrd="3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8A7580A9-6170-4671-ACA7-AE3C0AFA044C}" type="presOf" srcId="{C0654F53-D694-4BA8-9068-2EAC60EE191B}" destId="{D19E3202-A4D6-4896-A660-41FC5C701937}" srcOrd="0" destOrd="1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CF2CB986-DBF3-43A7-BA6D-77BE23464E5D}" type="presOf" srcId="{9E9874CF-1983-4284-9902-3A937231DEB8}" destId="{68CB2C07-6FB4-43B7-90A6-6102B894FE03}" srcOrd="1" destOrd="0" presId="urn:microsoft.com/office/officeart/2005/8/layout/list1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73FCD8BD-11F5-42CD-8444-55DB9E9C021C}" type="presOf" srcId="{F7BFB533-B946-4AFA-AB78-1519761CD0D1}" destId="{6733F149-A598-45D9-8D73-E9E4DA20EB7D}" srcOrd="0" destOrd="1" presId="urn:microsoft.com/office/officeart/2005/8/layout/list1"/>
    <dgm:cxn modelId="{B9B8D52E-2CF9-44B4-A664-CF789ABD141B}" type="presOf" srcId="{5DBD6C8D-BECC-48E9-899C-53A4492E616B}" destId="{D19E3202-A4D6-4896-A660-41FC5C701937}" srcOrd="0" destOrd="6" presId="urn:microsoft.com/office/officeart/2005/8/layout/list1"/>
    <dgm:cxn modelId="{E23BF903-7961-4DD6-A9DF-200CE0A90CB1}" type="presOf" srcId="{9E9874CF-1983-4284-9902-3A937231DEB8}" destId="{50D3F575-46BD-4A51-9AB7-79A1B5CBDC90}" srcOrd="0" destOrd="0" presId="urn:microsoft.com/office/officeart/2005/8/layout/list1"/>
    <dgm:cxn modelId="{2789B4A0-AE24-41F4-AE0E-0D7431BEA3C9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8168F6FD-42AD-47F3-9DC8-681399D1926F}" type="presOf" srcId="{FFDB51D0-6B1D-43D3-8E73-ECD7471A4D01}" destId="{FDF0F71C-270F-4095-8BE8-C8F869D73701}" srcOrd="0" destOrd="0" presId="urn:microsoft.com/office/officeart/2005/8/layout/list1"/>
    <dgm:cxn modelId="{F6546FFB-EAA6-46DC-97C4-6A90F4315ABA}" type="presOf" srcId="{FFDB51D0-6B1D-43D3-8E73-ECD7471A4D01}" destId="{3B277155-0BDC-4129-93DC-7CA37B78CDAF}" srcOrd="1" destOrd="0" presId="urn:microsoft.com/office/officeart/2005/8/layout/list1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0B2188F5-9343-45DA-988A-F15B14CF033F}" type="presOf" srcId="{71E09C4F-BDE0-46AA-97FB-E714A98E72C7}" destId="{D19E3202-A4D6-4896-A660-41FC5C701937}" srcOrd="0" destOrd="4" presId="urn:microsoft.com/office/officeart/2005/8/layout/list1"/>
    <dgm:cxn modelId="{0F0CB9DB-2D6E-4715-AB45-836C75891E53}" type="presOf" srcId="{9F12D42D-88AA-413A-8637-2DD3F3F70319}" destId="{E0F120CA-8905-417C-A334-980514E77545}" srcOrd="0" destOrd="0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D687803-F893-4E84-95DA-A7D10A5B5400}" type="presOf" srcId="{40AB946A-C638-4522-B602-A75E60BE419B}" destId="{D19E3202-A4D6-4896-A660-41FC5C701937}" srcOrd="0" destOrd="2" presId="urn:microsoft.com/office/officeart/2005/8/layout/list1"/>
    <dgm:cxn modelId="{562A6919-87FC-4514-AE74-5BCDC8CA0C49}" type="presOf" srcId="{4035ACF0-760C-45C9-B54D-7153FB673A6A}" destId="{D19E3202-A4D6-4896-A660-41FC5C701937}" srcOrd="0" destOrd="0" presId="urn:microsoft.com/office/officeart/2005/8/layout/list1"/>
    <dgm:cxn modelId="{E632E98E-40F8-487E-8180-14FD636EDA8F}" type="presOf" srcId="{F2FF51FB-2F36-4DB7-860B-47737E2A151E}" destId="{D19E3202-A4D6-4896-A660-41FC5C701937}" srcOrd="0" destOrd="5" presId="urn:microsoft.com/office/officeart/2005/8/layout/list1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D081286A-BB15-4BF8-9883-1D559C1374B8}" type="presParOf" srcId="{E0F120CA-8905-417C-A334-980514E77545}" destId="{231AE18B-EBC9-4452-B8FE-7C10AF8C3D99}" srcOrd="0" destOrd="0" presId="urn:microsoft.com/office/officeart/2005/8/layout/list1"/>
    <dgm:cxn modelId="{5A943417-AEE1-4520-8BC4-2E62BEFA4232}" type="presParOf" srcId="{231AE18B-EBC9-4452-B8FE-7C10AF8C3D99}" destId="{50D3F575-46BD-4A51-9AB7-79A1B5CBDC90}" srcOrd="0" destOrd="0" presId="urn:microsoft.com/office/officeart/2005/8/layout/list1"/>
    <dgm:cxn modelId="{CB998617-7C92-4365-906A-D85A504869FA}" type="presParOf" srcId="{231AE18B-EBC9-4452-B8FE-7C10AF8C3D99}" destId="{68CB2C07-6FB4-43B7-90A6-6102B894FE03}" srcOrd="1" destOrd="0" presId="urn:microsoft.com/office/officeart/2005/8/layout/list1"/>
    <dgm:cxn modelId="{8210AD04-4C3F-4885-890E-3C977C1732FE}" type="presParOf" srcId="{E0F120CA-8905-417C-A334-980514E77545}" destId="{884D52F0-3294-44A2-9D5C-6F850FA628DE}" srcOrd="1" destOrd="0" presId="urn:microsoft.com/office/officeart/2005/8/layout/list1"/>
    <dgm:cxn modelId="{E657D30A-07EA-4EF6-BBFB-6A28FEC95B62}" type="presParOf" srcId="{E0F120CA-8905-417C-A334-980514E77545}" destId="{6733F149-A598-45D9-8D73-E9E4DA20EB7D}" srcOrd="2" destOrd="0" presId="urn:microsoft.com/office/officeart/2005/8/layout/list1"/>
    <dgm:cxn modelId="{C75C07AE-233B-4E2C-8D64-16BECC44CEAC}" type="presParOf" srcId="{E0F120CA-8905-417C-A334-980514E77545}" destId="{C392A045-7BA1-47A5-AFB1-CEB7DADB0811}" srcOrd="3" destOrd="0" presId="urn:microsoft.com/office/officeart/2005/8/layout/list1"/>
    <dgm:cxn modelId="{D5BE5D47-1CA8-4245-935E-3F5FF3236274}" type="presParOf" srcId="{E0F120CA-8905-417C-A334-980514E77545}" destId="{B37B1F0C-8B76-49E2-B748-B1E108DF2203}" srcOrd="4" destOrd="0" presId="urn:microsoft.com/office/officeart/2005/8/layout/list1"/>
    <dgm:cxn modelId="{7471784E-02DD-4D79-BD3E-0F65734B6F6D}" type="presParOf" srcId="{B37B1F0C-8B76-49E2-B748-B1E108DF2203}" destId="{FDF0F71C-270F-4095-8BE8-C8F869D73701}" srcOrd="0" destOrd="0" presId="urn:microsoft.com/office/officeart/2005/8/layout/list1"/>
    <dgm:cxn modelId="{362B10C7-75A7-4526-920B-5FE9F598473E}" type="presParOf" srcId="{B37B1F0C-8B76-49E2-B748-B1E108DF2203}" destId="{3B277155-0BDC-4129-93DC-7CA37B78CDAF}" srcOrd="1" destOrd="0" presId="urn:microsoft.com/office/officeart/2005/8/layout/list1"/>
    <dgm:cxn modelId="{7A5168C4-26FD-4D4D-BB6B-F12E9E55A4BB}" type="presParOf" srcId="{E0F120CA-8905-417C-A334-980514E77545}" destId="{E9B5DEB4-8473-44D4-BA8F-FD3AA2EB169A}" srcOrd="5" destOrd="0" presId="urn:microsoft.com/office/officeart/2005/8/layout/list1"/>
    <dgm:cxn modelId="{C2770EFB-5930-49CD-9F7E-C6807E1375B8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3FBC2E5D-4844-44CE-BFC2-057E94FA1366}" cxnId="{F4B90C2D-8B91-430C-AE06-0DFB9C93B10C}" type="parTrans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cxnId="{F4B90C2D-8B91-430C-AE06-0DFB9C93B10C}" type="sibTrans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EAC3387D-C2E4-4959-AE1F-C7373D2F94B6}" cxnId="{DC913441-5317-4A06-A10E-9532014BADE0}" type="parTrans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cxnId="{DC913441-5317-4A06-A10E-9532014BADE0}" type="sibTrans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63703F06-DF77-42BD-B522-645A1DF5232D}" cxnId="{CAD26BD8-7BBB-4F94-AC4F-EA6B64A49F8E}" type="parTrans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cxnId="{CAD26BD8-7BBB-4F94-AC4F-EA6B64A49F8E}" type="sibTrans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What does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 look like?</a:t>
          </a:r>
          <a:endParaRPr lang="zh-TW" altLang="en-US" sz="2400" dirty="0"/>
        </a:p>
      </dgm:t>
    </dgm:pt>
    <dgm:pt modelId="{90D37C4E-EA99-4BE9-A1E9-FF508F4F6E6D}" cxnId="{28283947-5D8B-455D-9FE8-B5B0F043DDB8}" type="parTrans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cxnId="{28283947-5D8B-455D-9FE8-B5B0F043DDB8}" type="sibTrans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training data, how to find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133A273-C2CE-4E26-9935-F2E839078AF9}" cxnId="{8ECD4D15-4796-4698-8E53-7C9F57057D79}" type="sibTrans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cxnId="{8ECD4D15-4796-4698-8E53-7C9F57057D79}" type="parTrans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cxnId="{93E4EBCF-79F9-466D-83AF-F3D134B65DC6}" type="sibTrans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cxnId="{93E4EBCF-79F9-466D-83AF-F3D134B65DC6}" type="parTrans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cxnId="{D59AC17C-81A4-4D3E-83E3-A4F473D28BE5}" type="sibTrans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cxnId="{D59AC17C-81A4-4D3E-83E3-A4F473D28BE5}" type="parTrans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How to solve the “</a:t>
          </a:r>
          <a:r>
            <a:rPr lang="en-US" altLang="zh-TW" sz="2400" dirty="0" err="1" smtClean="0"/>
            <a:t>arg</a:t>
          </a:r>
          <a:r>
            <a:rPr lang="en-US" altLang="zh-TW" sz="2400" dirty="0" smtClean="0"/>
            <a:t> max” problem</a:t>
          </a:r>
          <a:endParaRPr lang="zh-TW" altLang="en-US" sz="2400" dirty="0"/>
        </a:p>
      </dgm:t>
    </dgm:pt>
    <dgm:pt modelId="{A55B5796-F3B0-46DE-B2FF-0824023BD70B}" cxnId="{86D71A81-D744-49A0-B9C5-654048A4B2E8}" type="sibTrans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cxnId="{86D71A81-D744-49A0-B9C5-654048A4B2E8}" type="parTrans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B5A525C1-7844-48CF-B60B-12306B8BDCC6}" type="presOf" srcId="{9491E6FD-75D8-4F8F-A2D8-676337F2C604}" destId="{E98E6051-CEA2-4B2D-9CC2-D9D66B04CCD9}" srcOrd="0" destOrd="0" presId="urn:microsoft.com/office/officeart/2005/8/layout/list1"/>
    <dgm:cxn modelId="{D7286717-FC07-4740-A216-AF53CC2CEC0E}" type="presOf" srcId="{CBF58472-CB47-4CDC-B406-59ACCFEC7AC8}" destId="{6AE1192B-8224-4641-A190-32BF176B4BD3}" srcOrd="1" destOrd="0" presId="urn:microsoft.com/office/officeart/2005/8/layout/list1"/>
    <dgm:cxn modelId="{472D8198-069D-416F-AACB-B71D0AC0743D}" type="presOf" srcId="{5276CFF9-C393-455C-AFD2-DE107E59EA25}" destId="{547E7A61-A93C-4FFB-BAEA-5A39CE04E726}" srcOrd="0" destOrd="1" presId="urn:microsoft.com/office/officeart/2005/8/layout/list1"/>
    <dgm:cxn modelId="{BC793CD9-69BA-4A8D-8144-E77803AE501B}" type="presOf" srcId="{E6126381-FEA6-42C2-B4DA-55A2225C4033}" destId="{426AFD05-EDD0-4DFF-84BB-7CFC7D97A722}" srcOrd="1" destOrd="0" presId="urn:microsoft.com/office/officeart/2005/8/layout/list1"/>
    <dgm:cxn modelId="{7AED2323-55B3-44BD-8767-44152D24ADF5}" type="presOf" srcId="{8C8FC24A-98B3-42A9-B73B-E58568D91077}" destId="{F2CC8F88-1DDE-4179-9925-87ECEBEEA36E}" srcOrd="1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282420DE-ED86-419E-8E93-B271A28E1AD6}" type="presOf" srcId="{CBF58472-CB47-4CDC-B406-59ACCFEC7AC8}" destId="{946BBAFD-B004-449D-AB22-3CD75A0402D3}" srcOrd="0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84BAD5A3-7D64-4267-A1BD-6A4D23209535}" type="presOf" srcId="{77FDADD8-0AA0-4C28-AF11-7D00EBB05AED}" destId="{547E7A61-A93C-4FFB-BAEA-5A39CE04E726}" srcOrd="0" destOrd="0" presId="urn:microsoft.com/office/officeart/2005/8/layout/list1"/>
    <dgm:cxn modelId="{6B81DFD3-AAB9-4285-850D-57B9D4A42669}" type="presOf" srcId="{87DFDA80-A9C9-4491-9026-F8FA22BFFCA3}" destId="{547E7A61-A93C-4FFB-BAEA-5A39CE04E726}" srcOrd="0" destOrd="2" presId="urn:microsoft.com/office/officeart/2005/8/layout/list1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02791018-875C-4D84-9507-0D49978CAE0E}" type="presOf" srcId="{5BA0FA28-2818-405F-8330-1628FE77523B}" destId="{4179D9DA-6134-4814-A5A8-69B41E8D2F8B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A505B0B5-2309-4F40-A2A4-F72BDC3020B8}" type="presOf" srcId="{0E92AF34-F9E6-4388-AF2A-CF3EF1584C18}" destId="{9F48C664-FFBC-4894-8A20-68F9CE8E9C2D}" srcOrd="0" destOrd="0" presId="urn:microsoft.com/office/officeart/2005/8/layout/list1"/>
    <dgm:cxn modelId="{D9B635A0-02C1-4D81-8612-0584307A59F1}" type="presOf" srcId="{8C8FC24A-98B3-42A9-B73B-E58568D91077}" destId="{D0606D4B-A512-472A-8D93-3EE9498764C6}" srcOrd="0" destOrd="0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D7299786-014D-494E-B10A-E4A3CA4EF4F2}" type="presOf" srcId="{E6126381-FEA6-42C2-B4DA-55A2225C4033}" destId="{65374AD6-C596-4C7E-A6BC-8CAEAE6AC668}" srcOrd="0" destOrd="0" presId="urn:microsoft.com/office/officeart/2005/8/layout/list1"/>
    <dgm:cxn modelId="{97D8F90B-9BAA-4093-BBCE-80A21D5432A7}" type="presParOf" srcId="{4179D9DA-6134-4814-A5A8-69B41E8D2F8B}" destId="{5D371B89-AC10-4DC4-BC80-E9858BDB835E}" srcOrd="0" destOrd="0" presId="urn:microsoft.com/office/officeart/2005/8/layout/list1"/>
    <dgm:cxn modelId="{2C2C9F89-BF9C-4156-8E5A-2C7FCD71FE25}" type="presParOf" srcId="{5D371B89-AC10-4DC4-BC80-E9858BDB835E}" destId="{D0606D4B-A512-472A-8D93-3EE9498764C6}" srcOrd="0" destOrd="0" presId="urn:microsoft.com/office/officeart/2005/8/layout/list1"/>
    <dgm:cxn modelId="{BD971788-D568-4275-AA2D-820F6D6A4FA4}" type="presParOf" srcId="{5D371B89-AC10-4DC4-BC80-E9858BDB835E}" destId="{F2CC8F88-1DDE-4179-9925-87ECEBEEA36E}" srcOrd="1" destOrd="0" presId="urn:microsoft.com/office/officeart/2005/8/layout/list1"/>
    <dgm:cxn modelId="{E6439A74-E1C5-4D2A-8531-432F694723A5}" type="presParOf" srcId="{4179D9DA-6134-4814-A5A8-69B41E8D2F8B}" destId="{69686F88-AF86-4F31-B0CE-C3576E7DD362}" srcOrd="1" destOrd="0" presId="urn:microsoft.com/office/officeart/2005/8/layout/list1"/>
    <dgm:cxn modelId="{0691123B-F1A3-4753-9F10-84C0BEECEDE4}" type="presParOf" srcId="{4179D9DA-6134-4814-A5A8-69B41E8D2F8B}" destId="{E98E6051-CEA2-4B2D-9CC2-D9D66B04CCD9}" srcOrd="2" destOrd="0" presId="urn:microsoft.com/office/officeart/2005/8/layout/list1"/>
    <dgm:cxn modelId="{295B9724-C4F6-4A0B-A499-9DC8A1B20142}" type="presParOf" srcId="{4179D9DA-6134-4814-A5A8-69B41E8D2F8B}" destId="{CB705391-3761-490F-99AE-B6CC73F7F37A}" srcOrd="3" destOrd="0" presId="urn:microsoft.com/office/officeart/2005/8/layout/list1"/>
    <dgm:cxn modelId="{6D0BB4B7-8434-4FF6-919F-837E3F176524}" type="presParOf" srcId="{4179D9DA-6134-4814-A5A8-69B41E8D2F8B}" destId="{99057CD4-AE21-4F0A-AE0B-30D1D9B8DC51}" srcOrd="4" destOrd="0" presId="urn:microsoft.com/office/officeart/2005/8/layout/list1"/>
    <dgm:cxn modelId="{36B06DFE-12AE-4BD2-B7A8-0D676A0A06B2}" type="presParOf" srcId="{99057CD4-AE21-4F0A-AE0B-30D1D9B8DC51}" destId="{65374AD6-C596-4C7E-A6BC-8CAEAE6AC668}" srcOrd="0" destOrd="0" presId="urn:microsoft.com/office/officeart/2005/8/layout/list1"/>
    <dgm:cxn modelId="{12C7AF07-C684-4D81-8F8B-1974B12E0A04}" type="presParOf" srcId="{99057CD4-AE21-4F0A-AE0B-30D1D9B8DC51}" destId="{426AFD05-EDD0-4DFF-84BB-7CFC7D97A722}" srcOrd="1" destOrd="0" presId="urn:microsoft.com/office/officeart/2005/8/layout/list1"/>
    <dgm:cxn modelId="{419D3249-B4C1-4F97-9357-159BB8200895}" type="presParOf" srcId="{4179D9DA-6134-4814-A5A8-69B41E8D2F8B}" destId="{EDEDF325-B978-4C00-8EEB-56F8364B5B22}" srcOrd="5" destOrd="0" presId="urn:microsoft.com/office/officeart/2005/8/layout/list1"/>
    <dgm:cxn modelId="{ECDE8FB2-5AE6-47AB-BA99-FABB1086DBCC}" type="presParOf" srcId="{4179D9DA-6134-4814-A5A8-69B41E8D2F8B}" destId="{547E7A61-A93C-4FFB-BAEA-5A39CE04E726}" srcOrd="6" destOrd="0" presId="urn:microsoft.com/office/officeart/2005/8/layout/list1"/>
    <dgm:cxn modelId="{8AE8D71C-1E51-414A-A9A7-2D9B4DD9FB92}" type="presParOf" srcId="{4179D9DA-6134-4814-A5A8-69B41E8D2F8B}" destId="{C7424F1E-D72B-4D7C-99EA-11E2BD4A0D8D}" srcOrd="7" destOrd="0" presId="urn:microsoft.com/office/officeart/2005/8/layout/list1"/>
    <dgm:cxn modelId="{D843C2CC-F9E9-4A9C-8871-A906B3EE5502}" type="presParOf" srcId="{4179D9DA-6134-4814-A5A8-69B41E8D2F8B}" destId="{F4779A7B-D331-4920-AD03-D93F3E7E63FD}" srcOrd="8" destOrd="0" presId="urn:microsoft.com/office/officeart/2005/8/layout/list1"/>
    <dgm:cxn modelId="{20816E03-52BF-4794-8000-0342D4E10B53}" type="presParOf" srcId="{F4779A7B-D331-4920-AD03-D93F3E7E63FD}" destId="{946BBAFD-B004-449D-AB22-3CD75A0402D3}" srcOrd="0" destOrd="0" presId="urn:microsoft.com/office/officeart/2005/8/layout/list1"/>
    <dgm:cxn modelId="{E0D31AEF-F03B-4386-87D2-055D57035435}" type="presParOf" srcId="{F4779A7B-D331-4920-AD03-D93F3E7E63FD}" destId="{6AE1192B-8224-4641-A190-32BF176B4BD3}" srcOrd="1" destOrd="0" presId="urn:microsoft.com/office/officeart/2005/8/layout/list1"/>
    <dgm:cxn modelId="{E91BEBD5-11E5-4683-A6C4-23C8D752595D}" type="presParOf" srcId="{4179D9DA-6134-4814-A5A8-69B41E8D2F8B}" destId="{57354508-1501-4C42-AE72-E7E8FB381E2F}" srcOrd="9" destOrd="0" presId="urn:microsoft.com/office/officeart/2005/8/layout/list1"/>
    <dgm:cxn modelId="{ED300B9F-A9E3-4A58-AEED-8197AD5BCD78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1: 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2: 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Estimate the probability P(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1: 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2: 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81459"/>
          <a:ext cx="4312930" cy="23562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): evaluate how compatible the objects x and y is</a:t>
          </a:r>
          <a:endParaRPr lang="zh-TW" altLang="en-US" sz="2400" kern="1200" dirty="0"/>
        </a:p>
      </dsp:txBody>
      <dsp:txXfrm>
        <a:off x="0" y="281459"/>
        <a:ext cx="4312930" cy="2356200"/>
      </dsp:txXfrm>
    </dsp:sp>
    <dsp:sp modelId="{68CB2C07-6FB4-43B7-90A6-6102B894FE03}">
      <dsp:nvSpPr>
        <dsp:cNvPr id="0" name=""/>
        <dsp:cNvSpPr/>
      </dsp:nvSpPr>
      <dsp:spPr>
        <a:xfrm>
          <a:off x="215646" y="3053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1: Training</a:t>
          </a:r>
          <a:endParaRPr lang="zh-TW" altLang="en-US" sz="2400" kern="1200" dirty="0"/>
        </a:p>
      </dsp:txBody>
      <dsp:txXfrm>
        <a:off x="240144" y="55037"/>
        <a:ext cx="2970055" cy="452844"/>
      </dsp:txXfrm>
    </dsp:sp>
    <dsp:sp modelId="{D19E3202-A4D6-4896-A660-41FC5C701937}">
      <dsp:nvSpPr>
        <dsp:cNvPr id="0" name=""/>
        <dsp:cNvSpPr/>
      </dsp:nvSpPr>
      <dsp:spPr>
        <a:xfrm>
          <a:off x="0" y="2994639"/>
          <a:ext cx="4312930" cy="138796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994639"/>
        <a:ext cx="4312930" cy="1387967"/>
      </dsp:txXfrm>
    </dsp:sp>
    <dsp:sp modelId="{3B277155-0BDC-4129-93DC-7CA37B78CDAF}">
      <dsp:nvSpPr>
        <dsp:cNvPr id="0" name=""/>
        <dsp:cNvSpPr/>
      </dsp:nvSpPr>
      <dsp:spPr>
        <a:xfrm>
          <a:off x="215646" y="272945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2: Inference</a:t>
          </a:r>
          <a:endParaRPr lang="zh-TW" altLang="en-US" sz="2400" kern="1200" dirty="0"/>
        </a:p>
      </dsp:txBody>
      <dsp:txXfrm>
        <a:off x="240144" y="2753957"/>
        <a:ext cx="2970055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Estimate the probability P(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1: 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2: 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What does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How to solve the “</a:t>
          </a:r>
          <a:r>
            <a:rPr lang="en-US" altLang="zh-TW" sz="2400" kern="1200" dirty="0" err="1" smtClean="0"/>
            <a:t>arg</a:t>
          </a:r>
          <a:r>
            <a:rPr lang="en-US" altLang="zh-TW" sz="2400" kern="1200" dirty="0" smtClean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training data, how to find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3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8.wmf"/><Relationship Id="rId2" Type="http://schemas.openxmlformats.org/officeDocument/2006/relationships/image" Target="../media/image2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B507-FB35-4DF2-BE40-EF9CE67817BF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Can DNN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do that?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/>
              <a:t>Can you answer the three problems for DNN?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dirty="0" smtClean="0"/>
              <a:t>Have you</a:t>
            </a:r>
            <a:r>
              <a:rPr lang="en-US" altLang="zh-TW" baseline="0" dirty="0" smtClean="0"/>
              <a:t> ever heard this three questions before</a:t>
            </a:r>
            <a:endParaRPr lang="en-US" altLang="zh-TW" baseline="0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No general task dependent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>
                <a:solidFill>
                  <a:srgbClr val="141823"/>
                </a:solidFill>
                <a:latin typeface="Helvetica" panose="020B0604020202020204" pitchFamily="34" charset="0"/>
              </a:rPr>
              <a:t>Ring a bell!!!!!!!!!!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baseline="0" dirty="0" smtClean="0"/>
              <a:t>Translation:  http://citeseerx.ist.psu.edu/viewdoc/download?doi=10.1.1.377.8742&amp;rep=rep1&amp;type=pdf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 is F?</a:t>
            </a:r>
            <a:r>
              <a:rPr lang="en-US" altLang="zh-TW" baseline="0" dirty="0" smtClean="0"/>
              <a:t> different people give it different name, Yan </a:t>
            </a:r>
            <a:r>
              <a:rPr lang="en-US" altLang="zh-TW" baseline="0" dirty="0" err="1" smtClean="0"/>
              <a:t>LaCu</a:t>
            </a:r>
            <a:r>
              <a:rPr lang="en-US" altLang="zh-TW" baseline="0" dirty="0" smtClean="0"/>
              <a:t> call it </a:t>
            </a:r>
            <a:r>
              <a:rPr lang="en-US" altLang="zh-TW" baseline="0" dirty="0" err="1" smtClean="0"/>
              <a:t>Enerygy</a:t>
            </a:r>
            <a:r>
              <a:rPr lang="en-US" altLang="zh-TW" baseline="0" dirty="0" smtClean="0"/>
              <a:t> model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This framework is every where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Statistics give unnecessary constraint. 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Constraint:</a:t>
            </a:r>
            <a:r>
              <a:rPr lang="en-US" altLang="zh-TW" baseline="0" dirty="0" smtClean="0"/>
              <a:t> output 0 – 1 is difficult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Probability cannot explain everything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 smtClean="0"/>
              <a:t>x=keyword, y=search results, what is the meaning of P(</a:t>
            </a:r>
            <a:r>
              <a:rPr lang="en-US" altLang="zh-TW" sz="1200" dirty="0" err="1" smtClean="0"/>
              <a:t>x,y</a:t>
            </a:r>
            <a:r>
              <a:rPr lang="en-US" altLang="zh-TW" sz="1200" dirty="0" smtClean="0"/>
              <a:t>)?</a:t>
            </a:r>
            <a:endParaRPr lang="zh-TW" altLang="en-US" sz="1200" dirty="0" smtClean="0"/>
          </a:p>
          <a:p>
            <a:pPr marL="228600" indent="-228600">
              <a:buAutoNum type="arabicPeriod"/>
            </a:pP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en-US" altLang="zh-TW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TW" sz="1200" dirty="0" smtClean="0"/>
              <a:t>It is hard to estimate the probability</a:t>
            </a:r>
            <a:endParaRPr lang="zh-TW" alt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TW" sz="1200" dirty="0" smtClean="0"/>
              <a:t>Can not observe the same object twice</a:t>
            </a:r>
            <a:endParaRPr lang="zh-TW" altLang="en-US" sz="1200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3829-5493-4DDE-A4BA-026E127DFDE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6706-31A9-4506-AABE-941B3205196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7" Type="http://schemas.openxmlformats.org/officeDocument/2006/relationships/notesSlide" Target="../notesSlides/notesSlide8.xml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34.wmf"/><Relationship Id="rId23" Type="http://schemas.openxmlformats.org/officeDocument/2006/relationships/oleObject" Target="../embeddings/oleObject18.bin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17.bin"/><Relationship Id="rId20" Type="http://schemas.openxmlformats.org/officeDocument/2006/relationships/image" Target="../media/image32.wmf"/><Relationship Id="rId2" Type="http://schemas.openxmlformats.org/officeDocument/2006/relationships/diagramLayout" Target="../diagrams/layout2.xml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12.bin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9.bin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8" Type="http://schemas.openxmlformats.org/officeDocument/2006/relationships/notesSlide" Target="../notesSlides/notesSlide9.xml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7.w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22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21.bin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27.bin"/><Relationship Id="rId7" Type="http://schemas.openxmlformats.org/officeDocument/2006/relationships/image" Target="../media/image39.png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9.wmf"/><Relationship Id="rId15" Type="http://schemas.openxmlformats.org/officeDocument/2006/relationships/notesSlide" Target="../notesSlides/notesSlide10.xml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oleObject" Target="../embeddings/oleObject29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28.bin"/><Relationship Id="rId1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jpeg"/><Relationship Id="rId3" Type="http://schemas.openxmlformats.org/officeDocument/2006/relationships/image" Target="../media/image43.png"/><Relationship Id="rId2" Type="http://schemas.openxmlformats.org/officeDocument/2006/relationships/image" Target="../media/image28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32.bin"/><Relationship Id="rId23" Type="http://schemas.openxmlformats.org/officeDocument/2006/relationships/notesSlide" Target="../notesSlides/notesSlide11.xml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55.wmf"/><Relationship Id="rId2" Type="http://schemas.openxmlformats.org/officeDocument/2006/relationships/image" Target="../media/image46.wmf"/><Relationship Id="rId19" Type="http://schemas.openxmlformats.org/officeDocument/2006/relationships/oleObject" Target="../embeddings/oleObject40.bin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jpeg"/><Relationship Id="rId8" Type="http://schemas.openxmlformats.org/officeDocument/2006/relationships/image" Target="../media/image56.jpeg"/><Relationship Id="rId7" Type="http://schemas.openxmlformats.org/officeDocument/2006/relationships/image" Target="../media/image45.wmf"/><Relationship Id="rId6" Type="http://schemas.openxmlformats.org/officeDocument/2006/relationships/oleObject" Target="../embeddings/oleObject41.bin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3" Type="http://schemas.openxmlformats.org/officeDocument/2006/relationships/notesSlide" Target="../notesSlides/notesSlide12.xml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8.jpeg"/><Relationship Id="rId1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notesSlide" Target="../notesSlides/notesSlide3.xml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.wmf"/><Relationship Id="rId12" Type="http://schemas.openxmlformats.org/officeDocument/2006/relationships/oleObject" Target="../embeddings/oleObject5.bin"/><Relationship Id="rId11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jpeg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Introduction of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Structured Learning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Yizhen Lao</a:t>
            </a:r>
            <a:endParaRPr lang="en-US" altLang="zh-TW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 smtClean="0"/>
            </a:br>
            <a:r>
              <a:rPr lang="en-US" altLang="zh-TW" dirty="0" smtClean="0"/>
              <a:t>- Retrieval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Task description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User input a keyword Q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System returns a </a:t>
            </a:r>
            <a:r>
              <a:rPr lang="en-US" altLang="zh-TW" b="1" i="1" dirty="0" smtClean="0"/>
              <a:t>list</a:t>
            </a:r>
            <a:r>
              <a:rPr lang="en-US" altLang="zh-TW" dirty="0" smtClean="0"/>
              <a:t> of web pages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187" y="4017032"/>
            <a:ext cx="4616239" cy="1882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650527" y="4624072"/>
            <a:ext cx="135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(keyword)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40706" y="4027411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d10011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02842" y="4171238"/>
            <a:ext cx="169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“Obama”</a:t>
            </a:r>
            <a:endParaRPr lang="zh-TW" altLang="en-US" sz="2800" dirty="0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117873" y="3283466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0" name="方程式" r:id="rId2" imgW="4267200" imgH="3962400" progId="Equation.3">
                  <p:embed/>
                </p:oleObj>
              </mc:Choice>
              <mc:Fallback>
                <p:oleObj name="方程式" r:id="rId2" imgW="4267200" imgH="3962400" progId="Equation.3">
                  <p:embed/>
                  <p:pic>
                    <p:nvPicPr>
                      <p:cNvPr id="0" name="图片 15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873" y="3283466"/>
                        <a:ext cx="5397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521316" y="3342294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1" name="方程式" r:id="rId4" imgW="3962400" imgH="3962400" progId="Equation.3">
                  <p:embed/>
                </p:oleObj>
              </mc:Choice>
              <mc:Fallback>
                <p:oleObj name="方程式" r:id="rId4" imgW="3962400" imgH="3962400" progId="Equation.3">
                  <p:embed/>
                  <p:pic>
                    <p:nvPicPr>
                      <p:cNvPr id="0" name="图片 15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16" y="3342294"/>
                        <a:ext cx="5016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>
            <a:off x="3188153" y="4684054"/>
            <a:ext cx="13544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238939" y="4890043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d98776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46616" y="6036191"/>
            <a:ext cx="440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list of web pages (Search Result)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4345387" y="5454175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 smtClean="0"/>
            </a:br>
            <a:r>
              <a:rPr lang="en-US" altLang="zh-TW" dirty="0" smtClean="0"/>
              <a:t>- Retrieval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1: 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7"/>
                <a:lumOff val="-3921"/>
                <a:alphaOff val="0"/>
              </a:schemeClr>
            </a:fillRef>
            <a:effectRef idx="2">
              <a:schemeClr val="accent5">
                <a:hueOff val="-7353344"/>
                <a:satOff val="-10227"/>
                <a:lumOff val="-392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2: 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93390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017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15862" y="4921552"/>
            <a:ext cx="3669064" cy="1168300"/>
            <a:chOff x="784634" y="4861885"/>
            <a:chExt cx="3669064" cy="1168300"/>
          </a:xfrm>
        </p:grpSpPr>
        <p:grpSp>
          <p:nvGrpSpPr>
            <p:cNvPr id="66561" name="群組 66560"/>
            <p:cNvGrpSpPr/>
            <p:nvPr/>
          </p:nvGrpSpPr>
          <p:grpSpPr>
            <a:xfrm>
              <a:off x="1339307" y="4861885"/>
              <a:ext cx="3114391" cy="1168300"/>
              <a:chOff x="4009259" y="5440975"/>
              <a:chExt cx="3114391" cy="1168300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4009259" y="5440975"/>
                <a:ext cx="3114391" cy="1168300"/>
                <a:chOff x="4009259" y="5440975"/>
                <a:chExt cx="3114391" cy="116830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009259" y="5440975"/>
                  <a:ext cx="3114391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1" name="群組 90"/>
                <p:cNvGrpSpPr/>
                <p:nvPr/>
              </p:nvGrpSpPr>
              <p:grpSpPr>
                <a:xfrm>
                  <a:off x="4013086" y="5568467"/>
                  <a:ext cx="2824205" cy="971550"/>
                  <a:chOff x="1779588" y="4550855"/>
                  <a:chExt cx="2824205" cy="971550"/>
                </a:xfrm>
              </p:grpSpPr>
              <p:sp>
                <p:nvSpPr>
                  <p:cNvPr id="92" name="文字方塊 91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</a:t>
                    </a:r>
                    <a:r>
                      <a:rPr lang="en-US" altLang="zh-TW" sz="2000" dirty="0" smtClean="0"/>
                      <a:t>=“Obama”,</a:t>
                    </a:r>
                    <a:endParaRPr lang="zh-TW" altLang="en-US" sz="2000" dirty="0"/>
                  </a:p>
                </p:txBody>
              </p:sp>
              <p:sp>
                <p:nvSpPr>
                  <p:cNvPr id="93" name="文字方塊 92"/>
                  <p:cNvSpPr txBox="1"/>
                  <p:nvPr/>
                </p:nvSpPr>
                <p:spPr>
                  <a:xfrm>
                    <a:off x="3151864" y="4788920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</a:t>
                    </a:r>
                    <a:r>
                      <a:rPr lang="en-US" altLang="zh-TW" sz="2000" dirty="0" smtClean="0"/>
                      <a:t>=</a:t>
                    </a:r>
                    <a:endParaRPr lang="zh-TW" altLang="en-US" sz="2000" dirty="0"/>
                  </a:p>
                </p:txBody>
              </p:sp>
              <p:sp>
                <p:nvSpPr>
                  <p:cNvPr id="94" name="流程圖: 文件 93"/>
                  <p:cNvSpPr/>
                  <p:nvPr/>
                </p:nvSpPr>
                <p:spPr>
                  <a:xfrm>
                    <a:off x="3576565" y="4550855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d666</a:t>
                    </a:r>
                    <a:endParaRPr lang="en-US" altLang="zh-TW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d444</a:t>
                    </a:r>
                    <a:endParaRPr lang="en-US" altLang="zh-TW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7" name="群組 106"/>
              <p:cNvGrpSpPr/>
              <p:nvPr/>
            </p:nvGrpSpPr>
            <p:grpSpPr>
              <a:xfrm>
                <a:off x="6366936" y="5770900"/>
                <a:ext cx="385004" cy="385005"/>
                <a:chOff x="3447105" y="5582583"/>
                <a:chExt cx="385004" cy="385005"/>
              </a:xfrm>
            </p:grpSpPr>
            <p:cxnSp>
              <p:nvCxnSpPr>
                <p:cNvPr id="108" name="直線接點 107"/>
                <p:cNvCxnSpPr/>
                <p:nvPr/>
              </p:nvCxnSpPr>
              <p:spPr>
                <a:xfrm>
                  <a:off x="3460960" y="5596439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/>
                <p:nvPr/>
              </p:nvCxnSpPr>
              <p:spPr>
                <a:xfrm rot="5400000">
                  <a:off x="3447105" y="5582583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" name="直線接點 110"/>
            <p:cNvCxnSpPr/>
            <p:nvPr/>
          </p:nvCxnSpPr>
          <p:spPr>
            <a:xfrm>
              <a:off x="784634" y="5399321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字方塊 114"/>
          <p:cNvSpPr txBox="1"/>
          <p:nvPr/>
        </p:nvSpPr>
        <p:spPr>
          <a:xfrm>
            <a:off x="5958892" y="3313048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dirty="0" smtClean="0"/>
              <a:t>=“</a:t>
            </a:r>
            <a:r>
              <a:rPr lang="en-US" altLang="zh-TW" dirty="0" err="1" smtClean="0">
                <a:latin typeface="Arial" panose="020B0604020202020204" pitchFamily="34" charset="0"/>
              </a:rPr>
              <a:t>Haruhi</a:t>
            </a:r>
            <a:r>
              <a:rPr lang="en-US" altLang="zh-TW" dirty="0" smtClean="0"/>
              <a:t>”,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154474" y="3283970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</a:t>
            </a:r>
            <a:r>
              <a:rPr lang="en-US" altLang="zh-TW" sz="2000" dirty="0" smtClean="0"/>
              <a:t>=</a:t>
            </a:r>
            <a:endParaRPr lang="zh-TW" altLang="en-US" sz="2000" dirty="0"/>
          </a:p>
        </p:txBody>
      </p:sp>
      <p:sp>
        <p:nvSpPr>
          <p:cNvPr id="117" name="流程圖: 文件 116"/>
          <p:cNvSpPr/>
          <p:nvPr/>
        </p:nvSpPr>
        <p:spPr>
          <a:xfrm>
            <a:off x="7579175" y="3007805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03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d330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958892" y="4585636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dirty="0" smtClean="0"/>
              <a:t>=“</a:t>
            </a:r>
            <a:r>
              <a:rPr lang="en-US" altLang="zh-TW" dirty="0" err="1" smtClean="0">
                <a:latin typeface="Arial" panose="020B0604020202020204" pitchFamily="34" charset="0"/>
              </a:rPr>
              <a:t>Haruhi</a:t>
            </a:r>
            <a:r>
              <a:rPr lang="en-US" altLang="zh-TW" dirty="0" smtClean="0"/>
              <a:t>”,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7154474" y="4556558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</a:t>
            </a:r>
            <a:r>
              <a:rPr lang="en-US" altLang="zh-TW" sz="2000" dirty="0" smtClean="0"/>
              <a:t>=</a:t>
            </a:r>
            <a:endParaRPr lang="zh-TW" altLang="en-US" sz="2000" dirty="0"/>
          </a:p>
        </p:txBody>
      </p:sp>
      <p:sp>
        <p:nvSpPr>
          <p:cNvPr id="120" name="流程圖: 文件 119"/>
          <p:cNvSpPr/>
          <p:nvPr/>
        </p:nvSpPr>
        <p:spPr>
          <a:xfrm>
            <a:off x="7579175" y="4280393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r>
              <a:rPr lang="en-US" altLang="zh-TW" dirty="0" smtClean="0">
                <a:solidFill>
                  <a:schemeClr val="tx1"/>
                </a:solidFill>
              </a:rPr>
              <a:t>103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d304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958892" y="5860572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dirty="0" smtClean="0"/>
              <a:t>=“</a:t>
            </a:r>
            <a:r>
              <a:rPr lang="en-US" altLang="zh-TW" dirty="0" err="1" smtClean="0">
                <a:latin typeface="Arial" panose="020B0604020202020204" pitchFamily="34" charset="0"/>
              </a:rPr>
              <a:t>Haruhi</a:t>
            </a:r>
            <a:r>
              <a:rPr lang="en-US" altLang="zh-TW" dirty="0" smtClean="0"/>
              <a:t>”,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7154474" y="5831494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</a:t>
            </a:r>
            <a:r>
              <a:rPr lang="en-US" altLang="zh-TW" sz="2000" dirty="0" smtClean="0"/>
              <a:t>=</a:t>
            </a:r>
            <a:endParaRPr lang="zh-TW" altLang="en-US" sz="2000" dirty="0"/>
          </a:p>
        </p:txBody>
      </p:sp>
      <p:sp>
        <p:nvSpPr>
          <p:cNvPr id="123" name="流程圖: 文件 122"/>
          <p:cNvSpPr/>
          <p:nvPr/>
        </p:nvSpPr>
        <p:spPr>
          <a:xfrm>
            <a:off x="7579175" y="5555329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r>
              <a:rPr lang="en-US" altLang="zh-TW" dirty="0" smtClean="0">
                <a:solidFill>
                  <a:schemeClr val="tx1"/>
                </a:solidFill>
              </a:rPr>
              <a:t>103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d305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線接點 124"/>
          <p:cNvCxnSpPr>
            <a:endCxn id="115" idx="1"/>
          </p:cNvCxnSpPr>
          <p:nvPr/>
        </p:nvCxnSpPr>
        <p:spPr>
          <a:xfrm flipV="1">
            <a:off x="5091267" y="3497714"/>
            <a:ext cx="867625" cy="342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 flipV="1">
            <a:off x="5232328" y="4770302"/>
            <a:ext cx="712803" cy="52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121" idx="1"/>
          </p:cNvCxnSpPr>
          <p:nvPr/>
        </p:nvCxnSpPr>
        <p:spPr>
          <a:xfrm>
            <a:off x="5149026" y="5446610"/>
            <a:ext cx="809866" cy="59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10476" y="3243838"/>
            <a:ext cx="3967050" cy="1168300"/>
            <a:chOff x="610476" y="3243838"/>
            <a:chExt cx="3967050" cy="11683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10476" y="3243838"/>
              <a:ext cx="3674450" cy="1168300"/>
              <a:chOff x="752759" y="3099819"/>
              <a:chExt cx="3674450" cy="116830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305209" y="3099819"/>
                <a:ext cx="3122000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/>
              <p:cNvGrpSpPr/>
              <p:nvPr/>
            </p:nvGrpSpPr>
            <p:grpSpPr>
              <a:xfrm>
                <a:off x="1337084" y="3217355"/>
                <a:ext cx="2824205" cy="971550"/>
                <a:chOff x="1779588" y="4550855"/>
                <a:chExt cx="2824205" cy="971550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</a:t>
                  </a:r>
                  <a:r>
                    <a:rPr lang="en-US" altLang="zh-TW" sz="2000" dirty="0" smtClean="0"/>
                    <a:t>=“Obama”,</a:t>
                  </a:r>
                  <a:endParaRPr lang="zh-TW" altLang="en-US" sz="2000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3151864" y="4788920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</a:t>
                  </a:r>
                  <a:r>
                    <a:rPr lang="en-US" altLang="zh-TW" sz="2000" dirty="0" smtClean="0"/>
                    <a:t>=</a:t>
                  </a:r>
                  <a:endParaRPr lang="zh-TW" altLang="en-US" sz="2000" dirty="0"/>
                </a:p>
              </p:txBody>
            </p:sp>
            <p:sp>
              <p:nvSpPr>
                <p:cNvPr id="71" name="流程圖: 文件 70"/>
                <p:cNvSpPr/>
                <p:nvPr/>
              </p:nvSpPr>
              <p:spPr>
                <a:xfrm>
                  <a:off x="3576565" y="4550855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</a:t>
                  </a: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103</a:t>
                  </a:r>
                  <a:endParaRPr lang="en-US" altLang="zh-TW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</a:t>
                  </a: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300</a:t>
                  </a:r>
                  <a:endParaRPr lang="en-US" altLang="zh-TW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13" name="直線接點 112"/>
              <p:cNvCxnSpPr/>
              <p:nvPr/>
            </p:nvCxnSpPr>
            <p:spPr>
              <a:xfrm>
                <a:off x="752759" y="3752314"/>
                <a:ext cx="552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391" y="3527530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/>
          <p:cNvGrpSpPr/>
          <p:nvPr/>
        </p:nvGrpSpPr>
        <p:grpSpPr>
          <a:xfrm>
            <a:off x="590070" y="3489835"/>
            <a:ext cx="4273542" cy="1168300"/>
            <a:chOff x="-4495740" y="3380987"/>
            <a:chExt cx="4273542" cy="1168300"/>
          </a:xfrm>
        </p:grpSpPr>
        <p:grpSp>
          <p:nvGrpSpPr>
            <p:cNvPr id="3" name="群組 2"/>
            <p:cNvGrpSpPr/>
            <p:nvPr/>
          </p:nvGrpSpPr>
          <p:grpSpPr>
            <a:xfrm>
              <a:off x="-4495740" y="3380987"/>
              <a:ext cx="4001841" cy="1168300"/>
              <a:chOff x="673274" y="3531969"/>
              <a:chExt cx="4001841" cy="1168300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1790532" y="3531969"/>
                <a:ext cx="2884583" cy="1168300"/>
                <a:chOff x="1900157" y="4255520"/>
                <a:chExt cx="2884583" cy="116830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1900157" y="4255520"/>
                  <a:ext cx="2884583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4" name="群組 73"/>
                <p:cNvGrpSpPr/>
                <p:nvPr/>
              </p:nvGrpSpPr>
              <p:grpSpPr>
                <a:xfrm>
                  <a:off x="1964339" y="4360806"/>
                  <a:ext cx="2598984" cy="971550"/>
                  <a:chOff x="1779588" y="4522517"/>
                  <a:chExt cx="2598984" cy="971550"/>
                </a:xfrm>
              </p:grpSpPr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</a:t>
                    </a:r>
                    <a:r>
                      <a:rPr lang="en-US" altLang="zh-TW" sz="2000" dirty="0" smtClean="0"/>
                      <a:t>=“Bush”,</a:t>
                    </a:r>
                    <a:endParaRPr lang="zh-TW" altLang="en-US" sz="2000" dirty="0"/>
                  </a:p>
                </p:txBody>
              </p:sp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2926643" y="4798682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</a:t>
                    </a:r>
                    <a:r>
                      <a:rPr lang="en-US" altLang="zh-TW" sz="2000" dirty="0" smtClean="0"/>
                      <a:t>=</a:t>
                    </a:r>
                    <a:endParaRPr lang="zh-TW" altLang="en-US" sz="2000" dirty="0"/>
                  </a:p>
                </p:txBody>
              </p:sp>
              <p:sp>
                <p:nvSpPr>
                  <p:cNvPr id="77" name="流程圖: 文件 76"/>
                  <p:cNvSpPr/>
                  <p:nvPr/>
                </p:nvSpPr>
                <p:spPr>
                  <a:xfrm>
                    <a:off x="3351344" y="4522517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103</a:t>
                    </a:r>
                    <a:endParaRPr lang="en-US" altLang="zh-TW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300</a:t>
                    </a:r>
                    <a:endParaRPr lang="en-US" altLang="zh-TW" dirty="0" smtClean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4" name="直線接點 113"/>
              <p:cNvCxnSpPr/>
              <p:nvPr/>
            </p:nvCxnSpPr>
            <p:spPr>
              <a:xfrm>
                <a:off x="673274" y="4151862"/>
                <a:ext cx="111725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1333" y="3646472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610476" y="5221921"/>
            <a:ext cx="3991198" cy="1168300"/>
            <a:chOff x="-4249264" y="6695768"/>
            <a:chExt cx="3991198" cy="1168300"/>
          </a:xfrm>
        </p:grpSpPr>
        <p:grpSp>
          <p:nvGrpSpPr>
            <p:cNvPr id="96" name="群組 95"/>
            <p:cNvGrpSpPr/>
            <p:nvPr/>
          </p:nvGrpSpPr>
          <p:grpSpPr>
            <a:xfrm>
              <a:off x="-3114390" y="6695768"/>
              <a:ext cx="2856324" cy="1168300"/>
              <a:chOff x="1900158" y="4255520"/>
              <a:chExt cx="2856324" cy="11683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900158" y="4255520"/>
                <a:ext cx="2856324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>
                <a:off x="1964339" y="4360806"/>
                <a:ext cx="2598984" cy="971550"/>
                <a:chOff x="1779588" y="4522517"/>
                <a:chExt cx="2598984" cy="971550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</a:t>
                  </a:r>
                  <a:r>
                    <a:rPr lang="en-US" altLang="zh-TW" sz="2000" dirty="0" smtClean="0"/>
                    <a:t>=“Bush”,</a:t>
                  </a:r>
                  <a:endParaRPr lang="zh-TW" altLang="en-US" sz="2000" dirty="0"/>
                </a:p>
              </p:txBody>
            </p:sp>
            <p:sp>
              <p:nvSpPr>
                <p:cNvPr id="100" name="文字方塊 99"/>
                <p:cNvSpPr txBox="1"/>
                <p:nvPr/>
              </p:nvSpPr>
              <p:spPr>
                <a:xfrm>
                  <a:off x="2926643" y="4798682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</a:t>
                  </a:r>
                  <a:r>
                    <a:rPr lang="en-US" altLang="zh-TW" sz="2000" dirty="0" smtClean="0"/>
                    <a:t>=</a:t>
                  </a:r>
                  <a:endParaRPr lang="zh-TW" altLang="en-US" sz="2000" dirty="0"/>
                </a:p>
              </p:txBody>
            </p:sp>
            <p:sp>
              <p:nvSpPr>
                <p:cNvPr id="101" name="流程圖: 文件 100"/>
                <p:cNvSpPr/>
                <p:nvPr/>
              </p:nvSpPr>
              <p:spPr>
                <a:xfrm>
                  <a:off x="3351344" y="4522517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d133</a:t>
                  </a:r>
                  <a:endParaRPr lang="en-US" altLang="zh-TW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d220</a:t>
                  </a:r>
                  <a:endParaRPr lang="en-US" altLang="zh-TW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560" name="群組 66559"/>
            <p:cNvGrpSpPr/>
            <p:nvPr/>
          </p:nvGrpSpPr>
          <p:grpSpPr>
            <a:xfrm>
              <a:off x="-787867" y="7075482"/>
              <a:ext cx="385004" cy="385005"/>
              <a:chOff x="3250524" y="5580846"/>
              <a:chExt cx="385004" cy="385005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3264379" y="5594702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5400000">
                <a:off x="3250524" y="5580846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接點 111"/>
            <p:cNvCxnSpPr/>
            <p:nvPr/>
          </p:nvCxnSpPr>
          <p:spPr>
            <a:xfrm>
              <a:off x="-4249264" y="7315065"/>
              <a:ext cx="112068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>
            <a:off x="6006432" y="2903835"/>
            <a:ext cx="2931296" cy="1161081"/>
            <a:chOff x="6006432" y="2903835"/>
            <a:chExt cx="2931296" cy="1161081"/>
          </a:xfrm>
        </p:grpSpPr>
        <p:sp>
          <p:nvSpPr>
            <p:cNvPr id="81" name="矩形 80"/>
            <p:cNvSpPr/>
            <p:nvPr/>
          </p:nvSpPr>
          <p:spPr>
            <a:xfrm>
              <a:off x="6006432" y="2903835"/>
              <a:ext cx="2666853" cy="1161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2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93" y="326148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4" grpId="0"/>
      <p:bldP spid="115" grpId="0"/>
      <p:bldP spid="116" grpId="0"/>
      <p:bldP spid="117" grpId="0" animBg="1"/>
      <p:bldP spid="118" grpId="0"/>
      <p:bldP spid="119" grpId="0"/>
      <p:bldP spid="120" grpId="0" animBg="1"/>
      <p:bldP spid="121" grpId="0"/>
      <p:bldP spid="122" grpId="0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/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41883" y="1603438"/>
            <a:ext cx="4312930" cy="4398886"/>
            <a:chOff x="162231" y="1894270"/>
            <a:chExt cx="4312930" cy="4398886"/>
          </a:xfrm>
        </p:grpSpPr>
        <p:graphicFrame>
          <p:nvGraphicFramePr>
            <p:cNvPr id="4" name="資料庫圖表 3"/>
            <p:cNvGraphicFramePr/>
            <p:nvPr/>
          </p:nvGraphicFramePr>
          <p:xfrm>
            <a:off x="162231" y="1894270"/>
            <a:ext cx="4312930" cy="43988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825734" y="5475763"/>
            <a:ext cx="3362554" cy="80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03" name="方程式" r:id="rId11" imgW="29260800" imgH="7010400" progId="Equation.3">
                    <p:embed/>
                  </p:oleObj>
                </mc:Choice>
                <mc:Fallback>
                  <p:oleObj name="方程式" r:id="rId11" imgW="29260800" imgH="7010400" progId="Equation.3">
                    <p:embed/>
                    <p:pic>
                      <p:nvPicPr>
                        <p:cNvPr id="0" name="图片 608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734" y="5475763"/>
                          <a:ext cx="3362554" cy="8097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1202074" y="2850301"/>
            <a:ext cx="2290543" cy="459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04" name="方程式" r:id="rId13" imgW="21336000" imgH="4267200" progId="Equation.3">
                    <p:embed/>
                  </p:oleObj>
                </mc:Choice>
                <mc:Fallback>
                  <p:oleObj name="方程式" r:id="rId13" imgW="21336000" imgH="4267200" progId="Equation.3">
                    <p:embed/>
                    <p:pic>
                      <p:nvPicPr>
                        <p:cNvPr id="0" name="图片 608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074" y="2850301"/>
                          <a:ext cx="2290543" cy="4599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字方塊 23"/>
          <p:cNvSpPr txBox="1"/>
          <p:nvPr/>
        </p:nvSpPr>
        <p:spPr>
          <a:xfrm>
            <a:off x="281740" y="86847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 smtClean="0"/>
              <a:t>Unified Framework</a:t>
            </a:r>
            <a:endParaRPr lang="zh-TW" altLang="en-US" sz="3600" b="1" i="1" u="sng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5" name="方程式" r:id="rId15" imgW="24688800" imgH="5181600" progId="Equation.3">
                  <p:embed/>
                </p:oleObj>
              </mc:Choice>
              <mc:Fallback>
                <p:oleObj name="方程式" r:id="rId15" imgW="24688800" imgH="5181600" progId="Equation.3">
                  <p:embed/>
                  <p:pic>
                    <p:nvPicPr>
                      <p:cNvPr id="0" name="图片 60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6" name="方程式" r:id="rId17" imgW="26212800" imgH="10058400" progId="Equation.3">
                  <p:embed/>
                </p:oleObj>
              </mc:Choice>
              <mc:Fallback>
                <p:oleObj name="方程式" r:id="rId17" imgW="26212800" imgH="10058400" progId="Equation.3">
                  <p:embed/>
                  <p:pic>
                    <p:nvPicPr>
                      <p:cNvPr id="0" name="图片 60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7" name="方程式" r:id="rId19" imgW="25603200" imgH="7010400" progId="Equation.3">
                  <p:embed/>
                </p:oleObj>
              </mc:Choice>
              <mc:Fallback>
                <p:oleObj name="方程式" r:id="rId19" imgW="25603200" imgH="7010400" progId="Equation.3">
                  <p:embed/>
                  <p:pic>
                    <p:nvPicPr>
                      <p:cNvPr id="0" name="图片 60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 smtClean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1129350" y="6088551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8" name="方程式" r:id="rId21" imgW="25298400" imgH="5181600" progId="Equation.3">
                  <p:embed/>
                </p:oleObj>
              </mc:Choice>
              <mc:Fallback>
                <p:oleObj name="方程式" r:id="rId21" imgW="25298400" imgH="5181600" progId="Equation.3">
                  <p:embed/>
                  <p:pic>
                    <p:nvPicPr>
                      <p:cNvPr id="0" name="图片 60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350" y="6088551"/>
                        <a:ext cx="2714625" cy="661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向右箭號 33"/>
          <p:cNvSpPr/>
          <p:nvPr/>
        </p:nvSpPr>
        <p:spPr>
          <a:xfrm rot="19100213">
            <a:off x="3853046" y="1841132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9100213">
            <a:off x="3924919" y="4096807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9" name="方程式" r:id="rId23" imgW="29565600" imgH="7010400" progId="Equation.3">
                  <p:embed/>
                </p:oleObj>
              </mc:Choice>
              <mc:Fallback>
                <p:oleObj name="方程式" r:id="rId23" imgW="29565600" imgH="7010400" progId="Equation.3">
                  <p:embed/>
                  <p:pic>
                    <p:nvPicPr>
                      <p:cNvPr id="0" name="图片 608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32" grpId="0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/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281740" y="86847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 smtClean="0"/>
              <a:t>Unified Framework</a:t>
            </a:r>
            <a:endParaRPr lang="zh-TW" altLang="en-US" sz="3600" b="1" i="1" u="sng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7" name="方程式" r:id="rId6" imgW="24688800" imgH="5181600" progId="Equation.3">
                  <p:embed/>
                </p:oleObj>
              </mc:Choice>
              <mc:Fallback>
                <p:oleObj name="方程式" r:id="rId6" imgW="24688800" imgH="5181600" progId="Equation.3">
                  <p:embed/>
                  <p:pic>
                    <p:nvPicPr>
                      <p:cNvPr id="0" name="图片 61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8" name="方程式" r:id="rId8" imgW="26212800" imgH="10058400" progId="Equation.3">
                  <p:embed/>
                </p:oleObj>
              </mc:Choice>
              <mc:Fallback>
                <p:oleObj name="方程式" r:id="rId8" imgW="26212800" imgH="10058400" progId="Equation.3">
                  <p:embed/>
                  <p:pic>
                    <p:nvPicPr>
                      <p:cNvPr id="0" name="图片 61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9" name="方程式" r:id="rId10" imgW="25603200" imgH="7010400" progId="Equation.3">
                  <p:embed/>
                </p:oleObj>
              </mc:Choice>
              <mc:Fallback>
                <p:oleObj name="方程式" r:id="rId10" imgW="25603200" imgH="7010400" progId="Equation.3">
                  <p:embed/>
                  <p:pic>
                    <p:nvPicPr>
                      <p:cNvPr id="0" name="图片 61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 smtClean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921779" y="1622425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0" name="方程式" r:id="rId12" imgW="25298400" imgH="5181600" progId="Equation.3">
                  <p:embed/>
                </p:oleObj>
              </mc:Choice>
              <mc:Fallback>
                <p:oleObj name="方程式" r:id="rId12" imgW="25298400" imgH="5181600" progId="Equation.3">
                  <p:embed/>
                  <p:pic>
                    <p:nvPicPr>
                      <p:cNvPr id="0" name="图片 61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79" y="1622425"/>
                        <a:ext cx="2714625" cy="661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936065" y="3341108"/>
            <a:ext cx="329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Probability cannot explain everything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065" y="4295086"/>
            <a:ext cx="353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0-1 constraint is not necessary</a:t>
            </a:r>
            <a:endParaRPr lang="zh-TW" altLang="en-US" sz="24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1" name="方程式" r:id="rId14" imgW="29565600" imgH="7010400" progId="Equation.3">
                  <p:embed/>
                </p:oleObj>
              </mc:Choice>
              <mc:Fallback>
                <p:oleObj name="方程式" r:id="rId14" imgW="29565600" imgH="7010400" progId="Equation.3">
                  <p:embed/>
                  <p:pic>
                    <p:nvPicPr>
                      <p:cNvPr id="0" name="图片 61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586539" y="5375082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Strength for probability</a:t>
            </a:r>
            <a:endParaRPr lang="zh-TW" altLang="en-US" sz="24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86539" y="2713794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Drawback for probability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36065" y="6036018"/>
            <a:ext cx="253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Meaningful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5" grpId="0"/>
      <p:bldP spid="1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173092" y="4561628"/>
            <a:ext cx="2971200" cy="389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146925" y="3642011"/>
            <a:ext cx="2778444" cy="25539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 to DNN?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126" y="5037879"/>
            <a:ext cx="1193960" cy="934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DNN</a:t>
            </a:r>
            <a:endParaRPr lang="zh-TW" altLang="en-US" sz="2800" dirty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866600" y="2372899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方程式" r:id="rId1" imgW="29260800" imgH="7010400" progId="Equation.3">
                  <p:embed/>
                </p:oleObj>
              </mc:Choice>
              <mc:Fallback>
                <p:oleObj name="方程式" r:id="rId1" imgW="29260800" imgH="7010400" progId="Equation.3">
                  <p:embed/>
                  <p:pic>
                    <p:nvPicPr>
                      <p:cNvPr id="0" name="图片 91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600" y="2372899"/>
                        <a:ext cx="3362554" cy="80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477038" y="2320443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9" name="方程式" r:id="rId3" imgW="21336000" imgH="4267200" progId="Equation.3">
                  <p:embed/>
                </p:oleObj>
              </mc:Choice>
              <mc:Fallback>
                <p:oleObj name="方程式" r:id="rId3" imgW="21336000" imgH="4267200" progId="Equation.3">
                  <p:embed/>
                  <p:pic>
                    <p:nvPicPr>
                      <p:cNvPr id="0" name="图片 91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38" y="2320443"/>
                        <a:ext cx="2290543" cy="459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146925" y="2824442"/>
          <a:ext cx="2959249" cy="62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方程式" r:id="rId5" imgW="31699200" imgH="6705600" progId="Equation.3">
                  <p:embed/>
                </p:oleObj>
              </mc:Choice>
              <mc:Fallback>
                <p:oleObj name="方程式" r:id="rId5" imgW="31699200" imgH="6705600" progId="Equation.3">
                  <p:embed/>
                  <p:pic>
                    <p:nvPicPr>
                      <p:cNvPr id="0" name="图片 91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925" y="2824442"/>
                        <a:ext cx="2959249" cy="629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990814" y="1588724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1" name="圓角矩形 10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1: Training</a:t>
              </a:r>
              <a:endParaRPr lang="zh-TW" altLang="en-US" sz="2400" kern="12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16244" y="1588679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4" name="圓角矩形 13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7"/>
                <a:lumOff val="-3921"/>
                <a:alphaOff val="0"/>
              </a:schemeClr>
            </a:fillRef>
            <a:effectRef idx="2">
              <a:schemeClr val="accent5">
                <a:hueOff val="-7353344"/>
                <a:satOff val="-10227"/>
                <a:lumOff val="-392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2: Inference</a:t>
              </a:r>
              <a:endParaRPr lang="zh-TW" altLang="en-US" sz="2400" kern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60" t="-71" r="71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3361207" y="6351198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1" name="方程式" r:id="rId8" imgW="3352800" imgH="3962400" progId="Equation.3">
                  <p:embed/>
                </p:oleObj>
              </mc:Choice>
              <mc:Fallback>
                <p:oleObj name="方程式" r:id="rId8" imgW="3352800" imgH="3962400" progId="Equation.3">
                  <p:embed/>
                  <p:pic>
                    <p:nvPicPr>
                      <p:cNvPr id="0" name="图片 91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07" y="6351198"/>
                        <a:ext cx="317500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1472066" y="4376744"/>
            <a:ext cx="843057" cy="461665"/>
            <a:chOff x="1334042" y="4601033"/>
            <a:chExt cx="843057" cy="461665"/>
          </a:xfrm>
        </p:grpSpPr>
        <p:sp>
          <p:nvSpPr>
            <p:cNvPr id="25" name="矩形 24"/>
            <p:cNvSpPr/>
            <p:nvPr/>
          </p:nvSpPr>
          <p:spPr>
            <a:xfrm>
              <a:off x="1334042" y="4696125"/>
              <a:ext cx="840079" cy="27148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344014" y="4601033"/>
              <a:ext cx="83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N(x)</a:t>
              </a:r>
              <a:endParaRPr lang="zh-TW" altLang="en-US" sz="2400" dirty="0"/>
            </a:p>
          </p:txBody>
        </p:sp>
      </p:grp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2001000" y="3644900"/>
          <a:ext cx="158591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方程式" r:id="rId10" imgW="16764000" imgH="6705600" progId="Equation.3">
                  <p:embed/>
                </p:oleObj>
              </mc:Choice>
              <mc:Fallback>
                <p:oleObj name="方程式" r:id="rId10" imgW="16764000" imgH="6705600" progId="Equation.3">
                  <p:embed/>
                  <p:pic>
                    <p:nvPicPr>
                      <p:cNvPr id="0" name="图片 91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000" y="3644900"/>
                        <a:ext cx="1585912" cy="636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1881365" y="5903457"/>
            <a:ext cx="1036" cy="461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1881365" y="4764333"/>
            <a:ext cx="0" cy="27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712305" y="3397538"/>
            <a:ext cx="0" cy="36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0" idx="0"/>
          </p:cNvCxnSpPr>
          <p:nvPr/>
        </p:nvCxnSpPr>
        <p:spPr>
          <a:xfrm flipH="1" flipV="1">
            <a:off x="2748881" y="4116147"/>
            <a:ext cx="771076" cy="2235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858108" y="4116147"/>
            <a:ext cx="890773" cy="334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88131" y="5751501"/>
            <a:ext cx="1188984" cy="931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23818" y="3218143"/>
            <a:ext cx="438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handwriting digit classification, there are only 10 possible y.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07598" y="4099963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dirty="0" smtClean="0"/>
              <a:t> = [ 1   0   0   0   ……   ]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07598" y="4489819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dirty="0" smtClean="0"/>
              <a:t> = [ 0   </a:t>
            </a:r>
            <a:r>
              <a:rPr lang="en-US" altLang="zh-TW" sz="2400" dirty="0"/>
              <a:t>1</a:t>
            </a:r>
            <a:r>
              <a:rPr lang="en-US" altLang="zh-TW" sz="2400" dirty="0" smtClean="0"/>
              <a:t>   0   0   ……   ]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07598" y="4865468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dirty="0" smtClean="0"/>
              <a:t> = [ 0   0   1   0   ……   ]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91133" y="5207424"/>
            <a:ext cx="85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377115" y="622019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737162" y="601327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4" t="-66" r="65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>
            <a:off x="5737162" y="6458064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5370882" y="6313740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方程式" r:id="rId12" imgW="3352800" imgH="3962400" progId="Equation.3">
                  <p:embed/>
                </p:oleObj>
              </mc:Choice>
              <mc:Fallback>
                <p:oleObj name="方程式" r:id="rId12" imgW="3352800" imgH="3962400" progId="Equation.3">
                  <p:embed/>
                  <p:pic>
                    <p:nvPicPr>
                      <p:cNvPr id="0" name="图片 91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882" y="6313740"/>
                        <a:ext cx="317500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大括弧 20"/>
          <p:cNvSpPr/>
          <p:nvPr/>
        </p:nvSpPr>
        <p:spPr>
          <a:xfrm>
            <a:off x="4909556" y="4137047"/>
            <a:ext cx="352424" cy="1456842"/>
          </a:xfrm>
          <a:prstGeom prst="leftBrace">
            <a:avLst>
              <a:gd name="adj1" fmla="val 65902"/>
              <a:gd name="adj2" fmla="val 50000"/>
            </a:avLst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4680356" y="4865467"/>
            <a:ext cx="695580" cy="1574391"/>
          </a:xfrm>
          <a:custGeom>
            <a:avLst/>
            <a:gdLst>
              <a:gd name="connsiteX0" fmla="*/ 149480 w 695580"/>
              <a:gd name="connsiteY0" fmla="*/ 0 h 1651000"/>
              <a:gd name="connsiteX1" fmla="*/ 35180 w 695580"/>
              <a:gd name="connsiteY1" fmla="*/ 939800 h 1651000"/>
              <a:gd name="connsiteX2" fmla="*/ 695580 w 695580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580" h="1651000">
                <a:moveTo>
                  <a:pt x="149480" y="0"/>
                </a:moveTo>
                <a:cubicBezTo>
                  <a:pt x="46821" y="332316"/>
                  <a:pt x="-55837" y="664633"/>
                  <a:pt x="35180" y="939800"/>
                </a:cubicBezTo>
                <a:cubicBezTo>
                  <a:pt x="126197" y="1214967"/>
                  <a:pt x="695580" y="1651000"/>
                  <a:pt x="695580" y="165100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605015" y="5258313"/>
            <a:ext cx="148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Find max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688382" y="342183"/>
            <a:ext cx="303301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The same as what we have learned.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8" grpId="0" animBg="1"/>
      <p:bldP spid="4" grpId="0" animBg="1"/>
      <p:bldP spid="16" grpId="0"/>
      <p:bldP spid="52" grpId="0" animBg="1"/>
      <p:bldP spid="3" grpId="0"/>
      <p:bldP spid="30" grpId="0"/>
      <p:bldP spid="32" grpId="0"/>
      <p:bldP spid="33" grpId="0"/>
      <p:bldP spid="34" grpId="0"/>
      <p:bldP spid="36" grpId="0"/>
      <p:bldP spid="21" grpId="0" animBg="1"/>
      <p:bldP spid="22" grpId="0" animBg="1"/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Solve any tasks by two steps</a:t>
            </a:r>
            <a:endParaRPr lang="en-US" altLang="zh-TW" dirty="0" smtClean="0"/>
          </a:p>
          <a:p>
            <a:pPr lvl="1"/>
            <a:r>
              <a:rPr lang="en-US" altLang="zh-TW" sz="2800" dirty="0" smtClean="0"/>
              <a:t>Easier than putting </a:t>
            </a:r>
            <a:r>
              <a:rPr lang="en-US" altLang="zh-TW" sz="2800" dirty="0"/>
              <a:t>an elephant into a refrigerator</a:t>
            </a:r>
            <a:endParaRPr lang="zh-TW" altLang="en-US" sz="2800" dirty="0"/>
          </a:p>
        </p:txBody>
      </p:sp>
      <p:pic>
        <p:nvPicPr>
          <p:cNvPr id="4098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94765"/>
            <a:ext cx="6858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02891" y="5869859"/>
            <a:ext cx="13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Really?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57592" y="5869859"/>
            <a:ext cx="615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No, we have to answer three problems.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Problem 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00FF"/>
                </a:solidFill>
              </a:rPr>
              <a:t>Evaluation</a:t>
            </a:r>
            <a:r>
              <a:rPr lang="en-US" altLang="zh-TW" dirty="0" smtClean="0"/>
              <a:t>: What does F(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look like?</a:t>
            </a:r>
            <a:endParaRPr lang="en-US" altLang="zh-TW" dirty="0" smtClean="0"/>
          </a:p>
          <a:p>
            <a:pPr lvl="1"/>
            <a:r>
              <a:rPr lang="en-US" altLang="zh-TW" sz="2800" dirty="0" smtClean="0"/>
              <a:t>How F(</a:t>
            </a:r>
            <a:r>
              <a:rPr lang="en-US" altLang="zh-TW" sz="2800" dirty="0" err="1" smtClean="0"/>
              <a:t>x,y</a:t>
            </a:r>
            <a:r>
              <a:rPr lang="en-US" altLang="zh-TW" sz="2800" dirty="0" smtClean="0"/>
              <a:t>) compute the “compatibility” of objects x and 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72006" y="3373161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(x=                         , </a:t>
            </a:r>
            <a:r>
              <a:rPr lang="en-US" altLang="zh-TW" sz="2400" dirty="0"/>
              <a:t>y</a:t>
            </a:r>
            <a:r>
              <a:rPr lang="en-US" altLang="zh-TW" sz="2400" dirty="0" smtClean="0"/>
              <a:t>=                         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72006" y="4418066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(x=                          , y=                 )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118" y="4174561"/>
            <a:ext cx="862727" cy="88909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343613" y="4970993"/>
            <a:ext cx="28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 short paragraph)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981" y="5535018"/>
            <a:ext cx="2167618" cy="883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4057763" y="6097711"/>
            <a:ext cx="135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(keyword)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62995" y="6383850"/>
            <a:ext cx="17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(Search Result)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5797" y="3281899"/>
            <a:ext cx="27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15984" y="4432394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Summarization: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3802" y="5721017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Retrieval: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274950" y="4988192"/>
            <a:ext cx="2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 long document)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12658" y="5736099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(x= “</a:t>
            </a:r>
            <a:r>
              <a:rPr lang="en-US" altLang="zh-TW" sz="2400" dirty="0"/>
              <a:t>Obama”</a:t>
            </a:r>
            <a:r>
              <a:rPr lang="en-US" altLang="zh-TW" sz="2400" dirty="0" smtClean="0"/>
              <a:t>       , y=                                     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83" y="4152812"/>
            <a:ext cx="809625" cy="885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9" y="3133859"/>
            <a:ext cx="1421600" cy="8885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828754" y="3133859"/>
            <a:ext cx="683808" cy="83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8" grpId="0"/>
      <p:bldP spid="19" grpId="0"/>
      <p:bldP spid="16" grpId="0"/>
      <p:bldP spid="21" grpId="0"/>
      <p:bldP spid="22" grpId="0"/>
      <p:bldP spid="23" grpId="0"/>
      <p:bldP spid="24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</a:t>
            </a:r>
            <a:r>
              <a:rPr lang="en-US" altLang="zh-TW" dirty="0" smtClean="0">
                <a:solidFill>
                  <a:srgbClr val="0000FF"/>
                </a:solidFill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Inference</a:t>
            </a:r>
            <a:r>
              <a:rPr lang="en-US" altLang="zh-TW" dirty="0" smtClean="0"/>
              <a:t>: How to solve the “</a:t>
            </a:r>
            <a:r>
              <a:rPr lang="en-US" altLang="zh-TW" dirty="0" err="1" smtClean="0"/>
              <a:t>arg</a:t>
            </a:r>
            <a:r>
              <a:rPr lang="en-US" altLang="zh-TW" dirty="0" smtClean="0"/>
              <a:t> max” problem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733788" y="2401910"/>
          <a:ext cx="3647396" cy="8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方程式" r:id="rId1" imgW="29260800" imgH="7010400" progId="Equation.3">
                  <p:embed/>
                </p:oleObj>
              </mc:Choice>
              <mc:Fallback>
                <p:oleObj name="方程式" r:id="rId1" imgW="29260800" imgH="7010400" progId="Equation.3">
                  <p:embed/>
                  <p:pic>
                    <p:nvPicPr>
                      <p:cNvPr id="0" name="图片 5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788" y="2401910"/>
                        <a:ext cx="3647396" cy="878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21543" y="32337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The space 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 can be extremely large!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550" y="4144334"/>
            <a:ext cx="273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Object Detection: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5615" y="4770800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Summarization: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78844" y="4157494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Y</a:t>
            </a:r>
            <a:r>
              <a:rPr lang="en-US" altLang="zh-TW" sz="2400" dirty="0" smtClean="0"/>
              <a:t>=All possible bounding box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78844" y="4794626"/>
            <a:ext cx="527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Y</a:t>
            </a:r>
            <a:r>
              <a:rPr lang="en-US" altLang="zh-TW" sz="2400" dirty="0" smtClean="0"/>
              <a:t>=All combination of sentence set in a document …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43511" y="5723691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Retrieval:</a:t>
            </a:r>
            <a:endParaRPr lang="zh-TW" altLang="en-US" sz="24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93358" y="5723691"/>
            <a:ext cx="52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Y</a:t>
            </a:r>
            <a:r>
              <a:rPr lang="en-US" altLang="zh-TW" sz="2400" dirty="0" smtClean="0"/>
              <a:t>=All possible webpage ranking ….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41193" y="4170654"/>
            <a:ext cx="242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(maybe tractable)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4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</a:t>
            </a:r>
            <a:r>
              <a:rPr lang="en-US" altLang="zh-TW" dirty="0" smtClean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i="1" dirty="0">
                <a:solidFill>
                  <a:srgbClr val="0000FF"/>
                </a:solidFill>
              </a:rPr>
              <a:t>Training</a:t>
            </a:r>
            <a:r>
              <a:rPr lang="en-US" altLang="zh-TW" dirty="0" smtClean="0"/>
              <a:t>: </a:t>
            </a:r>
            <a:r>
              <a:rPr lang="en-US" altLang="zh-TW" dirty="0"/>
              <a:t>Given training data, how to </a:t>
            </a:r>
            <a:r>
              <a:rPr lang="en-US" altLang="zh-TW" dirty="0" smtClean="0"/>
              <a:t>find </a:t>
            </a:r>
            <a:r>
              <a:rPr lang="en-US" altLang="zh-TW" dirty="0"/>
              <a:t>F(</a:t>
            </a:r>
            <a:r>
              <a:rPr lang="en-US" altLang="zh-TW" dirty="0" err="1"/>
              <a:t>x,y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25748" y="2923801"/>
            <a:ext cx="6822202" cy="546100"/>
            <a:chOff x="951605" y="2626782"/>
            <a:chExt cx="6822202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3290707" y="2626782"/>
            <a:ext cx="44831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5" name="方程式" r:id="rId1" imgW="45110400" imgH="5486400" progId="Equation.3">
                    <p:embed/>
                  </p:oleObj>
                </mc:Choice>
                <mc:Fallback>
                  <p:oleObj name="方程式" r:id="rId1" imgW="45110400" imgH="5486400" progId="Equation.3">
                    <p:embed/>
                    <p:pic>
                      <p:nvPicPr>
                        <p:cNvPr id="0" name="图片 85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707" y="2626782"/>
                          <a:ext cx="4483100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67688" y="2393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7885" y="352092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 should find 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42280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48555" y="4535841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51019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52325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55373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59376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1360488" y="43053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6" name="方程式" r:id="rId3" imgW="12801600" imgH="5486400" progId="Equation.3">
                  <p:embed/>
                </p:oleObj>
              </mc:Choice>
              <mc:Fallback>
                <p:oleObj name="方程式" r:id="rId3" imgW="12801600" imgH="5486400" progId="Equation.3">
                  <p:embed/>
                  <p:pic>
                    <p:nvPicPr>
                      <p:cNvPr id="0" name="图片 85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305300"/>
                        <a:ext cx="10572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513354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37192" y="5158535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49256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9974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7" name="方程式" r:id="rId5" imgW="11582400" imgH="5486400" progId="Equation.3">
                    <p:embed/>
                  </p:oleObj>
                </mc:Choice>
                <mc:Fallback>
                  <p:oleObj name="方程式" r:id="rId5" imgW="11582400" imgH="5486400" progId="Equation.3">
                    <p:embed/>
                    <p:pic>
                      <p:nvPicPr>
                        <p:cNvPr id="0" name="图片 85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/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8" name="方程式" r:id="rId7" imgW="10058400" imgH="5486400" progId="Equation.3">
                    <p:embed/>
                  </p:oleObj>
                </mc:Choice>
                <mc:Fallback>
                  <p:oleObj name="方程式" r:id="rId7" imgW="10058400" imgH="5486400" progId="Equation.3">
                    <p:embed/>
                    <p:pic>
                      <p:nvPicPr>
                        <p:cNvPr id="0" name="图片 85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4228095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/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9" name="方程式" r:id="rId9" imgW="13716000" imgH="5486400" progId="Equation.3">
                    <p:embed/>
                  </p:oleObj>
                </mc:Choice>
                <mc:Fallback>
                  <p:oleObj name="方程式" r:id="rId9" imgW="13716000" imgH="5486400" progId="Equation.3">
                    <p:embed/>
                    <p:pic>
                      <p:nvPicPr>
                        <p:cNvPr id="0" name="图片 85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/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0" name="方程式" r:id="rId11" imgW="11887200" imgH="5486400" progId="Equation.3">
                    <p:embed/>
                  </p:oleObj>
                </mc:Choice>
                <mc:Fallback>
                  <p:oleObj name="方程式" r:id="rId11" imgW="11887200" imgH="5486400" progId="Equation.3">
                    <p:embed/>
                    <p:pic>
                      <p:nvPicPr>
                        <p:cNvPr id="0" name="图片 85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/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1" name="方程式" r:id="rId13" imgW="10363200" imgH="5486400" progId="Equation.3">
                    <p:embed/>
                  </p:oleObj>
                </mc:Choice>
                <mc:Fallback>
                  <p:oleObj name="方程式" r:id="rId13" imgW="10363200" imgH="5486400" progId="Equation.3">
                    <p:embed/>
                    <p:pic>
                      <p:nvPicPr>
                        <p:cNvPr id="0" name="图片 85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42450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/>
          </p:nvGraphicFramePr>
          <p:xfrm>
            <a:off x="5882764" y="4567290"/>
            <a:ext cx="1108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2" name="方程式" r:id="rId15" imgW="13411200" imgH="5486400" progId="Equation.3">
                    <p:embed/>
                  </p:oleObj>
                </mc:Choice>
                <mc:Fallback>
                  <p:oleObj name="方程式" r:id="rId15" imgW="13411200" imgH="5486400" progId="Equation.3">
                    <p:embed/>
                    <p:pic>
                      <p:nvPicPr>
                        <p:cNvPr id="0" name="图片 85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2764" y="4567290"/>
                          <a:ext cx="1108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5754177" y="5146727"/>
            <a:ext cx="97948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3" name="方程式" r:id="rId17" imgW="11887200" imgH="5486400" progId="Equation.3">
                    <p:embed/>
                  </p:oleObj>
                </mc:Choice>
                <mc:Fallback>
                  <p:oleObj name="方程式" r:id="rId17" imgW="11887200" imgH="5486400" progId="Equation.3">
                    <p:embed/>
                    <p:pic>
                      <p:nvPicPr>
                        <p:cNvPr id="0" name="图片 85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177" y="5146727"/>
                          <a:ext cx="979487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5814502" y="5815065"/>
            <a:ext cx="8556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4" name="方程式" r:id="rId19" imgW="10363200" imgH="5486400" progId="Equation.3">
                    <p:embed/>
                  </p:oleObj>
                </mc:Choice>
                <mc:Fallback>
                  <p:oleObj name="方程式" r:id="rId19" imgW="10363200" imgH="5486400" progId="Equation.3">
                    <p:embed/>
                    <p:pic>
                      <p:nvPicPr>
                        <p:cNvPr id="0" name="图片 85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4502" y="5815065"/>
                          <a:ext cx="8556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for all</a:t>
              </a:r>
              <a:endParaRPr lang="zh-TW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39" grpId="0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/>
          <p:nvPr/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方程式" r:id="rId6" imgW="29260800" imgH="7010400" progId="Equation.3">
                  <p:embed/>
                </p:oleObj>
              </mc:Choice>
              <mc:Fallback>
                <p:oleObj name="方程式" r:id="rId6" imgW="29260800" imgH="7010400" progId="Equation.3">
                  <p:embed/>
                  <p:pic>
                    <p:nvPicPr>
                      <p:cNvPr id="0" name="图片 10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77" name="Picture 237" descr="http://image.wangchao.net.cn/baike/126836529445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3571382"/>
            <a:ext cx="808265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9" name="Picture 239" descr="http://5.blog.xuite.net/5/6/6/c/23017088/blog_1875748/txt/30287010/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69" y="1618594"/>
            <a:ext cx="831696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1" name="Picture 241" descr="http://5.blog.xuite.net/5/6/6/c/23017088/blog_1875748/txt/30287010/0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5263150"/>
            <a:ext cx="825910" cy="11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need a more powerful function </a:t>
            </a:r>
            <a:r>
              <a:rPr lang="en-US" altLang="zh-TW" i="1" dirty="0" smtClean="0"/>
              <a:t>f</a:t>
            </a:r>
            <a:endParaRPr lang="en-US" altLang="zh-TW" i="1" dirty="0" smtClean="0"/>
          </a:p>
          <a:p>
            <a:pPr lvl="1"/>
            <a:r>
              <a:rPr lang="en-US" altLang="zh-TW" sz="2800" dirty="0" smtClean="0"/>
              <a:t>Input and output are both objects with structures</a:t>
            </a:r>
            <a:endParaRPr lang="en-US" altLang="zh-TW" sz="2800" dirty="0" smtClean="0"/>
          </a:p>
          <a:p>
            <a:pPr lvl="1"/>
            <a:r>
              <a:rPr lang="en-US" altLang="zh-TW" sz="2800" i="1" dirty="0" smtClean="0"/>
              <a:t>Object</a:t>
            </a:r>
            <a:r>
              <a:rPr lang="en-US" altLang="zh-TW" sz="2800" dirty="0"/>
              <a:t>: sequence, list, </a:t>
            </a:r>
            <a:r>
              <a:rPr lang="en-US" altLang="zh-TW" sz="2800" dirty="0" smtClean="0"/>
              <a:t>tree, bounding box </a:t>
            </a:r>
            <a:r>
              <a:rPr lang="en-US" altLang="zh-TW" sz="2800" dirty="0"/>
              <a:t>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515512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X</a:t>
            </a:r>
            <a:r>
              <a:rPr lang="en-US" altLang="zh-TW" sz="2800" dirty="0" smtClean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514775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 smtClean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609706" y="382627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方程式" r:id="rId1" imgW="16459200" imgH="4876800" progId="Equation.3">
                  <p:embed/>
                </p:oleObj>
              </mc:Choice>
              <mc:Fallback>
                <p:oleObj name="方程式" r:id="rId1" imgW="16459200" imgH="4876800" progId="Equation.3">
                  <p:embed/>
                  <p:pic>
                    <p:nvPicPr>
                      <p:cNvPr id="0" name="图片 2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826270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60246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57555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9278" y="1362023"/>
            <a:ext cx="7886700" cy="539523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Speech recognition</a:t>
            </a:r>
            <a:endParaRPr lang="en-US" altLang="zh-TW" sz="2400" b="1" dirty="0"/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Speech signal (sequence) → </a:t>
            </a:r>
            <a:r>
              <a:rPr lang="en-US" altLang="zh-TW" i="1" dirty="0"/>
              <a:t>Y</a:t>
            </a:r>
            <a:r>
              <a:rPr lang="en-US" altLang="zh-TW" dirty="0"/>
              <a:t>: text (sequence)</a:t>
            </a:r>
            <a:endParaRPr lang="en-US" altLang="zh-TW" dirty="0"/>
          </a:p>
          <a:p>
            <a:r>
              <a:rPr lang="en-US" altLang="zh-TW" sz="2400" b="1" dirty="0" smtClean="0"/>
              <a:t>Translation</a:t>
            </a:r>
            <a:endParaRPr lang="en-US" altLang="zh-TW" sz="2400" b="1" dirty="0" smtClean="0"/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</a:t>
            </a:r>
            <a:r>
              <a:rPr lang="en-US" altLang="zh-TW" dirty="0" smtClean="0"/>
              <a:t>Mandarin sentence (sequence</a:t>
            </a:r>
            <a:r>
              <a:rPr lang="en-US" altLang="zh-TW" dirty="0"/>
              <a:t>) →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: English sentence </a:t>
            </a:r>
            <a:r>
              <a:rPr lang="en-US" altLang="zh-TW" dirty="0"/>
              <a:t>(sequence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sz="2400" b="1" dirty="0" smtClean="0"/>
              <a:t>Syntactic </a:t>
            </a:r>
            <a:r>
              <a:rPr lang="en-US" altLang="zh-TW" sz="2400" b="1" dirty="0"/>
              <a:t>Paring</a:t>
            </a:r>
            <a:endParaRPr lang="en-US" altLang="zh-TW" sz="2400" b="1" dirty="0"/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sentence → </a:t>
            </a:r>
            <a:r>
              <a:rPr lang="en-US" altLang="zh-TW" i="1" dirty="0"/>
              <a:t>Y</a:t>
            </a:r>
            <a:r>
              <a:rPr lang="en-US" altLang="zh-TW" dirty="0"/>
              <a:t>: parsing tree (tree structure) </a:t>
            </a:r>
            <a:endParaRPr lang="en-US" altLang="zh-TW" dirty="0"/>
          </a:p>
          <a:p>
            <a:r>
              <a:rPr lang="en-US" altLang="zh-TW" sz="2400" b="1" dirty="0"/>
              <a:t>Object Detection</a:t>
            </a:r>
            <a:endParaRPr lang="en-US" altLang="zh-TW" sz="2400" b="1" dirty="0"/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Image → </a:t>
            </a:r>
            <a:r>
              <a:rPr lang="en-US" altLang="zh-TW" i="1" dirty="0"/>
              <a:t>Y</a:t>
            </a:r>
            <a:r>
              <a:rPr lang="en-US" altLang="zh-TW" dirty="0"/>
              <a:t>: bounding box</a:t>
            </a:r>
            <a:endParaRPr lang="en-US" altLang="zh-TW" dirty="0"/>
          </a:p>
          <a:p>
            <a:r>
              <a:rPr lang="en-US" altLang="zh-TW" sz="2400" b="1" dirty="0" smtClean="0"/>
              <a:t>Summarization</a:t>
            </a:r>
            <a:endParaRPr lang="en-US" altLang="zh-TW" sz="2400" b="1" dirty="0"/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long document → </a:t>
            </a:r>
            <a:r>
              <a:rPr lang="en-US" altLang="zh-TW" i="1" dirty="0"/>
              <a:t>Y</a:t>
            </a:r>
            <a:r>
              <a:rPr lang="en-US" altLang="zh-TW" dirty="0"/>
              <a:t>: summary (short paragraph)</a:t>
            </a:r>
            <a:endParaRPr lang="en-US" altLang="zh-TW" dirty="0"/>
          </a:p>
          <a:p>
            <a:r>
              <a:rPr lang="en-US" altLang="zh-TW" sz="2400" b="1" dirty="0" smtClean="0"/>
              <a:t>Retrieval</a:t>
            </a:r>
            <a:endParaRPr lang="en-US" altLang="zh-TW" sz="2400" b="1" dirty="0" smtClean="0"/>
          </a:p>
          <a:p>
            <a:pPr lvl="1"/>
            <a:r>
              <a:rPr lang="en-US" altLang="zh-TW" i="1" dirty="0" smtClean="0"/>
              <a:t>X</a:t>
            </a:r>
            <a:r>
              <a:rPr lang="en-US" altLang="zh-TW" dirty="0" smtClean="0"/>
              <a:t>: keyword →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: search result (a list of webpage)</a:t>
            </a:r>
            <a:endParaRPr lang="en-US" altLang="zh-TW" dirty="0" smtClean="0"/>
          </a:p>
          <a:p>
            <a:pPr lvl="1"/>
            <a:endParaRPr lang="en-US" altLang="zh-TW" sz="2000" dirty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/>
        </p:nvGraphicFramePr>
        <p:xfrm>
          <a:off x="1531285" y="1460239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445527" y="2542676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" name="方程式" r:id="rId6" imgW="21336000" imgH="4267200" progId="Equation.3">
                  <p:embed/>
                </p:oleObj>
              </mc:Choice>
              <mc:Fallback>
                <p:oleObj name="方程式" r:id="rId6" imgW="21336000" imgH="4267200" progId="Equation.3">
                  <p:embed/>
                  <p:pic>
                    <p:nvPicPr>
                      <p:cNvPr id="0" name="图片 4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527" y="2542676"/>
                        <a:ext cx="2290543" cy="459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909521" y="5026162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" name="方程式" r:id="rId8" imgW="29260800" imgH="7010400" progId="Equation.3">
                  <p:embed/>
                </p:oleObj>
              </mc:Choice>
              <mc:Fallback>
                <p:oleObj name="方程式" r:id="rId8" imgW="29260800" imgH="7010400" progId="Equation.3">
                  <p:embed/>
                  <p:pic>
                    <p:nvPicPr>
                      <p:cNvPr id="0" name="图片 4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21" y="5026162"/>
                        <a:ext cx="3362554" cy="80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52832" y="146940"/>
            <a:ext cx="3115235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 smtClean="0"/>
              <a:t>Energy-based Model: </a:t>
            </a:r>
            <a:r>
              <a:rPr lang="zh-TW" altLang="en-US" sz="2400" dirty="0" smtClean="0"/>
              <a:t>http</a:t>
            </a:r>
            <a:r>
              <a:rPr lang="zh-TW" altLang="en-US" sz="2400" dirty="0"/>
              <a:t>://www.cs.nyu.edu/~yann/research/ebm/</a:t>
            </a:r>
            <a:endParaRPr lang="zh-TW" altLang="en-US" sz="2400" dirty="0"/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3720761" y="5878579"/>
          <a:ext cx="45513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" name="方程式" r:id="rId10" imgW="39624000" imgH="7010400" progId="Equation.3">
                  <p:embed/>
                </p:oleObj>
              </mc:Choice>
              <mc:Fallback>
                <p:oleObj name="方程式" r:id="rId10" imgW="39624000" imgH="7010400" progId="Equation.3">
                  <p:embed/>
                  <p:pic>
                    <p:nvPicPr>
                      <p:cNvPr id="0" name="图片 4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761" y="5878579"/>
                        <a:ext cx="4551362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882304" y="5920301"/>
          <a:ext cx="2080987" cy="6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" name="方程式" r:id="rId12" imgW="16459200" imgH="4876800" progId="Equation.3">
                  <p:embed/>
                </p:oleObj>
              </mc:Choice>
              <mc:Fallback>
                <p:oleObj name="方程式" r:id="rId12" imgW="16459200" imgH="4876800" progId="Equation.3">
                  <p:embed/>
                  <p:pic>
                    <p:nvPicPr>
                      <p:cNvPr id="0" name="图片 4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04" y="5920301"/>
                        <a:ext cx="2080987" cy="61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向右箭號 26"/>
          <p:cNvSpPr/>
          <p:nvPr/>
        </p:nvSpPr>
        <p:spPr>
          <a:xfrm>
            <a:off x="3091407" y="6019606"/>
            <a:ext cx="535333" cy="383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 smtClean="0"/>
            </a:br>
            <a:r>
              <a:rPr lang="en-US" altLang="zh-TW" dirty="0" smtClean="0"/>
              <a:t>–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  <a:endParaRPr lang="en-US" altLang="zh-TW" dirty="0" smtClean="0"/>
          </a:p>
          <a:p>
            <a:pPr lvl="1"/>
            <a:r>
              <a:rPr lang="en-US" altLang="zh-TW" dirty="0"/>
              <a:t>Using a bounding box to highlight the position of a certain object in an image</a:t>
            </a:r>
            <a:endParaRPr lang="en-US" altLang="zh-TW" dirty="0"/>
          </a:p>
          <a:p>
            <a:pPr lvl="1"/>
            <a:r>
              <a:rPr lang="en-US" altLang="zh-TW" dirty="0"/>
              <a:t>E.g. A detector of </a:t>
            </a:r>
            <a:r>
              <a:rPr lang="en-US" altLang="zh-TW" dirty="0" err="1"/>
              <a:t>Haruhi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00" y="4266352"/>
            <a:ext cx="3512868" cy="2195543"/>
          </a:xfrm>
          <a:prstGeom prst="rect">
            <a:avLst/>
          </a:prstGeom>
        </p:spPr>
      </p:pic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432267" y="3506246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4" name="方程式" r:id="rId2" imgW="5486400" imgH="4267200" progId="Equation.3">
                  <p:embed/>
                </p:oleObj>
              </mc:Choice>
              <mc:Fallback>
                <p:oleObj name="方程式" r:id="rId2" imgW="5486400" imgH="4267200" progId="Equation.3">
                  <p:embed/>
                  <p:pic>
                    <p:nvPicPr>
                      <p:cNvPr id="0" name="图片 87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267" y="3506246"/>
                        <a:ext cx="64520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77467" y="3534279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Image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3369" y="3547818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Bounding Box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5330282" y="3506246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5" name="方程式" r:id="rId4" imgW="4876800" imgH="4267200" progId="Equation.3">
                  <p:embed/>
                </p:oleObj>
              </mc:Choice>
              <mc:Fallback>
                <p:oleObj name="方程式" r:id="rId4" imgW="4876800" imgH="4267200" progId="Equation.3">
                  <p:embed/>
                  <p:pic>
                    <p:nvPicPr>
                      <p:cNvPr id="0" name="图片 87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282" y="3506246"/>
                        <a:ext cx="5730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639100" y="4266352"/>
            <a:ext cx="2153968" cy="2167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93068" y="4424674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Haruhi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93068" y="4961932"/>
            <a:ext cx="247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(the girl with yellow ribbon)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186793" y="3801408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upload.wikimedia.org/wikipedia/commons/e/ef/Face_detec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12" y="136363"/>
            <a:ext cx="2645078" cy="17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obiley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34" y="384830"/>
            <a:ext cx="2627311" cy="17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 animBg="1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35" y="1690689"/>
            <a:ext cx="4544641" cy="19088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1292" y="3738767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: Image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4055" y="4503776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y: Bounding Box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5166726"/>
            <a:ext cx="317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15606" y="4369622"/>
            <a:ext cx="676159" cy="6811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8954" y="5883964"/>
            <a:ext cx="3816287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TW" sz="2400" dirty="0" smtClean="0"/>
              <a:t>the correctness of taking range of y in x as “</a:t>
            </a:r>
            <a:r>
              <a:rPr lang="en-US" altLang="zh-TW" sz="2400" dirty="0" err="1" smtClean="0"/>
              <a:t>Haruhi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646340" y="5079444"/>
            <a:ext cx="3175716" cy="740240"/>
            <a:chOff x="2246142" y="5194897"/>
            <a:chExt cx="3175716" cy="740240"/>
          </a:xfrm>
        </p:grpSpPr>
        <p:sp>
          <p:nvSpPr>
            <p:cNvPr id="11" name="矩形 10"/>
            <p:cNvSpPr/>
            <p:nvPr/>
          </p:nvSpPr>
          <p:spPr>
            <a:xfrm>
              <a:off x="2246142" y="5306722"/>
              <a:ext cx="3175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 smtClean="0"/>
                <a:t>F(                    )</a:t>
              </a:r>
              <a:endParaRPr lang="zh-TW" altLang="en-US" sz="2400" dirty="0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2673071" y="5194897"/>
              <a:ext cx="1184384" cy="740240"/>
              <a:chOff x="5657454" y="4983720"/>
              <a:chExt cx="1184384" cy="740240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7454" y="4983720"/>
                <a:ext cx="1184384" cy="740240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6141678" y="5013256"/>
                <a:ext cx="676159" cy="68116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" name="直線單箭頭接點 15"/>
          <p:cNvCxnSpPr/>
          <p:nvPr/>
        </p:nvCxnSpPr>
        <p:spPr>
          <a:xfrm flipV="1">
            <a:off x="5346982" y="1910804"/>
            <a:ext cx="0" cy="464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355517" y="1566857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rot="16200000" flipH="1">
            <a:off x="5353910" y="3104076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6200000" flipH="1">
            <a:off x="5373538" y="4844652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16200000" flipH="1">
            <a:off x="5372959" y="5329824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6581695" y="1990733"/>
            <a:ext cx="1679176" cy="1049486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581694" y="3721302"/>
            <a:ext cx="1666745" cy="1041716"/>
            <a:chOff x="5611104" y="2144355"/>
            <a:chExt cx="2772412" cy="1732758"/>
          </a:xfrm>
        </p:grpSpPr>
        <p:pic>
          <p:nvPicPr>
            <p:cNvPr id="25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6504882" y="2168793"/>
              <a:ext cx="984856" cy="127743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581694" y="5281112"/>
            <a:ext cx="1626772" cy="1037831"/>
            <a:chOff x="5597118" y="2144355"/>
            <a:chExt cx="2786398" cy="1777637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597118" y="2911910"/>
              <a:ext cx="1137158" cy="101008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913645" y="2341196"/>
            <a:ext cx="1726404" cy="1217116"/>
            <a:chOff x="7249148" y="2624677"/>
            <a:chExt cx="1094602" cy="77169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148" y="2624677"/>
              <a:ext cx="1094602" cy="771695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7519802" y="2660967"/>
              <a:ext cx="550220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932695" y="3951449"/>
            <a:ext cx="1707354" cy="1203685"/>
            <a:chOff x="9559251" y="5652934"/>
            <a:chExt cx="1094602" cy="771695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51" y="5652934"/>
              <a:ext cx="1094602" cy="771695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9765898" y="5664743"/>
              <a:ext cx="397358" cy="51540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972735" y="5509273"/>
            <a:ext cx="1684651" cy="1187680"/>
            <a:chOff x="9566842" y="6557161"/>
            <a:chExt cx="1094602" cy="771695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842" y="6557161"/>
              <a:ext cx="1094602" cy="771695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0387716" y="6585321"/>
              <a:ext cx="266137" cy="30936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直線單箭頭接點 35"/>
          <p:cNvCxnSpPr/>
          <p:nvPr/>
        </p:nvCxnSpPr>
        <p:spPr>
          <a:xfrm rot="16200000" flipH="1">
            <a:off x="5345557" y="2169090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16200000" flipH="1">
            <a:off x="5359855" y="3900977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 flipH="1">
            <a:off x="5374287" y="595024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470810" y="2320221"/>
            <a:ext cx="1110884" cy="22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0" idx="1"/>
          </p:cNvCxnSpPr>
          <p:nvPr/>
        </p:nvCxnSpPr>
        <p:spPr>
          <a:xfrm flipH="1">
            <a:off x="5470810" y="2949754"/>
            <a:ext cx="1442835" cy="31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482148" y="4037991"/>
            <a:ext cx="1116811" cy="209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510987" y="4639175"/>
            <a:ext cx="1420797" cy="3539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5482148" y="6101372"/>
            <a:ext cx="1490587" cy="1652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5524091" y="5478336"/>
            <a:ext cx="1048359" cy="3050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647522" y="3629701"/>
            <a:ext cx="1564481" cy="740240"/>
            <a:chOff x="1647522" y="3629701"/>
            <a:chExt cx="1564481" cy="74024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619" y="3629701"/>
              <a:ext cx="1184384" cy="740240"/>
            </a:xfrm>
            <a:prstGeom prst="rect">
              <a:avLst/>
            </a:prstGeom>
          </p:spPr>
        </p:pic>
        <p:sp>
          <p:nvSpPr>
            <p:cNvPr id="45" name="向右箭號 44"/>
            <p:cNvSpPr/>
            <p:nvPr/>
          </p:nvSpPr>
          <p:spPr>
            <a:xfrm>
              <a:off x="1647522" y="3906210"/>
              <a:ext cx="367333" cy="194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向右箭號 45"/>
          <p:cNvSpPr/>
          <p:nvPr/>
        </p:nvSpPr>
        <p:spPr>
          <a:xfrm>
            <a:off x="2582857" y="4648814"/>
            <a:ext cx="997057" cy="210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>
            <a:off x="1318325" y="5337171"/>
            <a:ext cx="360632" cy="168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7" grpId="0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135" y="1690689"/>
            <a:ext cx="4544641" cy="1908885"/>
          </a:xfrm>
          <a:prstGeom prst="rect">
            <a:avLst/>
          </a:prstGeom>
        </p:spPr>
      </p:pic>
      <p:sp>
        <p:nvSpPr>
          <p:cNvPr id="49" name="文字方塊 48"/>
          <p:cNvSpPr txBox="1"/>
          <p:nvPr/>
        </p:nvSpPr>
        <p:spPr>
          <a:xfrm>
            <a:off x="1610051" y="5905693"/>
            <a:ext cx="309133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Enumerate all possible bounding box y</a:t>
            </a:r>
            <a:endParaRPr lang="zh-TW" altLang="en-US" sz="24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283308" y="5007684"/>
            <a:ext cx="3530414" cy="765241"/>
            <a:chOff x="454758" y="5160084"/>
            <a:chExt cx="3530414" cy="765241"/>
          </a:xfrm>
        </p:grpSpPr>
        <p:sp>
          <p:nvSpPr>
            <p:cNvPr id="50" name="矩形 49"/>
            <p:cNvSpPr/>
            <p:nvPr/>
          </p:nvSpPr>
          <p:spPr>
            <a:xfrm>
              <a:off x="454758" y="5291738"/>
              <a:ext cx="35304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 smtClean="0"/>
                <a:t>input x = </a:t>
              </a:r>
              <a:endParaRPr lang="zh-TW" altLang="en-US" sz="2400" dirty="0"/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810" y="5160084"/>
              <a:ext cx="1224387" cy="765241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53" name="圖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88" y="253378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4" name="矩形 53"/>
          <p:cNvSpPr/>
          <p:nvPr/>
        </p:nvSpPr>
        <p:spPr>
          <a:xfrm>
            <a:off x="7527100" y="2874547"/>
            <a:ext cx="723422" cy="571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98" y="126456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6" name="矩形 55"/>
          <p:cNvSpPr/>
          <p:nvPr/>
        </p:nvSpPr>
        <p:spPr>
          <a:xfrm>
            <a:off x="7738225" y="1343388"/>
            <a:ext cx="823739" cy="977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38" y="5549171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8" name="矩形 57"/>
          <p:cNvSpPr/>
          <p:nvPr/>
        </p:nvSpPr>
        <p:spPr>
          <a:xfrm>
            <a:off x="7041755" y="6244771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59" y="3822146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60" name="矩形 59"/>
          <p:cNvSpPr/>
          <p:nvPr/>
        </p:nvSpPr>
        <p:spPr>
          <a:xfrm>
            <a:off x="7185644" y="3933907"/>
            <a:ext cx="1105161" cy="9591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781505" y="1902279"/>
            <a:ext cx="0" cy="4679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5250099" y="1457840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rot="16200000" flipH="1">
            <a:off x="5795873" y="2480031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6200000" flipH="1">
            <a:off x="5756498" y="336449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6200000" flipH="1">
            <a:off x="5777531" y="3920350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16200000" flipH="1">
            <a:off x="5764635" y="6125702"/>
            <a:ext cx="0" cy="302263"/>
          </a:xfrm>
          <a:prstGeom prst="straightConnector1">
            <a:avLst/>
          </a:prstGeom>
          <a:ln w="381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154166" y="243110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10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73507" y="331556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3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76340" y="3854688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B050"/>
                </a:solidFill>
              </a:rPr>
              <a:t>2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122755" y="6045220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FF00"/>
                </a:solidFill>
              </a:rPr>
              <a:t>-1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 rot="5400000">
            <a:off x="7197082" y="4975210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cxnSp>
        <p:nvCxnSpPr>
          <p:cNvPr id="74" name="直線單箭頭接點 73"/>
          <p:cNvCxnSpPr>
            <a:stCxn id="55" idx="1"/>
          </p:cNvCxnSpPr>
          <p:nvPr/>
        </p:nvCxnSpPr>
        <p:spPr>
          <a:xfrm flipH="1">
            <a:off x="5907630" y="1812588"/>
            <a:ext cx="900668" cy="818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>
            <a:off x="5947005" y="3132525"/>
            <a:ext cx="880098" cy="9836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 flipV="1">
            <a:off x="5947005" y="3542424"/>
            <a:ext cx="917857" cy="8443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57" idx="1"/>
          </p:cNvCxnSpPr>
          <p:nvPr/>
        </p:nvCxnSpPr>
        <p:spPr>
          <a:xfrm flipH="1">
            <a:off x="5904426" y="6097192"/>
            <a:ext cx="958112" cy="1668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5" y="3463738"/>
            <a:ext cx="4457821" cy="1454657"/>
          </a:xfrm>
          <a:prstGeom prst="rect">
            <a:avLst/>
          </a:prstGeom>
        </p:spPr>
      </p:pic>
      <p:sp>
        <p:nvSpPr>
          <p:cNvPr id="84" name="文字方塊 83"/>
          <p:cNvSpPr txBox="1"/>
          <p:nvPr/>
        </p:nvSpPr>
        <p:spPr>
          <a:xfrm>
            <a:off x="7815384" y="478169"/>
            <a:ext cx="129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(output result)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/>
              <p:cNvSpPr txBox="1"/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blipFill rotWithShape="1">
                <a:blip r:embed="rId5"/>
                <a:stretch>
                  <a:fillRect l="-154" t="-134" r="-1262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6" grpId="0" animBg="1"/>
      <p:bldP spid="58" grpId="0" animBg="1"/>
      <p:bldP spid="60" grpId="0" animBg="1"/>
      <p:bldP spid="62" grpId="0"/>
      <p:bldP spid="67" grpId="0"/>
      <p:bldP spid="68" grpId="0"/>
      <p:bldP spid="69" grpId="0"/>
      <p:bldP spid="70" grpId="0"/>
      <p:bldP spid="72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 smtClean="0"/>
            </a:br>
            <a:r>
              <a:rPr lang="en-US" altLang="zh-TW" dirty="0" smtClean="0"/>
              <a:t>- Summarization</a:t>
            </a:r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Task description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Given a long document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 a set of sentences from the document, and cascade the sentences to form a short paragraph 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607" y="4050758"/>
            <a:ext cx="862727" cy="889098"/>
          </a:xfrm>
          <a:prstGeom prst="rect">
            <a:avLst/>
          </a:prstGeom>
        </p:spPr>
      </p:pic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2749096" y="3489778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0" name="方程式" r:id="rId2" imgW="4267200" imgH="3962400" progId="Equation.3">
                  <p:embed/>
                </p:oleObj>
              </mc:Choice>
              <mc:Fallback>
                <p:oleObj name="方程式" r:id="rId2" imgW="4267200" imgH="3962400" progId="Equation.3">
                  <p:embed/>
                  <p:pic>
                    <p:nvPicPr>
                      <p:cNvPr id="0" name="图片 14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096" y="3489778"/>
                        <a:ext cx="5397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993266" y="3489778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1" name="方程式" r:id="rId4" imgW="3962400" imgH="3962400" progId="Equation.3">
                  <p:embed/>
                </p:oleObj>
              </mc:Choice>
              <mc:Fallback>
                <p:oleObj name="方程式" r:id="rId4" imgW="3962400" imgH="3962400" progId="Equation.3">
                  <p:embed/>
                  <p:pic>
                    <p:nvPicPr>
                      <p:cNvPr id="0" name="图片 148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266" y="3489778"/>
                        <a:ext cx="5016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3701143" y="4470400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90802" y="4968884"/>
            <a:ext cx="2933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smtClean="0"/>
              <a:t>long document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={s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s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s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, ……</a:t>
            </a:r>
            <a:r>
              <a:rPr lang="en-US" altLang="zh-TW" sz="2400" dirty="0" err="1" smtClean="0"/>
              <a:t>s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…}</a:t>
            </a:r>
            <a:endParaRPr lang="en-US" altLang="zh-TW" sz="2400" dirty="0"/>
          </a:p>
        </p:txBody>
      </p:sp>
      <p:sp>
        <p:nvSpPr>
          <p:cNvPr id="27" name="矩形 26"/>
          <p:cNvSpPr/>
          <p:nvPr/>
        </p:nvSpPr>
        <p:spPr>
          <a:xfrm>
            <a:off x="5101136" y="4939856"/>
            <a:ext cx="1957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smtClean="0"/>
              <a:t>summary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={s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 smtClean="0"/>
              <a:t>, s</a:t>
            </a:r>
            <a:r>
              <a:rPr lang="en-US" altLang="zh-TW" sz="2400" baseline="-25000" dirty="0" smtClean="0"/>
              <a:t>5</a:t>
            </a:r>
            <a:r>
              <a:rPr lang="en-US" altLang="zh-TW" sz="2400" dirty="0" smtClean="0"/>
              <a:t>}</a:t>
            </a:r>
            <a:endParaRPr lang="en-US" altLang="zh-TW" sz="2400" dirty="0"/>
          </a:p>
        </p:txBody>
      </p:sp>
      <p:sp>
        <p:nvSpPr>
          <p:cNvPr id="28" name="矩形 27"/>
          <p:cNvSpPr/>
          <p:nvPr/>
        </p:nvSpPr>
        <p:spPr>
          <a:xfrm>
            <a:off x="1463753" y="5776827"/>
            <a:ext cx="28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err="1" smtClean="0"/>
              <a:t>s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: the </a:t>
            </a:r>
            <a:r>
              <a:rPr lang="en-US" altLang="zh-TW" sz="2400" dirty="0" err="1" smtClean="0"/>
              <a:t>i</a:t>
            </a:r>
            <a:r>
              <a:rPr lang="en-US" altLang="zh-TW" sz="2400" baseline="30000" dirty="0" err="1" smtClean="0"/>
              <a:t>th</a:t>
            </a:r>
            <a:r>
              <a:rPr lang="en-US" altLang="zh-TW" sz="2400" dirty="0" smtClean="0"/>
              <a:t> sentence</a:t>
            </a:r>
            <a:endParaRPr lang="en-US" altLang="zh-TW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804686" y="4070341"/>
            <a:ext cx="855516" cy="926809"/>
            <a:chOff x="5804686" y="4070341"/>
            <a:chExt cx="855516" cy="9268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4686" y="4070341"/>
              <a:ext cx="855516" cy="926809"/>
            </a:xfrm>
            <a:prstGeom prst="rect">
              <a:avLst/>
            </a:prstGeom>
          </p:spPr>
        </p:pic>
        <p:pic>
          <p:nvPicPr>
            <p:cNvPr id="14751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266" y="4470400"/>
              <a:ext cx="308942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1: 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7"/>
                <a:lumOff val="-3921"/>
                <a:alphaOff val="0"/>
              </a:schemeClr>
            </a:fillRef>
            <a:effectRef idx="2">
              <a:schemeClr val="accent5">
                <a:hueOff val="-7353344"/>
                <a:satOff val="-10227"/>
                <a:lumOff val="-392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2: 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129585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212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53236" y="4937868"/>
            <a:ext cx="2388233" cy="1101024"/>
            <a:chOff x="1053236" y="4937868"/>
            <a:chExt cx="2388233" cy="1101024"/>
          </a:xfrm>
        </p:grpSpPr>
        <p:grpSp>
          <p:nvGrpSpPr>
            <p:cNvPr id="44" name="群組 43"/>
            <p:cNvGrpSpPr/>
            <p:nvPr/>
          </p:nvGrpSpPr>
          <p:grpSpPr>
            <a:xfrm>
              <a:off x="1643786" y="4937868"/>
              <a:ext cx="1797683" cy="1101024"/>
              <a:chOff x="1492625" y="5551020"/>
              <a:chExt cx="1797683" cy="110102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492625" y="555102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0" name="群組 29"/>
              <p:cNvGrpSpPr/>
              <p:nvPr/>
            </p:nvGrpSpPr>
            <p:grpSpPr>
              <a:xfrm>
                <a:off x="1574570" y="5652159"/>
                <a:ext cx="1523106" cy="999885"/>
                <a:chOff x="1773095" y="5579171"/>
                <a:chExt cx="1523106" cy="999885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67526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33" name="群組 32"/>
                <p:cNvGrpSpPr/>
                <p:nvPr/>
              </p:nvGrpSpPr>
              <p:grpSpPr>
                <a:xfrm>
                  <a:off x="2615553" y="5898028"/>
                  <a:ext cx="385004" cy="385005"/>
                  <a:chOff x="4802138" y="5090159"/>
                  <a:chExt cx="385004" cy="385005"/>
                </a:xfrm>
              </p:grpSpPr>
              <p:cxnSp>
                <p:nvCxnSpPr>
                  <p:cNvPr id="35" name="直線接點 34"/>
                  <p:cNvCxnSpPr/>
                  <p:nvPr/>
                </p:nvCxnSpPr>
                <p:spPr>
                  <a:xfrm>
                    <a:off x="4815993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/>
                  <p:cNvCxnSpPr/>
                  <p:nvPr/>
                </p:nvCxnSpPr>
                <p:spPr>
                  <a:xfrm rot="5400000">
                    <a:off x="4802138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文字方塊 33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 smtClean="0"/>
                    <a:t>d</a:t>
                  </a:r>
                  <a:r>
                    <a:rPr lang="en-US" altLang="zh-TW" sz="2400" baseline="-25000" dirty="0" smtClean="0"/>
                    <a:t>1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6" name="直線接點 55"/>
            <p:cNvCxnSpPr/>
            <p:nvPr/>
          </p:nvCxnSpPr>
          <p:spPr>
            <a:xfrm>
              <a:off x="1053236" y="5440666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1029437" y="5220037"/>
            <a:ext cx="3120678" cy="1071559"/>
            <a:chOff x="-3410690" y="5504265"/>
            <a:chExt cx="3120678" cy="1071559"/>
          </a:xfrm>
        </p:grpSpPr>
        <p:grpSp>
          <p:nvGrpSpPr>
            <p:cNvPr id="45" name="群組 44"/>
            <p:cNvGrpSpPr/>
            <p:nvPr/>
          </p:nvGrpSpPr>
          <p:grpSpPr>
            <a:xfrm>
              <a:off x="-2087695" y="5504265"/>
              <a:ext cx="1797683" cy="1071559"/>
              <a:chOff x="3972897" y="5570725"/>
              <a:chExt cx="1797683" cy="107155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972897" y="5570725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" name="群組 28"/>
              <p:cNvGrpSpPr/>
              <p:nvPr/>
            </p:nvGrpSpPr>
            <p:grpSpPr>
              <a:xfrm>
                <a:off x="4227183" y="5606562"/>
                <a:ext cx="1473231" cy="999885"/>
                <a:chOff x="1773095" y="5579171"/>
                <a:chExt cx="1473231" cy="999885"/>
              </a:xfrm>
            </p:grpSpPr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16" name="圖片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17651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22" name="群組 21"/>
                <p:cNvGrpSpPr/>
                <p:nvPr/>
              </p:nvGrpSpPr>
              <p:grpSpPr>
                <a:xfrm>
                  <a:off x="2615554" y="5898028"/>
                  <a:ext cx="385004" cy="385005"/>
                  <a:chOff x="4802139" y="5090159"/>
                  <a:chExt cx="385004" cy="385005"/>
                </a:xfrm>
              </p:grpSpPr>
              <p:cxnSp>
                <p:nvCxnSpPr>
                  <p:cNvPr id="18" name="直線接點 17"/>
                  <p:cNvCxnSpPr/>
                  <p:nvPr/>
                </p:nvCxnSpPr>
                <p:spPr>
                  <a:xfrm>
                    <a:off x="4815994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/>
                  <p:cNvCxnSpPr/>
                  <p:nvPr/>
                </p:nvCxnSpPr>
                <p:spPr>
                  <a:xfrm rot="5400000">
                    <a:off x="4802139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文字方塊 24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 smtClean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7" name="直線接點 56"/>
            <p:cNvCxnSpPr/>
            <p:nvPr/>
          </p:nvCxnSpPr>
          <p:spPr>
            <a:xfrm>
              <a:off x="-3410690" y="6019245"/>
              <a:ext cx="131622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345567" y="4199906"/>
            <a:ext cx="2526558" cy="1109041"/>
            <a:chOff x="6345567" y="4199906"/>
            <a:chExt cx="2526558" cy="1109041"/>
          </a:xfrm>
        </p:grpSpPr>
        <p:grpSp>
          <p:nvGrpSpPr>
            <p:cNvPr id="68" name="群組 67"/>
            <p:cNvGrpSpPr/>
            <p:nvPr/>
          </p:nvGrpSpPr>
          <p:grpSpPr>
            <a:xfrm>
              <a:off x="6345567" y="4199906"/>
              <a:ext cx="1473231" cy="999885"/>
              <a:chOff x="5456834" y="4270100"/>
              <a:chExt cx="1473231" cy="999885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1" name="文字方塊 70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dirty="0" smtClean="0"/>
                  <a:t>’</a:t>
                </a:r>
                <a:endParaRPr lang="zh-TW" altLang="en-US" sz="2400" baseline="-25000" dirty="0"/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7496521" y="4847282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</a:t>
              </a:r>
              <a:r>
                <a:rPr lang="en-US" altLang="zh-TW" sz="2400" dirty="0" smtClean="0"/>
                <a:t>s</a:t>
              </a:r>
              <a:r>
                <a:rPr lang="en-US" altLang="zh-TW" sz="2400" baseline="-25000" dirty="0" smtClean="0"/>
                <a:t>2</a:t>
              </a:r>
              <a:r>
                <a:rPr lang="en-US" altLang="zh-TW" sz="2400" dirty="0" smtClean="0"/>
                <a:t>, s</a:t>
              </a:r>
              <a:r>
                <a:rPr lang="en-US" altLang="zh-TW" sz="2400" baseline="-25000" dirty="0" smtClean="0"/>
                <a:t>4</a:t>
              </a:r>
              <a:r>
                <a:rPr lang="en-US" altLang="zh-TW" sz="2400" dirty="0" smtClean="0"/>
                <a:t>, s</a:t>
              </a:r>
              <a:r>
                <a:rPr lang="en-US" altLang="zh-TW" sz="2400" baseline="-25000" dirty="0" smtClean="0"/>
                <a:t>6</a:t>
              </a:r>
              <a:r>
                <a:rPr lang="en-US" altLang="zh-TW" sz="2400" dirty="0" smtClean="0"/>
                <a:t>}</a:t>
              </a:r>
              <a:endParaRPr lang="en-US" altLang="zh-TW" sz="2400" dirty="0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345567" y="5473781"/>
            <a:ext cx="2493633" cy="1230717"/>
            <a:chOff x="6345567" y="5473781"/>
            <a:chExt cx="2493633" cy="1230717"/>
          </a:xfrm>
        </p:grpSpPr>
        <p:grpSp>
          <p:nvGrpSpPr>
            <p:cNvPr id="72" name="群組 71"/>
            <p:cNvGrpSpPr/>
            <p:nvPr/>
          </p:nvGrpSpPr>
          <p:grpSpPr>
            <a:xfrm>
              <a:off x="6345567" y="5473781"/>
              <a:ext cx="1473231" cy="999885"/>
              <a:chOff x="5456834" y="4270100"/>
              <a:chExt cx="1473231" cy="999885"/>
            </a:xfrm>
          </p:grpSpPr>
          <p:pic>
            <p:nvPicPr>
              <p:cNvPr id="73" name="圖片 7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5" name="文字方塊 74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dirty="0" smtClean="0"/>
                  <a:t>’</a:t>
                </a:r>
                <a:endParaRPr lang="zh-TW" altLang="en-US" sz="2400" baseline="-25000" dirty="0"/>
              </a:p>
            </p:txBody>
          </p:sp>
        </p:grpSp>
        <p:sp>
          <p:nvSpPr>
            <p:cNvPr id="79" name="文字方塊 78"/>
            <p:cNvSpPr txBox="1"/>
            <p:nvPr/>
          </p:nvSpPr>
          <p:spPr>
            <a:xfrm>
              <a:off x="7463596" y="6242833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</a:t>
              </a:r>
              <a:r>
                <a:rPr lang="en-US" altLang="zh-TW" sz="2400" dirty="0" smtClean="0"/>
                <a:t>s</a:t>
              </a:r>
              <a:r>
                <a:rPr lang="en-US" altLang="zh-TW" sz="2400" baseline="-25000" dirty="0" smtClean="0"/>
                <a:t>3</a:t>
              </a:r>
              <a:r>
                <a:rPr lang="en-US" altLang="zh-TW" sz="2400" dirty="0" smtClean="0"/>
                <a:t>, s</a:t>
              </a:r>
              <a:r>
                <a:rPr lang="en-US" altLang="zh-TW" sz="2400" baseline="-25000" dirty="0" smtClean="0"/>
                <a:t>6</a:t>
              </a:r>
              <a:r>
                <a:rPr lang="en-US" altLang="zh-TW" sz="2400" dirty="0" smtClean="0"/>
                <a:t>, s</a:t>
              </a:r>
              <a:r>
                <a:rPr lang="en-US" altLang="zh-TW" sz="2400" baseline="-25000" dirty="0" smtClean="0"/>
                <a:t>9</a:t>
              </a:r>
              <a:r>
                <a:rPr lang="en-US" altLang="zh-TW" sz="2400" dirty="0" smtClean="0"/>
                <a:t>}</a:t>
              </a:r>
              <a:endParaRPr lang="en-US" altLang="zh-TW" sz="24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345567" y="2593136"/>
            <a:ext cx="2526558" cy="1424179"/>
            <a:chOff x="6345567" y="2593136"/>
            <a:chExt cx="2526558" cy="1424179"/>
          </a:xfrm>
        </p:grpSpPr>
        <p:grpSp>
          <p:nvGrpSpPr>
            <p:cNvPr id="67" name="群組 66"/>
            <p:cNvGrpSpPr/>
            <p:nvPr/>
          </p:nvGrpSpPr>
          <p:grpSpPr>
            <a:xfrm>
              <a:off x="6345567" y="2946335"/>
              <a:ext cx="1473231" cy="999885"/>
              <a:chOff x="5456834" y="4270100"/>
              <a:chExt cx="1473231" cy="999885"/>
            </a:xfrm>
          </p:grpSpPr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62" name="圖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64" name="文字方塊 63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dirty="0" smtClean="0"/>
                  <a:t>’</a:t>
                </a:r>
                <a:endParaRPr lang="zh-TW" altLang="en-US" sz="2400" baseline="-25000" dirty="0"/>
              </a:p>
            </p:txBody>
          </p:sp>
        </p:grpSp>
        <p:sp>
          <p:nvSpPr>
            <p:cNvPr id="77" name="文字方塊 76"/>
            <p:cNvSpPr txBox="1"/>
            <p:nvPr/>
          </p:nvSpPr>
          <p:spPr>
            <a:xfrm>
              <a:off x="7496521" y="3555650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1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5</a:t>
              </a:r>
              <a:r>
                <a:rPr lang="en-US" altLang="zh-TW" sz="2400" dirty="0" smtClean="0"/>
                <a:t>}</a:t>
              </a:r>
              <a:endParaRPr lang="en-US" altLang="zh-TW" sz="24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496139" y="259313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endParaRPr lang="zh-TW" altLang="en-US" sz="24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7296496" y="260057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endParaRPr lang="zh-TW" altLang="en-US" sz="2400" dirty="0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5149026" y="3279048"/>
            <a:ext cx="1196541" cy="667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endCxn id="69" idx="1"/>
          </p:cNvCxnSpPr>
          <p:nvPr/>
        </p:nvCxnSpPr>
        <p:spPr>
          <a:xfrm flipV="1">
            <a:off x="5149026" y="4532619"/>
            <a:ext cx="1196541" cy="121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endCxn id="73" idx="1"/>
          </p:cNvCxnSpPr>
          <p:nvPr/>
        </p:nvCxnSpPr>
        <p:spPr>
          <a:xfrm>
            <a:off x="5149026" y="5446610"/>
            <a:ext cx="1196541" cy="359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6234638" y="2708119"/>
            <a:ext cx="2666853" cy="1309196"/>
            <a:chOff x="6234638" y="2708119"/>
            <a:chExt cx="2666853" cy="1309196"/>
          </a:xfrm>
        </p:grpSpPr>
        <p:sp>
          <p:nvSpPr>
            <p:cNvPr id="87" name="矩形 86"/>
            <p:cNvSpPr/>
            <p:nvPr/>
          </p:nvSpPr>
          <p:spPr>
            <a:xfrm>
              <a:off x="6234638" y="2708119"/>
              <a:ext cx="2666853" cy="1309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9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118" y="288206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2"/>
          <p:cNvGrpSpPr/>
          <p:nvPr/>
        </p:nvGrpSpPr>
        <p:grpSpPr>
          <a:xfrm>
            <a:off x="1019629" y="2792443"/>
            <a:ext cx="2421840" cy="1524797"/>
            <a:chOff x="1019629" y="2792443"/>
            <a:chExt cx="2421840" cy="1524797"/>
          </a:xfrm>
        </p:grpSpPr>
        <p:sp>
          <p:nvSpPr>
            <p:cNvPr id="39" name="矩形 38"/>
            <p:cNvSpPr/>
            <p:nvPr/>
          </p:nvSpPr>
          <p:spPr>
            <a:xfrm>
              <a:off x="1643786" y="3232409"/>
              <a:ext cx="1797683" cy="10715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1779588" y="3324293"/>
              <a:ext cx="1528974" cy="992947"/>
              <a:chOff x="1779588" y="3324293"/>
              <a:chExt cx="1528974" cy="992947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79588" y="3324293"/>
                <a:ext cx="633856" cy="653231"/>
              </a:xfrm>
              <a:prstGeom prst="rect">
                <a:avLst/>
              </a:prstGeom>
            </p:spPr>
          </p:pic>
          <p:pic>
            <p:nvPicPr>
              <p:cNvPr id="13" name="Picture 4" descr="http://ingilizcebankasi.com/wp-content/uploads/summ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68" y="3324293"/>
                <a:ext cx="862694" cy="862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1802842" y="3855575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d</a:t>
                </a:r>
                <a:r>
                  <a:rPr lang="en-US" altLang="zh-TW" sz="2400" baseline="-25000" dirty="0" smtClean="0"/>
                  <a:t>1</a:t>
                </a:r>
                <a:endParaRPr lang="zh-TW" altLang="en-US" sz="2400" baseline="-25000" dirty="0"/>
              </a:p>
            </p:txBody>
          </p:sp>
        </p:grpSp>
        <p:cxnSp>
          <p:nvCxnSpPr>
            <p:cNvPr id="47" name="直線接點 46"/>
            <p:cNvCxnSpPr/>
            <p:nvPr/>
          </p:nvCxnSpPr>
          <p:spPr>
            <a:xfrm>
              <a:off x="1019629" y="3810295"/>
              <a:ext cx="552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/>
            <p:cNvSpPr txBox="1"/>
            <p:nvPr/>
          </p:nvSpPr>
          <p:spPr>
            <a:xfrm>
              <a:off x="1896187" y="282310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endParaRPr lang="zh-TW" altLang="en-US" sz="24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696544" y="279244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endParaRPr lang="zh-TW" altLang="en-US" sz="2400" dirty="0"/>
            </a:p>
          </p:txBody>
        </p:sp>
        <p:pic>
          <p:nvPicPr>
            <p:cNvPr id="9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946" y="3665422"/>
              <a:ext cx="415241" cy="31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1016196" y="3514578"/>
            <a:ext cx="3120678" cy="1071559"/>
            <a:chOff x="-2471642" y="3833923"/>
            <a:chExt cx="3120678" cy="1071559"/>
          </a:xfrm>
        </p:grpSpPr>
        <p:grpSp>
          <p:nvGrpSpPr>
            <p:cNvPr id="43" name="群組 42"/>
            <p:cNvGrpSpPr/>
            <p:nvPr/>
          </p:nvGrpSpPr>
          <p:grpSpPr>
            <a:xfrm>
              <a:off x="-1148647" y="3833923"/>
              <a:ext cx="1797683" cy="1071559"/>
              <a:chOff x="3902731" y="4040970"/>
              <a:chExt cx="1797683" cy="1071559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902731" y="404097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7" name="群組 36"/>
              <p:cNvGrpSpPr/>
              <p:nvPr/>
            </p:nvGrpSpPr>
            <p:grpSpPr>
              <a:xfrm>
                <a:off x="4109695" y="4095178"/>
                <a:ext cx="1528975" cy="992947"/>
                <a:chOff x="1773095" y="4373799"/>
                <a:chExt cx="1528975" cy="992947"/>
              </a:xfrm>
            </p:grpSpPr>
            <p:pic>
              <p:nvPicPr>
                <p:cNvPr id="26" name="圖片 2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73095" y="4373799"/>
                  <a:ext cx="633856" cy="653231"/>
                </a:xfrm>
                <a:prstGeom prst="rect">
                  <a:avLst/>
                </a:prstGeom>
              </p:spPr>
            </p:pic>
            <p:pic>
              <p:nvPicPr>
                <p:cNvPr id="27" name="Picture 4" descr="http://ingilizcebankasi.com/wp-content/uploads/summary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9376" y="4373799"/>
                  <a:ext cx="862694" cy="8626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文字方塊 27"/>
                <p:cNvSpPr txBox="1"/>
                <p:nvPr/>
              </p:nvSpPr>
              <p:spPr>
                <a:xfrm>
                  <a:off x="1796349" y="490508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 smtClean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49" name="直線接點 48"/>
            <p:cNvCxnSpPr/>
            <p:nvPr/>
          </p:nvCxnSpPr>
          <p:spPr>
            <a:xfrm>
              <a:off x="-2471642" y="4383704"/>
              <a:ext cx="1316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4717" y="4240030"/>
              <a:ext cx="412469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3338</Words>
  <Application>WPS 演示</Application>
  <PresentationFormat>如螢幕大小 (4:3)</PresentationFormat>
  <Paragraphs>348</Paragraphs>
  <Slides>19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19</vt:i4>
      </vt:variant>
    </vt:vector>
  </HeadingPairs>
  <TitlesOfParts>
    <vt:vector size="73" baseType="lpstr">
      <vt:lpstr>Arial</vt:lpstr>
      <vt:lpstr>宋体</vt:lpstr>
      <vt:lpstr>Wingdings</vt:lpstr>
      <vt:lpstr>Cambria Math</vt:lpstr>
      <vt:lpstr>Calibri Light</vt:lpstr>
      <vt:lpstr>Calibri</vt:lpstr>
      <vt:lpstr>微软雅黑</vt:lpstr>
      <vt:lpstr>Arial Unicode MS</vt:lpstr>
      <vt:lpstr>PMingLiU</vt:lpstr>
      <vt:lpstr>Segoe Print</vt:lpstr>
      <vt:lpstr>Helvetica</vt:lpstr>
      <vt:lpstr>PMingLiU</vt:lpstr>
      <vt:lpstr>Office 佈景主題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Introduction of  Structured Learning</vt:lpstr>
      <vt:lpstr>Structured Learning</vt:lpstr>
      <vt:lpstr>Example Application</vt:lpstr>
      <vt:lpstr>Unified Framework</vt:lpstr>
      <vt:lpstr>Unified Framework  – Object Detection</vt:lpstr>
      <vt:lpstr>Unified Framework  – Object Detection</vt:lpstr>
      <vt:lpstr>Unified Framework  – Object Detection</vt:lpstr>
      <vt:lpstr>Unified Framework  - Summarization</vt:lpstr>
      <vt:lpstr>Unified Framework  - Summarization</vt:lpstr>
      <vt:lpstr>Unified Framework  - Retrieval</vt:lpstr>
      <vt:lpstr>Unified Framework  - Retrieval</vt:lpstr>
      <vt:lpstr>PowerPoint 演示文稿</vt:lpstr>
      <vt:lpstr>PowerPoint 演示文稿</vt:lpstr>
      <vt:lpstr>Link to DNN?</vt:lpstr>
      <vt:lpstr>Unified Framework</vt:lpstr>
      <vt:lpstr>Problem 1</vt:lpstr>
      <vt:lpstr>Problem 2</vt:lpstr>
      <vt:lpstr>Problem 3</vt:lpstr>
      <vt:lpstr>Three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Bliss</cp:lastModifiedBy>
  <cp:revision>363</cp:revision>
  <dcterms:created xsi:type="dcterms:W3CDTF">2015-02-08T15:50:00Z</dcterms:created>
  <dcterms:modified xsi:type="dcterms:W3CDTF">2021-10-09T11:47:33Z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4D7910A436E34A9893137F195B023DFD</vt:lpwstr>
  </property>
  <property fmtid="{D5CDD505-2E9C-101B-9397-08002B2CF9AE}" pid="3" name="KSOProductBuildVer">
    <vt:lpwstr>2052-11.1.0.10700</vt:lpwstr>
  </property>
</Properties>
</file>