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3"/>
    <p:sldId id="282" r:id="rId4"/>
    <p:sldId id="258" r:id="rId6"/>
    <p:sldId id="283" r:id="rId7"/>
    <p:sldId id="28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5252" autoAdjust="0"/>
  </p:normalViewPr>
  <p:slideViewPr>
    <p:cSldViewPr snapToGrid="0">
      <p:cViewPr varScale="1">
        <p:scale>
          <a:sx n="63" d="100"/>
          <a:sy n="63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3FBC2E5D-4844-44CE-BFC2-057E94FA1366}" cxnId="{F4B90C2D-8B91-430C-AE06-0DFB9C93B10C}" type="parTrans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cxnId="{F4B90C2D-8B91-430C-AE06-0DFB9C93B10C}" type="sibTrans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EAC3387D-C2E4-4959-AE1F-C7373D2F94B6}" cxnId="{DC913441-5317-4A06-A10E-9532014BADE0}" type="parTrans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cxnId="{DC913441-5317-4A06-A10E-9532014BADE0}" type="sibTrans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63703F06-DF77-42BD-B522-645A1DF5232D}" cxnId="{CAD26BD8-7BBB-4F94-AC4F-EA6B64A49F8E}" type="parTrans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cxnId="{CAD26BD8-7BBB-4F94-AC4F-EA6B64A49F8E}" type="sibTrans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What does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 look like?</a:t>
          </a:r>
          <a:endParaRPr lang="zh-TW" altLang="en-US" sz="2400" dirty="0"/>
        </a:p>
      </dgm:t>
    </dgm:pt>
    <dgm:pt modelId="{90D37C4E-EA99-4BE9-A1E9-FF508F4F6E6D}" cxnId="{28283947-5D8B-455D-9FE8-B5B0F043DDB8}" type="parTrans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cxnId="{28283947-5D8B-455D-9FE8-B5B0F043DDB8}" type="sibTrans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training data, how to find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133A273-C2CE-4E26-9935-F2E839078AF9}" cxnId="{8ECD4D15-4796-4698-8E53-7C9F57057D79}" type="sibTrans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cxnId="{8ECD4D15-4796-4698-8E53-7C9F57057D79}" type="parTrans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cxnId="{93E4EBCF-79F9-466D-83AF-F3D134B65DC6}" type="sibTrans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cxnId="{93E4EBCF-79F9-466D-83AF-F3D134B65DC6}" type="parTrans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cxnId="{D59AC17C-81A4-4D3E-83E3-A4F473D28BE5}" type="sibTrans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cxnId="{D59AC17C-81A4-4D3E-83E3-A4F473D28BE5}" type="parTrans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How to solve the “</a:t>
          </a:r>
          <a:r>
            <a:rPr lang="en-US" altLang="zh-TW" sz="2400" dirty="0" err="1" smtClean="0"/>
            <a:t>arg</a:t>
          </a:r>
          <a:r>
            <a:rPr lang="en-US" altLang="zh-TW" sz="2400" dirty="0" smtClean="0"/>
            <a:t> max” problem</a:t>
          </a:r>
          <a:endParaRPr lang="zh-TW" altLang="en-US" sz="2400" dirty="0"/>
        </a:p>
      </dgm:t>
    </dgm:pt>
    <dgm:pt modelId="{A55B5796-F3B0-46DE-B2FF-0824023BD70B}" cxnId="{86D71A81-D744-49A0-B9C5-654048A4B2E8}" type="sibTrans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cxnId="{86D71A81-D744-49A0-B9C5-654048A4B2E8}" type="parTrans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2ED25480-BC3E-48A9-AE13-04381B2347F0}" type="presOf" srcId="{CBF58472-CB47-4CDC-B406-59ACCFEC7AC8}" destId="{946BBAFD-B004-449D-AB22-3CD75A0402D3}" srcOrd="0" destOrd="0" presId="urn:microsoft.com/office/officeart/2005/8/layout/list1"/>
    <dgm:cxn modelId="{C96B179D-A5A5-465E-9FD0-5D50969B60BF}" type="presOf" srcId="{5276CFF9-C393-455C-AFD2-DE107E59EA25}" destId="{547E7A61-A93C-4FFB-BAEA-5A39CE04E726}" srcOrd="0" destOrd="1" presId="urn:microsoft.com/office/officeart/2005/8/layout/list1"/>
    <dgm:cxn modelId="{4E499A04-9B24-4D73-91B8-2EA2BE64B1FA}" type="presOf" srcId="{E6126381-FEA6-42C2-B4DA-55A2225C4033}" destId="{65374AD6-C596-4C7E-A6BC-8CAEAE6AC668}" srcOrd="0" destOrd="0" presId="urn:microsoft.com/office/officeart/2005/8/layout/list1"/>
    <dgm:cxn modelId="{5BF925A1-DFB3-4894-8F8D-9EC83F7D3B29}" type="presOf" srcId="{9491E6FD-75D8-4F8F-A2D8-676337F2C604}" destId="{E98E6051-CEA2-4B2D-9CC2-D9D66B04CCD9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AB19B8BC-56EA-4027-9F1A-588496E27B68}" type="presOf" srcId="{87DFDA80-A9C9-4491-9026-F8FA22BFFCA3}" destId="{547E7A61-A93C-4FFB-BAEA-5A39CE04E726}" srcOrd="0" destOrd="2" presId="urn:microsoft.com/office/officeart/2005/8/layout/list1"/>
    <dgm:cxn modelId="{E481A1B8-1144-456F-B15C-2AC3DF61CD6D}" type="presOf" srcId="{5BA0FA28-2818-405F-8330-1628FE77523B}" destId="{4179D9DA-6134-4814-A5A8-69B41E8D2F8B}" srcOrd="0" destOrd="0" presId="urn:microsoft.com/office/officeart/2005/8/layout/list1"/>
    <dgm:cxn modelId="{205F5ACC-25AB-4422-9A0C-68FCEEDEDFB8}" type="presOf" srcId="{77FDADD8-0AA0-4C28-AF11-7D00EBB05AED}" destId="{547E7A61-A93C-4FFB-BAEA-5A39CE04E726}" srcOrd="0" destOrd="0" presId="urn:microsoft.com/office/officeart/2005/8/layout/list1"/>
    <dgm:cxn modelId="{C3A294EF-A8EC-4832-9B60-7B6AC2583769}" type="presOf" srcId="{8C8FC24A-98B3-42A9-B73B-E58568D91077}" destId="{D0606D4B-A512-472A-8D93-3EE9498764C6}" srcOrd="0" destOrd="0" presId="urn:microsoft.com/office/officeart/2005/8/layout/list1"/>
    <dgm:cxn modelId="{30EAD3EA-DAED-42C2-9163-F55051A29CB2}" type="presOf" srcId="{CBF58472-CB47-4CDC-B406-59ACCFEC7AC8}" destId="{6AE1192B-8224-4641-A190-32BF176B4BD3}" srcOrd="1" destOrd="0" presId="urn:microsoft.com/office/officeart/2005/8/layout/list1"/>
    <dgm:cxn modelId="{0C87D3D6-ACAB-41DF-899F-C9FBB0952123}" type="presOf" srcId="{8C8FC24A-98B3-42A9-B73B-E58568D91077}" destId="{F2CC8F88-1DDE-4179-9925-87ECEBEEA36E}" srcOrd="1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90AA2844-A91D-4993-9A5C-FFE1A93C9ABB}" type="presOf" srcId="{0E92AF34-F9E6-4388-AF2A-CF3EF1584C18}" destId="{9F48C664-FFBC-4894-8A20-68F9CE8E9C2D}" srcOrd="0" destOrd="0" presId="urn:microsoft.com/office/officeart/2005/8/layout/list1"/>
    <dgm:cxn modelId="{E3934748-D306-4A1F-AC39-7223B65E02DA}" type="presOf" srcId="{E6126381-FEA6-42C2-B4DA-55A2225C4033}" destId="{426AFD05-EDD0-4DFF-84BB-7CFC7D97A722}" srcOrd="1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A51ECDC1-D68E-450D-B95A-16758E49C7E0}" type="presParOf" srcId="{4179D9DA-6134-4814-A5A8-69B41E8D2F8B}" destId="{5D371B89-AC10-4DC4-BC80-E9858BDB835E}" srcOrd="0" destOrd="0" presId="urn:microsoft.com/office/officeart/2005/8/layout/list1"/>
    <dgm:cxn modelId="{8B61A8AA-3B37-495D-9530-E69FA1EA9865}" type="presParOf" srcId="{5D371B89-AC10-4DC4-BC80-E9858BDB835E}" destId="{D0606D4B-A512-472A-8D93-3EE9498764C6}" srcOrd="0" destOrd="0" presId="urn:microsoft.com/office/officeart/2005/8/layout/list1"/>
    <dgm:cxn modelId="{ABB6DDE4-CA39-44DC-A023-9281C0DC3C4C}" type="presParOf" srcId="{5D371B89-AC10-4DC4-BC80-E9858BDB835E}" destId="{F2CC8F88-1DDE-4179-9925-87ECEBEEA36E}" srcOrd="1" destOrd="0" presId="urn:microsoft.com/office/officeart/2005/8/layout/list1"/>
    <dgm:cxn modelId="{8AAD0032-B14C-4658-BF2B-2989B888D3F5}" type="presParOf" srcId="{4179D9DA-6134-4814-A5A8-69B41E8D2F8B}" destId="{69686F88-AF86-4F31-B0CE-C3576E7DD362}" srcOrd="1" destOrd="0" presId="urn:microsoft.com/office/officeart/2005/8/layout/list1"/>
    <dgm:cxn modelId="{99EEA96C-77F4-4DA7-B7C1-3BBD9D9F1168}" type="presParOf" srcId="{4179D9DA-6134-4814-A5A8-69B41E8D2F8B}" destId="{E98E6051-CEA2-4B2D-9CC2-D9D66B04CCD9}" srcOrd="2" destOrd="0" presId="urn:microsoft.com/office/officeart/2005/8/layout/list1"/>
    <dgm:cxn modelId="{48195597-2190-469B-A297-3406A701B8D5}" type="presParOf" srcId="{4179D9DA-6134-4814-A5A8-69B41E8D2F8B}" destId="{CB705391-3761-490F-99AE-B6CC73F7F37A}" srcOrd="3" destOrd="0" presId="urn:microsoft.com/office/officeart/2005/8/layout/list1"/>
    <dgm:cxn modelId="{5DFA2F42-AF63-45F1-A252-1F6BA28139BD}" type="presParOf" srcId="{4179D9DA-6134-4814-A5A8-69B41E8D2F8B}" destId="{99057CD4-AE21-4F0A-AE0B-30D1D9B8DC51}" srcOrd="4" destOrd="0" presId="urn:microsoft.com/office/officeart/2005/8/layout/list1"/>
    <dgm:cxn modelId="{33CB22B2-E5A0-4CD9-BE40-69D4E636CE56}" type="presParOf" srcId="{99057CD4-AE21-4F0A-AE0B-30D1D9B8DC51}" destId="{65374AD6-C596-4C7E-A6BC-8CAEAE6AC668}" srcOrd="0" destOrd="0" presId="urn:microsoft.com/office/officeart/2005/8/layout/list1"/>
    <dgm:cxn modelId="{6A9DFABF-8105-4E9A-B505-38B29803E210}" type="presParOf" srcId="{99057CD4-AE21-4F0A-AE0B-30D1D9B8DC51}" destId="{426AFD05-EDD0-4DFF-84BB-7CFC7D97A722}" srcOrd="1" destOrd="0" presId="urn:microsoft.com/office/officeart/2005/8/layout/list1"/>
    <dgm:cxn modelId="{E617DF6C-79D7-40F1-91DA-EF97253F2CFB}" type="presParOf" srcId="{4179D9DA-6134-4814-A5A8-69B41E8D2F8B}" destId="{EDEDF325-B978-4C00-8EEB-56F8364B5B22}" srcOrd="5" destOrd="0" presId="urn:microsoft.com/office/officeart/2005/8/layout/list1"/>
    <dgm:cxn modelId="{95227551-48C2-49E4-8D51-BB1B1AEC047F}" type="presParOf" srcId="{4179D9DA-6134-4814-A5A8-69B41E8D2F8B}" destId="{547E7A61-A93C-4FFB-BAEA-5A39CE04E726}" srcOrd="6" destOrd="0" presId="urn:microsoft.com/office/officeart/2005/8/layout/list1"/>
    <dgm:cxn modelId="{F2F695D4-5D7D-4279-91B9-70BAD18DBFE6}" type="presParOf" srcId="{4179D9DA-6134-4814-A5A8-69B41E8D2F8B}" destId="{C7424F1E-D72B-4D7C-99EA-11E2BD4A0D8D}" srcOrd="7" destOrd="0" presId="urn:microsoft.com/office/officeart/2005/8/layout/list1"/>
    <dgm:cxn modelId="{89BF5D63-69F6-45C2-912E-45ECC07B8783}" type="presParOf" srcId="{4179D9DA-6134-4814-A5A8-69B41E8D2F8B}" destId="{F4779A7B-D331-4920-AD03-D93F3E7E63FD}" srcOrd="8" destOrd="0" presId="urn:microsoft.com/office/officeart/2005/8/layout/list1"/>
    <dgm:cxn modelId="{81498252-D639-45CA-96FA-069BC64C0B20}" type="presParOf" srcId="{F4779A7B-D331-4920-AD03-D93F3E7E63FD}" destId="{946BBAFD-B004-449D-AB22-3CD75A0402D3}" srcOrd="0" destOrd="0" presId="urn:microsoft.com/office/officeart/2005/8/layout/list1"/>
    <dgm:cxn modelId="{51E345CB-AC37-41FC-87F4-6DE83C47A0C7}" type="presParOf" srcId="{F4779A7B-D331-4920-AD03-D93F3E7E63FD}" destId="{6AE1192B-8224-4641-A190-32BF176B4BD3}" srcOrd="1" destOrd="0" presId="urn:microsoft.com/office/officeart/2005/8/layout/list1"/>
    <dgm:cxn modelId="{27BE3CDC-EECB-498B-B121-1D119570906D}" type="presParOf" srcId="{4179D9DA-6134-4814-A5A8-69B41E8D2F8B}" destId="{57354508-1501-4C42-AE72-E7E8FB381E2F}" srcOrd="9" destOrd="0" presId="urn:microsoft.com/office/officeart/2005/8/layout/list1"/>
    <dgm:cxn modelId="{6F530D74-D916-4EA1-8ED1-639825690D04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What does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How to solve the “</a:t>
          </a:r>
          <a:r>
            <a:rPr lang="en-US" altLang="zh-TW" sz="2400" kern="1200" dirty="0" err="1" smtClean="0"/>
            <a:t>arg</a:t>
          </a:r>
          <a:r>
            <a:rPr lang="en-US" altLang="zh-TW" sz="2400" kern="1200" dirty="0" smtClean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training data, how to find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3.wmf"/><Relationship Id="rId10" Type="http://schemas.openxmlformats.org/officeDocument/2006/relationships/image" Target="../media/image42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59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0" Type="http://schemas.openxmlformats.org/officeDocument/2006/relationships/image" Target="../media/image42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7" Type="http://schemas.openxmlformats.org/officeDocument/2006/relationships/image" Target="../media/image45.wmf"/><Relationship Id="rId16" Type="http://schemas.openxmlformats.org/officeDocument/2006/relationships/image" Target="../media/image44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74.wmf"/><Relationship Id="rId10" Type="http://schemas.openxmlformats.org/officeDocument/2006/relationships/image" Target="../media/image73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7.wmf"/><Relationship Id="rId3" Type="http://schemas.openxmlformats.org/officeDocument/2006/relationships/image" Target="../media/image99.wmf"/><Relationship Id="rId2" Type="http://schemas.openxmlformats.org/officeDocument/2006/relationships/image" Target="../media/image94.wmf"/><Relationship Id="rId12" Type="http://schemas.openxmlformats.org/officeDocument/2006/relationships/image" Target="../media/image89.wmf"/><Relationship Id="rId11" Type="http://schemas.openxmlformats.org/officeDocument/2006/relationships/image" Target="../media/image90.wmf"/><Relationship Id="rId10" Type="http://schemas.openxmlformats.org/officeDocument/2006/relationships/image" Target="../media/image105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3" Type="http://schemas.openxmlformats.org/officeDocument/2006/relationships/image" Target="../media/image89.wmf"/><Relationship Id="rId12" Type="http://schemas.openxmlformats.org/officeDocument/2006/relationships/image" Target="../media/image97.wmf"/><Relationship Id="rId11" Type="http://schemas.openxmlformats.org/officeDocument/2006/relationships/image" Target="../media/image116.wmf"/><Relationship Id="rId10" Type="http://schemas.openxmlformats.org/officeDocument/2006/relationships/image" Target="../media/image115.wmf"/><Relationship Id="rId1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02.wmf"/><Relationship Id="rId11" Type="http://schemas.openxmlformats.org/officeDocument/2006/relationships/image" Target="../media/image97.wmf"/><Relationship Id="rId10" Type="http://schemas.openxmlformats.org/officeDocument/2006/relationships/image" Target="../media/image126.wmf"/><Relationship Id="rId1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6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8E539-4796-4EC2-80A5-731F65E8817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7E21-C48D-47A2-8A18-94AC176DFF2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Which</a:t>
            </a:r>
            <a:r>
              <a:rPr lang="en-US" altLang="zh-TW" baseline="0" dirty="0" smtClean="0"/>
              <a:t> one is the easiest? 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Strucutred</a:t>
            </a:r>
            <a:r>
              <a:rPr lang="en-US" altLang="zh-TW" baseline="0" dirty="0" smtClean="0"/>
              <a:t> Linear model delete the hardest 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It is not update every time (some of them is not updated when seeing the enough examples)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= a + b</a:t>
            </a:r>
            <a:endParaRPr lang="en-US" altLang="zh-TW" dirty="0" smtClean="0"/>
          </a:p>
          <a:p>
            <a:r>
              <a:rPr lang="en-US" altLang="zh-TW" dirty="0" smtClean="0"/>
              <a:t>||x||2 = 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)T(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 = (</a:t>
            </a:r>
            <a:r>
              <a:rPr lang="en-US" altLang="zh-TW" dirty="0" err="1" smtClean="0"/>
              <a:t>aT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bT</a:t>
            </a:r>
            <a:r>
              <a:rPr lang="en-US" altLang="zh-TW" dirty="0" smtClean="0"/>
              <a:t>) (a + b)</a:t>
            </a:r>
            <a:endParaRPr lang="en-US" altLang="zh-TW" dirty="0" smtClean="0"/>
          </a:p>
          <a:p>
            <a:r>
              <a:rPr lang="en-US" altLang="zh-TW" dirty="0" smtClean="0"/>
              <a:t>= </a:t>
            </a:r>
            <a:r>
              <a:rPr lang="en-US" altLang="zh-TW" dirty="0" err="1" smtClean="0"/>
              <a:t>aTa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bTb</a:t>
            </a:r>
            <a:r>
              <a:rPr lang="en-US" altLang="zh-TW" dirty="0" smtClean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Characteristics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weights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Phi can be</a:t>
            </a:r>
            <a:r>
              <a:rPr lang="en-US" altLang="zh-TW" baseline="0" dirty="0" smtClean="0"/>
              <a:t> the output of very complex model, detector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latin typeface="+mn-lt"/>
                <a:ea typeface="+mn-ea"/>
              </a:rPr>
              <a:t>1000-dim vector </a:t>
            </a:r>
            <a:endParaRPr kumimoji="0" lang="en-US" altLang="zh-TW" sz="1200" dirty="0" smtClean="0"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 smtClean="0">
                <a:latin typeface="+mn-lt"/>
                <a:ea typeface="+mn-ea"/>
              </a:rPr>
              <a:t>before </a:t>
            </a:r>
            <a:r>
              <a:rPr kumimoji="0" lang="en-US" altLang="zh-TW" sz="1200" dirty="0" err="1" smtClean="0">
                <a:latin typeface="+mn-lt"/>
                <a:ea typeface="+mn-ea"/>
              </a:rPr>
              <a:t>softmax</a:t>
            </a:r>
            <a:endParaRPr kumimoji="0" lang="zh-TW" altLang="en-US" sz="12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If we can solve question 2, then we can solve question 3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Structured Perceptron Learning Algorithm</a:t>
            </a:r>
            <a:endParaRPr lang="zh-TW" altLang="en-US" sz="1200" dirty="0" smtClean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Question 1 and 2 is solved.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Important:</a:t>
            </a:r>
            <a:r>
              <a:rPr lang="en-US" altLang="zh-TW" baseline="0" dirty="0" smtClean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If we can then we are done 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Can structured perceptron algorithm achieve that?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Can structured perceptron find the weight w having the same direction as w*?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If there</a:t>
            </a:r>
            <a:r>
              <a:rPr lang="en-US" altLang="zh-TW" sz="1200" baseline="0" dirty="0" smtClean="0"/>
              <a:t> is not w*, may be you should redesign your </a:t>
            </a:r>
            <a:r>
              <a:rPr lang="en-US" altLang="zh-TW" sz="1200" baseline="0" dirty="0" err="1" smtClean="0"/>
              <a:t>ph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It is not update every time (some of them is not updated when seeing the enough examples)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7FA2-9B07-416A-AECC-AFCD94D8E92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5BA6-1AEB-4FCD-84FE-3D735814C20C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jpeg"/><Relationship Id="rId8" Type="http://schemas.openxmlformats.org/officeDocument/2006/relationships/image" Target="../media/image35.png"/><Relationship Id="rId7" Type="http://schemas.openxmlformats.org/officeDocument/2006/relationships/image" Target="../media/image34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jpeg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9.w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5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jpe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jpeg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jpeg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oleObject" Target="../embeddings/oleObject45.bin"/><Relationship Id="rId7" Type="http://schemas.openxmlformats.org/officeDocument/2006/relationships/image" Target="../media/image49.wmf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Relationship Id="rId3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4" Type="http://schemas.openxmlformats.org/officeDocument/2006/relationships/notesSlide" Target="../notesSlides/notesSlide7.xml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1.wmf"/><Relationship Id="rId10" Type="http://schemas.openxmlformats.org/officeDocument/2006/relationships/oleObject" Target="../embeddings/oleObject46.bin"/><Relationship Id="rId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jpeg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jpeg"/><Relationship Id="rId1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5.bin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41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5.bin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2.wmf"/><Relationship Id="rId20" Type="http://schemas.openxmlformats.org/officeDocument/2006/relationships/oleObject" Target="../embeddings/oleObject74.bin"/><Relationship Id="rId2" Type="http://schemas.openxmlformats.org/officeDocument/2006/relationships/image" Target="../media/image60.wmf"/><Relationship Id="rId19" Type="http://schemas.openxmlformats.org/officeDocument/2006/relationships/image" Target="../media/image41.wmf"/><Relationship Id="rId18" Type="http://schemas.openxmlformats.org/officeDocument/2006/relationships/oleObject" Target="../embeddings/oleObject73.bin"/><Relationship Id="rId17" Type="http://schemas.openxmlformats.org/officeDocument/2006/relationships/image" Target="../media/image40.wmf"/><Relationship Id="rId16" Type="http://schemas.openxmlformats.org/officeDocument/2006/relationships/oleObject" Target="../embeddings/oleObject72.bin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71.bin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5.wmf"/><Relationship Id="rId36" Type="http://schemas.openxmlformats.org/officeDocument/2006/relationships/vmlDrawing" Target="../drawings/vmlDrawing15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45.wmf"/><Relationship Id="rId33" Type="http://schemas.openxmlformats.org/officeDocument/2006/relationships/oleObject" Target="../embeddings/oleObject91.bin"/><Relationship Id="rId32" Type="http://schemas.openxmlformats.org/officeDocument/2006/relationships/image" Target="../media/image44.wmf"/><Relationship Id="rId31" Type="http://schemas.openxmlformats.org/officeDocument/2006/relationships/oleObject" Target="../embeddings/oleObject90.bin"/><Relationship Id="rId30" Type="http://schemas.openxmlformats.org/officeDocument/2006/relationships/image" Target="../media/image42.wmf"/><Relationship Id="rId3" Type="http://schemas.openxmlformats.org/officeDocument/2006/relationships/oleObject" Target="../embeddings/oleObject76.bin"/><Relationship Id="rId29" Type="http://schemas.openxmlformats.org/officeDocument/2006/relationships/oleObject" Target="../embeddings/oleObject89.bin"/><Relationship Id="rId28" Type="http://schemas.openxmlformats.org/officeDocument/2006/relationships/image" Target="../media/image41.wmf"/><Relationship Id="rId27" Type="http://schemas.openxmlformats.org/officeDocument/2006/relationships/oleObject" Target="../embeddings/oleObject88.bin"/><Relationship Id="rId26" Type="http://schemas.openxmlformats.org/officeDocument/2006/relationships/image" Target="../media/image40.wmf"/><Relationship Id="rId25" Type="http://schemas.openxmlformats.org/officeDocument/2006/relationships/oleObject" Target="../embeddings/oleObject87.bin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86.bin"/><Relationship Id="rId22" Type="http://schemas.openxmlformats.org/officeDocument/2006/relationships/image" Target="../media/image74.w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73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oleObject" Target="../embeddings/oleObject95.bin"/><Relationship Id="rId7" Type="http://schemas.openxmlformats.org/officeDocument/2006/relationships/image" Target="../media/image78.wmf"/><Relationship Id="rId6" Type="http://schemas.openxmlformats.org/officeDocument/2006/relationships/oleObject" Target="../embeddings/oleObject94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93.bin"/><Relationship Id="rId3" Type="http://schemas.openxmlformats.org/officeDocument/2006/relationships/image" Target="../media/image76.wmf"/><Relationship Id="rId2" Type="http://schemas.openxmlformats.org/officeDocument/2006/relationships/oleObject" Target="../embeddings/oleObject92.bin"/><Relationship Id="rId14" Type="http://schemas.openxmlformats.org/officeDocument/2006/relationships/notesSlide" Target="../notesSlides/notesSlide8.xml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0.wmf"/><Relationship Id="rId10" Type="http://schemas.openxmlformats.org/officeDocument/2006/relationships/oleObject" Target="../embeddings/oleObject96.bin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wmf"/><Relationship Id="rId6" Type="http://schemas.openxmlformats.org/officeDocument/2006/relationships/oleObject" Target="../embeddings/oleObject1.bin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0" Type="http://schemas.openxmlformats.org/officeDocument/2006/relationships/notesSlide" Target="../notesSlides/notesSlide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oleObject" Target="../embeddings/oleObject101.bin"/><Relationship Id="rId7" Type="http://schemas.openxmlformats.org/officeDocument/2006/relationships/image" Target="../media/image83.wmf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81.wmf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88.wmf"/><Relationship Id="rId16" Type="http://schemas.openxmlformats.org/officeDocument/2006/relationships/oleObject" Target="../embeddings/oleObject105.bin"/><Relationship Id="rId15" Type="http://schemas.openxmlformats.org/officeDocument/2006/relationships/image" Target="../media/image87.wmf"/><Relationship Id="rId14" Type="http://schemas.openxmlformats.org/officeDocument/2006/relationships/oleObject" Target="../embeddings/oleObject104.bin"/><Relationship Id="rId13" Type="http://schemas.openxmlformats.org/officeDocument/2006/relationships/image" Target="../media/image86.wmf"/><Relationship Id="rId12" Type="http://schemas.openxmlformats.org/officeDocument/2006/relationships/oleObject" Target="../embeddings/oleObject103.bin"/><Relationship Id="rId11" Type="http://schemas.openxmlformats.org/officeDocument/2006/relationships/image" Target="../media/image85.wmf"/><Relationship Id="rId10" Type="http://schemas.openxmlformats.org/officeDocument/2006/relationships/oleObject" Target="../embeddings/oleObject102.bin"/><Relationship Id="rId1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07.bin"/><Relationship Id="rId21" Type="http://schemas.openxmlformats.org/officeDocument/2006/relationships/notesSlide" Target="../notesSlides/notesSlide9.xml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89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114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16.bin"/><Relationship Id="rId28" Type="http://schemas.openxmlformats.org/officeDocument/2006/relationships/notesSlide" Target="../notesSlides/notesSlide10.xml"/><Relationship Id="rId27" Type="http://schemas.openxmlformats.org/officeDocument/2006/relationships/vmlDrawing" Target="../drawings/vmlDrawing19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89.wmf"/><Relationship Id="rId24" Type="http://schemas.openxmlformats.org/officeDocument/2006/relationships/oleObject" Target="../embeddings/oleObject127.bin"/><Relationship Id="rId23" Type="http://schemas.openxmlformats.org/officeDocument/2006/relationships/image" Target="../media/image90.wmf"/><Relationship Id="rId22" Type="http://schemas.openxmlformats.org/officeDocument/2006/relationships/oleObject" Target="../embeddings/oleObject126.bin"/><Relationship Id="rId21" Type="http://schemas.openxmlformats.org/officeDocument/2006/relationships/oleObject" Target="../embeddings/oleObject125.bin"/><Relationship Id="rId20" Type="http://schemas.openxmlformats.org/officeDocument/2006/relationships/image" Target="../media/image105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24.bin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23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122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1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07.wmf"/><Relationship Id="rId30" Type="http://schemas.openxmlformats.org/officeDocument/2006/relationships/notesSlide" Target="../notesSlides/notesSlide11.xml"/><Relationship Id="rId3" Type="http://schemas.openxmlformats.org/officeDocument/2006/relationships/oleObject" Target="../embeddings/oleObject129.bin"/><Relationship Id="rId29" Type="http://schemas.openxmlformats.org/officeDocument/2006/relationships/vmlDrawing" Target="../drawings/vmlDrawing20.v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117.png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140.bin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139.bin"/><Relationship Id="rId22" Type="http://schemas.openxmlformats.org/officeDocument/2006/relationships/image" Target="../media/image116.wmf"/><Relationship Id="rId21" Type="http://schemas.openxmlformats.org/officeDocument/2006/relationships/oleObject" Target="../embeddings/oleObject138.bin"/><Relationship Id="rId20" Type="http://schemas.openxmlformats.org/officeDocument/2006/relationships/image" Target="../media/image115.wmf"/><Relationship Id="rId2" Type="http://schemas.openxmlformats.org/officeDocument/2006/relationships/image" Target="../media/image106.w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oleObject" Target="../embeddings/oleObject144.bin"/><Relationship Id="rId7" Type="http://schemas.openxmlformats.org/officeDocument/2006/relationships/image" Target="../media/image119.wmf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42.bin"/><Relationship Id="rId3" Type="http://schemas.openxmlformats.org/officeDocument/2006/relationships/image" Target="../media/image109.wmf"/><Relationship Id="rId25" Type="http://schemas.openxmlformats.org/officeDocument/2006/relationships/vmlDrawing" Target="../drawings/vmlDrawing21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151.bin"/><Relationship Id="rId21" Type="http://schemas.openxmlformats.org/officeDocument/2006/relationships/image" Target="../media/image126.wmf"/><Relationship Id="rId20" Type="http://schemas.openxmlformats.org/officeDocument/2006/relationships/oleObject" Target="../embeddings/oleObject150.bin"/><Relationship Id="rId2" Type="http://schemas.openxmlformats.org/officeDocument/2006/relationships/oleObject" Target="../embeddings/oleObject141.bin"/><Relationship Id="rId19" Type="http://schemas.openxmlformats.org/officeDocument/2006/relationships/image" Target="../media/image125.wmf"/><Relationship Id="rId18" Type="http://schemas.openxmlformats.org/officeDocument/2006/relationships/oleObject" Target="../embeddings/oleObject149.bin"/><Relationship Id="rId17" Type="http://schemas.openxmlformats.org/officeDocument/2006/relationships/image" Target="../media/image124.wmf"/><Relationship Id="rId16" Type="http://schemas.openxmlformats.org/officeDocument/2006/relationships/oleObject" Target="../embeddings/oleObject148.bin"/><Relationship Id="rId15" Type="http://schemas.openxmlformats.org/officeDocument/2006/relationships/image" Target="../media/image123.wmf"/><Relationship Id="rId14" Type="http://schemas.openxmlformats.org/officeDocument/2006/relationships/oleObject" Target="../embeddings/oleObject147.bin"/><Relationship Id="rId13" Type="http://schemas.openxmlformats.org/officeDocument/2006/relationships/image" Target="../media/image122.wmf"/><Relationship Id="rId12" Type="http://schemas.openxmlformats.org/officeDocument/2006/relationships/oleObject" Target="../embeddings/oleObject146.bin"/><Relationship Id="rId11" Type="http://schemas.openxmlformats.org/officeDocument/2006/relationships/image" Target="../media/image121.wmf"/><Relationship Id="rId10" Type="http://schemas.openxmlformats.org/officeDocument/2006/relationships/oleObject" Target="../embeddings/oleObject145.bin"/><Relationship Id="rId1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oleObject" Target="../embeddings/oleObject155.bin"/><Relationship Id="rId7" Type="http://schemas.openxmlformats.org/officeDocument/2006/relationships/image" Target="../media/image130.wmf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53.bin"/><Relationship Id="rId3" Type="http://schemas.openxmlformats.org/officeDocument/2006/relationships/image" Target="../media/image128.wmf"/><Relationship Id="rId2" Type="http://schemas.openxmlformats.org/officeDocument/2006/relationships/oleObject" Target="../embeddings/oleObject152.bin"/><Relationship Id="rId14" Type="http://schemas.openxmlformats.org/officeDocument/2006/relationships/notesSlide" Target="../notesSlides/notesSlide12.xml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2.wmf"/><Relationship Id="rId10" Type="http://schemas.openxmlformats.org/officeDocument/2006/relationships/oleObject" Target="../embeddings/oleObject156.bin"/><Relationship Id="rId1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1" Type="http://schemas.openxmlformats.org/officeDocument/2006/relationships/notesSlide" Target="../notesSlides/notesSlide2.xml"/><Relationship Id="rId20" Type="http://schemas.openxmlformats.org/officeDocument/2006/relationships/vmlDrawing" Target="../drawings/vmlDrawing2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8.jpeg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2.pn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Structured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Linear Model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Yizhen Lao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978896" y="3013487"/>
            <a:ext cx="944090" cy="35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51" idx="1"/>
          </p:cNvCxnSpPr>
          <p:nvPr/>
        </p:nvCxnSpPr>
        <p:spPr>
          <a:xfrm>
            <a:off x="5033951" y="4155648"/>
            <a:ext cx="432801" cy="270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52" idx="1"/>
          </p:cNvCxnSpPr>
          <p:nvPr/>
        </p:nvCxnSpPr>
        <p:spPr>
          <a:xfrm>
            <a:off x="4553644" y="5224999"/>
            <a:ext cx="1474635" cy="3605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內容版面配置區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1" t="-73" r="-722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3" t="-13" r="1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方程式" r:id="rId4" imgW="12801600" imgH="5486400" progId="Equation.3">
                  <p:embed/>
                </p:oleObj>
              </mc:Choice>
              <mc:Fallback>
                <p:oleObj name="方程式" r:id="rId4" imgW="12801600" imgH="5486400" progId="Equation.3">
                  <p:embed/>
                  <p:pic>
                    <p:nvPicPr>
                      <p:cNvPr id="0" name="图片 7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方程式" r:id="rId6" imgW="11582400" imgH="5486400" progId="Equation.3">
                  <p:embed/>
                </p:oleObj>
              </mc:Choice>
              <mc:Fallback>
                <p:oleObj name="方程式" r:id="rId6" imgW="11582400" imgH="5486400" progId="Equation.3">
                  <p:embed/>
                  <p:pic>
                    <p:nvPicPr>
                      <p:cNvPr id="0" name="图片 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橢圓 41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內容版面配置區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9" y="2283525"/>
            <a:ext cx="1795019" cy="112188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7217810" y="2301538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5" y="3577559"/>
            <a:ext cx="1795019" cy="112188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52968" y="3590809"/>
            <a:ext cx="1099708" cy="74587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5" t="-9" r="-1050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83" y="5019543"/>
            <a:ext cx="1795019" cy="112188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652593" y="5621948"/>
            <a:ext cx="460972" cy="4570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" t="-104" r="-105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8" t="-130" r="-104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59" t="-84" r="24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5" t="-25" r="-6326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5" grpId="0"/>
      <p:bldP spid="26" grpId="0" animBg="1"/>
      <p:bldP spid="27" grpId="0"/>
      <p:bldP spid="45" grpId="0" animBg="1"/>
      <p:bldP spid="47" grpId="0" animBg="1"/>
      <p:bldP spid="48" grpId="0"/>
      <p:bldP spid="50" grpId="0" animBg="1"/>
      <p:bldP spid="51" grpId="0"/>
      <p:bldP spid="52" grpId="0"/>
      <p:bldP spid="23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6917012" y="4257943"/>
            <a:ext cx="675680" cy="273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339016" y="5142052"/>
            <a:ext cx="1413187" cy="254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7427836" y="2123964"/>
            <a:ext cx="329713" cy="48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五角星形 35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方程式" r:id="rId1" imgW="13411200" imgH="5486400" progId="Equation.3">
                  <p:embed/>
                </p:oleObj>
              </mc:Choice>
              <mc:Fallback>
                <p:oleObj name="方程式" r:id="rId1" imgW="13411200" imgH="5486400" progId="Equation.3">
                  <p:embed/>
                  <p:pic>
                    <p:nvPicPr>
                      <p:cNvPr id="0" name="图片 8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方程式" r:id="rId3" imgW="11887200" imgH="5486400" progId="Equation.3">
                  <p:embed/>
                </p:oleObj>
              </mc:Choice>
              <mc:Fallback>
                <p:oleObj name="方程式" r:id="rId3" imgW="11887200" imgH="5486400" progId="Equation.3">
                  <p:embed/>
                  <p:pic>
                    <p:nvPicPr>
                      <p:cNvPr id="0" name="图片 8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方程式" r:id="rId5" imgW="12801600" imgH="5486400" progId="Equation.3">
                  <p:embed/>
                </p:oleObj>
              </mc:Choice>
              <mc:Fallback>
                <p:oleObj name="方程式" r:id="rId5" imgW="12801600" imgH="5486400" progId="Equation.3">
                  <p:embed/>
                  <p:pic>
                    <p:nvPicPr>
                      <p:cNvPr id="0" name="图片 8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方程式" r:id="rId7" imgW="11582400" imgH="5486400" progId="Equation.3">
                  <p:embed/>
                </p:oleObj>
              </mc:Choice>
              <mc:Fallback>
                <p:oleObj name="方程式" r:id="rId7" imgW="11582400" imgH="5486400" progId="Equation.3">
                  <p:embed/>
                  <p:pic>
                    <p:nvPicPr>
                      <p:cNvPr id="0" name="图片 8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橢圓 47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81" t="-73" r="-722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93" t="-13" r="1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圖片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9" t="-84" r="24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字方塊 73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45" t="-25" r="-6326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5932820" y="978060"/>
            <a:ext cx="2674963" cy="1134415"/>
            <a:chOff x="5932820" y="978060"/>
            <a:chExt cx="2674963" cy="1134415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04" y="978060"/>
              <a:ext cx="1815064" cy="1134415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6989402" y="982467"/>
              <a:ext cx="909913" cy="10953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6298311" y="3060761"/>
            <a:ext cx="2674963" cy="1134415"/>
            <a:chOff x="7444358" y="3579376"/>
            <a:chExt cx="2674963" cy="1134415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62" y="3579376"/>
              <a:ext cx="1815064" cy="1134415"/>
            </a:xfrm>
            <a:prstGeom prst="rect">
              <a:avLst/>
            </a:prstGeom>
          </p:spPr>
        </p:pic>
        <p:sp>
          <p:nvSpPr>
            <p:cNvPr id="78" name="矩形 77"/>
            <p:cNvSpPr/>
            <p:nvPr/>
          </p:nvSpPr>
          <p:spPr>
            <a:xfrm>
              <a:off x="8838352" y="3648289"/>
              <a:ext cx="646644" cy="6334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412365" y="5105341"/>
            <a:ext cx="2674963" cy="1134415"/>
            <a:chOff x="6749626" y="5184954"/>
            <a:chExt cx="2674963" cy="1134415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302" y="5184954"/>
              <a:ext cx="1815064" cy="1134415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7427836" y="5752161"/>
              <a:ext cx="909913" cy="4024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方程式" r:id="rId1" imgW="3657600" imgH="3352800" progId="Equation.3">
                  <p:embed/>
                </p:oleObj>
              </mc:Choice>
              <mc:Fallback>
                <p:oleObj name="方程式" r:id="rId1" imgW="3657600" imgH="3352800" progId="Equation.3">
                  <p:embed/>
                  <p:pic>
                    <p:nvPicPr>
                      <p:cNvPr id="0" name="图片 9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Object 12"/>
          <p:cNvGraphicFramePr>
            <a:graphicFrameLocks noChangeAspect="1"/>
          </p:cNvGraphicFramePr>
          <p:nvPr/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方程式" r:id="rId3" imgW="18592800" imgH="11582400" progId="Equation.3">
                  <p:embed/>
                </p:oleObj>
              </mc:Choice>
              <mc:Fallback>
                <p:oleObj name="方程式" r:id="rId3" imgW="18592800" imgH="11582400" progId="Equation.3">
                  <p:embed/>
                  <p:pic>
                    <p:nvPicPr>
                      <p:cNvPr id="0" name="图片 9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五角星形 37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Object 12"/>
          <p:cNvGraphicFramePr>
            <a:graphicFrameLocks noChangeAspect="1"/>
          </p:cNvGraphicFramePr>
          <p:nvPr/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方程式" r:id="rId5" imgW="18897600" imgH="11582400" progId="Equation.3">
                  <p:embed/>
                </p:oleObj>
              </mc:Choice>
              <mc:Fallback>
                <p:oleObj name="方程式" r:id="rId5" imgW="18897600" imgH="11582400" progId="Equation.3">
                  <p:embed/>
                  <p:pic>
                    <p:nvPicPr>
                      <p:cNvPr id="0" name="图片 9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內容版面配置區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1" t="-73" r="-722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93" t="-13" r="1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圖片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59" t="-84" r="24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5" t="-25" r="-6326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方程式" r:id="rId13" imgW="13411200" imgH="5486400" progId="Equation.3">
                  <p:embed/>
                </p:oleObj>
              </mc:Choice>
              <mc:Fallback>
                <p:oleObj name="方程式" r:id="rId13" imgW="13411200" imgH="5486400" progId="Equation.3">
                  <p:embed/>
                  <p:pic>
                    <p:nvPicPr>
                      <p:cNvPr id="0" name="图片 9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/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方程式" r:id="rId15" imgW="11887200" imgH="5486400" progId="Equation.3">
                  <p:embed/>
                </p:oleObj>
              </mc:Choice>
              <mc:Fallback>
                <p:oleObj name="方程式" r:id="rId15" imgW="11887200" imgH="5486400" progId="Equation.3">
                  <p:embed/>
                  <p:pic>
                    <p:nvPicPr>
                      <p:cNvPr id="0" name="图片 9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方程式" r:id="rId17" imgW="12801600" imgH="5486400" progId="Equation.3">
                  <p:embed/>
                </p:oleObj>
              </mc:Choice>
              <mc:Fallback>
                <p:oleObj name="方程式" r:id="rId17" imgW="12801600" imgH="5486400" progId="Equation.3">
                  <p:embed/>
                  <p:pic>
                    <p:nvPicPr>
                      <p:cNvPr id="0" name="图片 9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/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方程式" r:id="rId19" imgW="11582400" imgH="5486400" progId="Equation.3">
                  <p:embed/>
                </p:oleObj>
              </mc:Choice>
              <mc:Fallback>
                <p:oleObj name="方程式" r:id="rId19" imgW="11582400" imgH="5486400" progId="Equation.3">
                  <p:embed/>
                  <p:pic>
                    <p:nvPicPr>
                      <p:cNvPr id="0" name="图片 9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81700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Solution of Problem 3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261375"/>
            <a:ext cx="6858000" cy="1655762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0000"/>
                </a:solidFill>
              </a:rPr>
              <a:t>Difficult?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副標題 2"/>
          <p:cNvSpPr txBox="1"/>
          <p:nvPr/>
        </p:nvSpPr>
        <p:spPr>
          <a:xfrm>
            <a:off x="1017496" y="4089256"/>
            <a:ext cx="710452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 smtClean="0">
                <a:solidFill>
                  <a:srgbClr val="0000FF"/>
                </a:solidFill>
              </a:rPr>
              <a:t>Not as difficult as expected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 smtClean="0"/>
                  <a:t>Input</a:t>
                </a:r>
                <a:r>
                  <a:rPr lang="en-US" altLang="zh-TW" sz="2400" dirty="0" smtClean="0"/>
                  <a:t>: training data set</a:t>
                </a:r>
                <a:endParaRPr lang="en-US" altLang="zh-TW" sz="2400" dirty="0" smtClean="0"/>
              </a:p>
              <a:p>
                <a:r>
                  <a:rPr lang="en-US" altLang="zh-TW" sz="2400" b="1" u="sng" dirty="0" smtClean="0"/>
                  <a:t>Output</a:t>
                </a:r>
                <a:r>
                  <a:rPr lang="en-US" altLang="zh-TW" sz="2400" dirty="0" smtClean="0"/>
                  <a:t>: weight vector w</a:t>
                </a:r>
                <a:endParaRPr lang="en-US" altLang="zh-TW" sz="2400" dirty="0" smtClean="0"/>
              </a:p>
              <a:p>
                <a:r>
                  <a:rPr lang="en-US" altLang="zh-TW" sz="2400" b="1" u="sng" dirty="0" smtClean="0"/>
                  <a:t>Algorithm</a:t>
                </a:r>
                <a:r>
                  <a:rPr lang="en-US" altLang="zh-TW" sz="2400" dirty="0" smtClean="0"/>
                  <a:t>: Initialize w = 0 </a:t>
                </a:r>
                <a:endParaRPr lang="en-US" altLang="zh-TW" sz="2400" dirty="0" smtClean="0"/>
              </a:p>
              <a:p>
                <a:pPr lvl="1"/>
                <a:r>
                  <a:rPr lang="en-US" altLang="zh-TW" dirty="0" smtClean="0">
                    <a:solidFill>
                      <a:srgbClr val="00B050"/>
                    </a:solidFill>
                  </a:rPr>
                  <a:t>do</a:t>
                </a:r>
                <a:endParaRPr lang="en-US" altLang="zh-TW" dirty="0" smtClean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altLang="zh-TW" sz="2400" dirty="0" smtClean="0">
                    <a:solidFill>
                      <a:srgbClr val="0000FF"/>
                    </a:solidFill>
                  </a:rPr>
                  <a:t>For each pair of training example</a:t>
                </a:r>
                <a:endParaRPr lang="en-US" altLang="zh-TW" sz="2400" dirty="0" smtClean="0">
                  <a:solidFill>
                    <a:srgbClr val="0000FF"/>
                  </a:solidFill>
                </a:endParaRPr>
              </a:p>
              <a:p>
                <a:pPr lvl="3"/>
                <a:r>
                  <a:rPr lang="en-US" altLang="zh-TW" sz="2400" dirty="0" smtClean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 smtClean="0"/>
              </a:p>
              <a:p>
                <a:pPr lvl="3"/>
                <a:r>
                  <a:rPr lang="en-US" altLang="zh-TW" sz="2400" dirty="0" smtClean="0"/>
                  <a:t>If                  , update w</a:t>
                </a:r>
                <a:endParaRPr lang="en-US" altLang="zh-TW" sz="2400" dirty="0" smtClean="0"/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 smtClean="0">
                    <a:solidFill>
                      <a:srgbClr val="00B050"/>
                    </a:solidFill>
                  </a:rPr>
                  <a:t>until w is not updated</a:t>
                </a:r>
                <a:endParaRPr lang="en-US" altLang="zh-TW" dirty="0" smtClean="0">
                  <a:solidFill>
                    <a:srgbClr val="00B050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altLang="zh-TW" sz="2400" dirty="0" smtClean="0"/>
                  <a:t> </a:t>
                </a:r>
                <a:endParaRPr lang="en-US" altLang="zh-TW" sz="2400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 rotWithShape="1">
                <a:blip r:embed="rId1"/>
                <a:stretch>
                  <a:fillRect b="-14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方程式" r:id="rId2" imgW="45110400" imgH="5486400" progId="Equation.3">
                  <p:embed/>
                </p:oleObj>
              </mc:Choice>
              <mc:Fallback>
                <p:oleObj name="方程式" r:id="rId2" imgW="45110400" imgH="5486400" progId="Equation.3">
                  <p:embed/>
                  <p:pic>
                    <p:nvPicPr>
                      <p:cNvPr id="0" name="图片 10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方程式" r:id="rId4" imgW="11277600" imgH="5486400" progId="Equation.3">
                  <p:embed/>
                </p:oleObj>
              </mc:Choice>
              <mc:Fallback>
                <p:oleObj name="方程式" r:id="rId4" imgW="11277600" imgH="5486400" progId="Equation.3">
                  <p:embed/>
                  <p:pic>
                    <p:nvPicPr>
                      <p:cNvPr id="0" name="图片 10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947988" y="4338638"/>
          <a:ext cx="34290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方程式" r:id="rId6" imgW="35661600" imgH="7315200" progId="Equation.3">
                  <p:embed/>
                </p:oleObj>
              </mc:Choice>
              <mc:Fallback>
                <p:oleObj name="方程式" r:id="rId6" imgW="35661600" imgH="7315200" progId="Equation.3">
                  <p:embed/>
                  <p:pic>
                    <p:nvPicPr>
                      <p:cNvPr id="0" name="图片 10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338638"/>
                        <a:ext cx="3429000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969260" y="5560378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方程式" r:id="rId8" imgW="42367200" imgH="5486400" progId="Equation.3">
                  <p:embed/>
                </p:oleObj>
              </mc:Choice>
              <mc:Fallback>
                <p:oleObj name="方程式" r:id="rId8" imgW="42367200" imgH="5486400" progId="Equation.3">
                  <p:embed/>
                  <p:pic>
                    <p:nvPicPr>
                      <p:cNvPr id="0" name="图片 10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260" y="5560378"/>
                        <a:ext cx="39338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方程式" r:id="rId10" imgW="11887200" imgH="5486400" progId="Equation.3">
                  <p:embed/>
                </p:oleObj>
              </mc:Choice>
              <mc:Fallback>
                <p:oleObj name="方程式" r:id="rId10" imgW="11887200" imgH="5486400" progId="Equation.3">
                  <p:embed/>
                  <p:pic>
                    <p:nvPicPr>
                      <p:cNvPr id="0" name="图片 10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11523" y="4385940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(question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93012" y="774949"/>
            <a:ext cx="30608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Will it terminate?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方程式" r:id="rId1" imgW="3657600" imgH="3352800" progId="Equation.3">
                  <p:embed/>
                </p:oleObj>
              </mc:Choice>
              <mc:Fallback>
                <p:oleObj name="方程式" r:id="rId1" imgW="3657600" imgH="3352800" progId="Equation.3">
                  <p:embed/>
                  <p:pic>
                    <p:nvPicPr>
                      <p:cNvPr id="0" name="图片 11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12"/>
          <p:cNvGraphicFramePr>
            <a:graphicFrameLocks noChangeAspect="1"/>
          </p:cNvGraphicFramePr>
          <p:nvPr/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方程式" r:id="rId3" imgW="18592800" imgH="11582400" progId="Equation.3">
                  <p:embed/>
                </p:oleObj>
              </mc:Choice>
              <mc:Fallback>
                <p:oleObj name="方程式" r:id="rId3" imgW="18592800" imgH="11582400" progId="Equation.3">
                  <p:embed/>
                  <p:pic>
                    <p:nvPicPr>
                      <p:cNvPr id="0" name="图片 11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方程式" r:id="rId5" imgW="18897600" imgH="11582400" progId="Equation.3">
                  <p:embed/>
                </p:oleObj>
              </mc:Choice>
              <mc:Fallback>
                <p:oleObj name="方程式" r:id="rId5" imgW="18897600" imgH="11582400" progId="Equation.3">
                  <p:embed/>
                  <p:pic>
                    <p:nvPicPr>
                      <p:cNvPr id="0" name="图片 11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五角星形 60"/>
          <p:cNvSpPr/>
          <p:nvPr/>
        </p:nvSpPr>
        <p:spPr>
          <a:xfrm>
            <a:off x="1276701" y="52851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角星形 61"/>
          <p:cNvSpPr/>
          <p:nvPr/>
        </p:nvSpPr>
        <p:spPr>
          <a:xfrm>
            <a:off x="1289078" y="58707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334018" y="4766829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內容版面配置區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4" y="1844253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/>
              <p:cNvSpPr txBox="1"/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7" t="-79" r="-727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1582715" y="1862266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63" t="-19" r="9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圖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69" y="2619784"/>
            <a:ext cx="1815064" cy="113441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2139367" y="262419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30" t="-89" r="104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2" t="-32" r="-6369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12"/>
          <p:cNvGraphicFramePr>
            <a:graphicFrameLocks noChangeAspect="1"/>
          </p:cNvGraphicFramePr>
          <p:nvPr/>
        </p:nvGraphicFramePr>
        <p:xfrm>
          <a:off x="1520339" y="5216868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方程式" r:id="rId13" imgW="13411200" imgH="5486400" progId="Equation.3">
                  <p:embed/>
                </p:oleObj>
              </mc:Choice>
              <mc:Fallback>
                <p:oleObj name="方程式" r:id="rId13" imgW="13411200" imgH="5486400" progId="Equation.3">
                  <p:embed/>
                  <p:pic>
                    <p:nvPicPr>
                      <p:cNvPr id="0" name="图片 11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39" y="5216868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/>
        </p:nvGraphicFramePr>
        <p:xfrm>
          <a:off x="1540976" y="5758205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方程式" r:id="rId15" imgW="11887200" imgH="5486400" progId="Equation.3">
                  <p:embed/>
                </p:oleObj>
              </mc:Choice>
              <mc:Fallback>
                <p:oleObj name="方程式" r:id="rId15" imgW="11887200" imgH="5486400" progId="Equation.3">
                  <p:embed/>
                  <p:pic>
                    <p:nvPicPr>
                      <p:cNvPr id="0" name="图片 11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76" y="5758205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1560026" y="4048468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方程式" r:id="rId17" imgW="12801600" imgH="5486400" progId="Equation.3">
                  <p:embed/>
                </p:oleObj>
              </mc:Choice>
              <mc:Fallback>
                <p:oleObj name="方程式" r:id="rId17" imgW="12801600" imgH="5486400" progId="Equation.3">
                  <p:embed/>
                  <p:pic>
                    <p:nvPicPr>
                      <p:cNvPr id="0" name="图片 11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26" y="4048468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/>
        </p:nvGraphicFramePr>
        <p:xfrm>
          <a:off x="1567964" y="4589805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方程式" r:id="rId19" imgW="11582400" imgH="5486400" progId="Equation.3">
                  <p:embed/>
                </p:oleObj>
              </mc:Choice>
              <mc:Fallback>
                <p:oleObj name="方程式" r:id="rId19" imgW="11582400" imgH="5486400" progId="Equation.3">
                  <p:embed/>
                  <p:pic>
                    <p:nvPicPr>
                      <p:cNvPr id="0" name="图片 11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964" y="4589805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Example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9863" y="1581443"/>
            <a:ext cx="20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Initialize w = 0 </a:t>
            </a:r>
            <a:endParaRPr lang="en-US" altLang="zh-TW" sz="24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49863" y="2089150"/>
            <a:ext cx="1548762" cy="466725"/>
            <a:chOff x="2684597" y="2186474"/>
            <a:chExt cx="1548762" cy="466725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pick</a:t>
              </a:r>
              <a:endParaRPr lang="en-US" altLang="zh-TW" sz="2400" dirty="0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3326897" y="2186474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0" name="方程式" r:id="rId1" imgW="10668000" imgH="5486400" progId="Equation.3">
                    <p:embed/>
                  </p:oleObj>
                </mc:Choice>
                <mc:Fallback>
                  <p:oleObj name="方程式" r:id="rId1" imgW="10668000" imgH="5486400" progId="Equation.3">
                    <p:embed/>
                    <p:pic>
                      <p:nvPicPr>
                        <p:cNvPr id="0" name="图片 12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897" y="2186474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49225" y="2652713"/>
          <a:ext cx="3263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方程式" r:id="rId3" imgW="35052000" imgH="7315200" progId="Equation.3">
                  <p:embed/>
                </p:oleObj>
              </mc:Choice>
              <mc:Fallback>
                <p:oleObj name="方程式" r:id="rId3" imgW="35052000" imgH="7315200" progId="Equation.3">
                  <p:embed/>
                  <p:pic>
                    <p:nvPicPr>
                      <p:cNvPr id="0" name="图片 12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652713"/>
                        <a:ext cx="3263900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Because w=0 at this time,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always 0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0" t="-44" r="16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Random pick one point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15" t="-47" r="18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820229" y="5747741"/>
            <a:ext cx="564543" cy="46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5081588" y="3873500"/>
          <a:ext cx="409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方程式" r:id="rId7" imgW="4267200" imgH="5486400" progId="Equation.3">
                  <p:embed/>
                </p:oleObj>
              </mc:Choice>
              <mc:Fallback>
                <p:oleObj name="方程式" r:id="rId7" imgW="4267200" imgH="5486400" progId="Equation.3">
                  <p:embed/>
                  <p:pic>
                    <p:nvPicPr>
                      <p:cNvPr id="0" name="图片 12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73500"/>
                        <a:ext cx="409575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481013" y="3924300"/>
          <a:ext cx="3817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方程式" r:id="rId9" imgW="41148000" imgH="5486400" progId="Equation.3">
                  <p:embed/>
                </p:oleObj>
              </mc:Choice>
              <mc:Fallback>
                <p:oleObj name="方程式" r:id="rId9" imgW="41148000" imgH="5486400" progId="Equation.3">
                  <p:embed/>
                  <p:pic>
                    <p:nvPicPr>
                      <p:cNvPr id="0" name="图片 12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924300"/>
                        <a:ext cx="38179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3355975"/>
            <a:ext cx="3268464" cy="745061"/>
            <a:chOff x="1270583" y="5514442"/>
            <a:chExt cx="3268464" cy="745061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</a:t>
              </a:r>
              <a:r>
                <a:rPr lang="en-US" altLang="zh-TW" sz="2400" dirty="0" smtClean="0"/>
                <a:t>, </a:t>
              </a:r>
              <a:r>
                <a:rPr lang="en-US" altLang="zh-TW" sz="2400" dirty="0"/>
                <a:t>update w</a:t>
              </a:r>
              <a:endParaRPr lang="en-US" altLang="zh-TW" sz="2400" dirty="0"/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1606275" y="5514442"/>
            <a:ext cx="10334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" name="方程式" r:id="rId11" imgW="11277600" imgH="5486400" progId="Equation.3">
                    <p:embed/>
                  </p:oleObj>
                </mc:Choice>
                <mc:Fallback>
                  <p:oleObj name="方程式" r:id="rId11" imgW="11277600" imgH="5486400" progId="Equation.3">
                    <p:embed/>
                    <p:pic>
                      <p:nvPicPr>
                        <p:cNvPr id="0" name="图片 12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275" y="5514442"/>
                          <a:ext cx="1033462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>
            <a:endCxn id="8" idx="0"/>
          </p:cNvCxnSpPr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方程式" r:id="rId13" imgW="3657600" imgH="3352800" progId="Equation.3">
                  <p:embed/>
                </p:oleObj>
              </mc:Choice>
              <mc:Fallback>
                <p:oleObj name="方程式" r:id="rId13" imgW="3657600" imgH="3352800" progId="Equation.3">
                  <p:embed/>
                  <p:pic>
                    <p:nvPicPr>
                      <p:cNvPr id="0" name="图片 12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五角星形 61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角星形 62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/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方程式" r:id="rId15" imgW="13411200" imgH="5486400" progId="Equation.3">
                  <p:embed/>
                </p:oleObj>
              </mc:Choice>
              <mc:Fallback>
                <p:oleObj name="方程式" r:id="rId15" imgW="13411200" imgH="5486400" progId="Equation.3">
                  <p:embed/>
                  <p:pic>
                    <p:nvPicPr>
                      <p:cNvPr id="0" name="图片 12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/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方程式" r:id="rId17" imgW="11887200" imgH="5486400" progId="Equation.3">
                  <p:embed/>
                </p:oleObj>
              </mc:Choice>
              <mc:Fallback>
                <p:oleObj name="方程式" r:id="rId17" imgW="11887200" imgH="5486400" progId="Equation.3">
                  <p:embed/>
                  <p:pic>
                    <p:nvPicPr>
                      <p:cNvPr id="0" name="图片 12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/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方程式" r:id="rId19" imgW="12801600" imgH="5486400" progId="Equation.3">
                  <p:embed/>
                </p:oleObj>
              </mc:Choice>
              <mc:Fallback>
                <p:oleObj name="方程式" r:id="rId19" imgW="12801600" imgH="5486400" progId="Equation.3">
                  <p:embed/>
                  <p:pic>
                    <p:nvPicPr>
                      <p:cNvPr id="0" name="图片 12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方程式" r:id="rId21" imgW="11582400" imgH="5486400" progId="Equation.3">
                  <p:embed/>
                </p:oleObj>
              </mc:Choice>
              <mc:Fallback>
                <p:oleObj name="方程式" r:id="rId21" imgW="11582400" imgH="5486400" progId="Equation.3">
                  <p:embed/>
                  <p:pic>
                    <p:nvPicPr>
                      <p:cNvPr id="0" name="图片 12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  <p:bldP spid="34" grpId="0"/>
      <p:bldP spid="35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/>
          <p:cNvCxnSpPr/>
          <p:nvPr/>
        </p:nvCxnSpPr>
        <p:spPr>
          <a:xfrm>
            <a:off x="4878649" y="1523642"/>
            <a:ext cx="163677" cy="495998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- Example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25969" y="1511300"/>
            <a:ext cx="1586944" cy="468313"/>
            <a:chOff x="2684597" y="2186832"/>
            <a:chExt cx="1586944" cy="468313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pick</a:t>
              </a:r>
              <a:endParaRPr lang="en-US" altLang="zh-TW" sz="2400" dirty="0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3288878" y="2186832"/>
            <a:ext cx="9826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" name="方程式" r:id="rId1" imgW="11582400" imgH="5486400" progId="Equation.3">
                    <p:embed/>
                  </p:oleObj>
                </mc:Choice>
                <mc:Fallback>
                  <p:oleObj name="方程式" r:id="rId1" imgW="11582400" imgH="5486400" progId="Equation.3">
                    <p:embed/>
                    <p:pic>
                      <p:nvPicPr>
                        <p:cNvPr id="0" name="图片 13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878" y="2186832"/>
                          <a:ext cx="982663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36525" y="2038350"/>
          <a:ext cx="33226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方程式" r:id="rId3" imgW="35661600" imgH="7315200" progId="Equation.3">
                  <p:embed/>
                </p:oleObj>
              </mc:Choice>
              <mc:Fallback>
                <p:oleObj name="方程式" r:id="rId3" imgW="35661600" imgH="7315200" progId="Equation.3">
                  <p:embed/>
                  <p:pic>
                    <p:nvPicPr>
                      <p:cNvPr id="0" name="图片 13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038350"/>
                        <a:ext cx="332263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319088" y="3273425"/>
          <a:ext cx="3959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方程式" r:id="rId5" imgW="42672000" imgH="5486400" progId="Equation.3">
                  <p:embed/>
                </p:oleObj>
              </mc:Choice>
              <mc:Fallback>
                <p:oleObj name="方程式" r:id="rId5" imgW="42672000" imgH="5486400" progId="Equation.3">
                  <p:embed/>
                  <p:pic>
                    <p:nvPicPr>
                      <p:cNvPr id="0" name="图片 13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273425"/>
                        <a:ext cx="39592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2717800"/>
            <a:ext cx="3268464" cy="745813"/>
            <a:chOff x="1270583" y="5513690"/>
            <a:chExt cx="3268464" cy="745813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</a:t>
              </a:r>
              <a:r>
                <a:rPr lang="en-US" altLang="zh-TW" sz="2400" dirty="0" smtClean="0"/>
                <a:t>, </a:t>
              </a:r>
              <a:r>
                <a:rPr lang="en-US" altLang="zh-TW" sz="2400" dirty="0"/>
                <a:t>update w</a:t>
              </a:r>
              <a:endParaRPr lang="en-US" altLang="zh-TW" sz="2400" dirty="0"/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1563412" y="5513690"/>
            <a:ext cx="111918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6" name="方程式" r:id="rId7" imgW="12192000" imgH="5486400" progId="Equation.3">
                    <p:embed/>
                  </p:oleObj>
                </mc:Choice>
                <mc:Fallback>
                  <p:oleObj name="方程式" r:id="rId7" imgW="12192000" imgH="5486400" progId="Equation.3">
                    <p:embed/>
                    <p:pic>
                      <p:nvPicPr>
                        <p:cNvPr id="0" name="图片 13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412" y="5513690"/>
                          <a:ext cx="1119188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/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角星形 36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五角星形 46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五角星形 47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4892435" y="2410913"/>
            <a:ext cx="725446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16020" y="2654998"/>
            <a:ext cx="2768507" cy="297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4989515" y="4604124"/>
            <a:ext cx="1808833" cy="51759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12"/>
          <p:cNvGraphicFramePr>
            <a:graphicFrameLocks noChangeAspect="1"/>
          </p:cNvGraphicFramePr>
          <p:nvPr/>
        </p:nvGraphicFramePr>
        <p:xfrm>
          <a:off x="5341938" y="1798638"/>
          <a:ext cx="468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方程式" r:id="rId9" imgW="4876800" imgH="5486400" progId="Equation.3">
                  <p:embed/>
                </p:oleObj>
              </mc:Choice>
              <mc:Fallback>
                <p:oleObj name="方程式" r:id="rId9" imgW="4876800" imgH="5486400" progId="Equation.3">
                  <p:embed/>
                  <p:pic>
                    <p:nvPicPr>
                      <p:cNvPr id="0" name="图片 13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1798638"/>
                        <a:ext cx="468312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方程式" r:id="rId11" imgW="3657600" imgH="3352800" progId="Equation.3">
                  <p:embed/>
                </p:oleObj>
              </mc:Choice>
              <mc:Fallback>
                <p:oleObj name="方程式" r:id="rId11" imgW="3657600" imgH="3352800" progId="Equation.3">
                  <p:embed/>
                  <p:pic>
                    <p:nvPicPr>
                      <p:cNvPr id="0" name="图片 13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線接點 55"/>
          <p:cNvCxnSpPr>
            <a:stCxn id="37" idx="1"/>
          </p:cNvCxnSpPr>
          <p:nvPr/>
        </p:nvCxnSpPr>
        <p:spPr>
          <a:xfrm flipH="1" flipV="1">
            <a:off x="5626465" y="2423788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4964172" y="3530681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方程式" r:id="rId13" imgW="3657600" imgH="3352800" progId="Equation.3">
                  <p:embed/>
                </p:oleObj>
              </mc:Choice>
              <mc:Fallback>
                <p:oleObj name="方程式" r:id="rId13" imgW="3657600" imgH="3352800" progId="Equation.3">
                  <p:embed/>
                  <p:pic>
                    <p:nvPicPr>
                      <p:cNvPr id="0" name="图片 13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五角星形 69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角星形 70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12"/>
          <p:cNvGraphicFramePr>
            <a:graphicFrameLocks noChangeAspect="1"/>
          </p:cNvGraphicFramePr>
          <p:nvPr/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方程式" r:id="rId14" imgW="13411200" imgH="5486400" progId="Equation.3">
                  <p:embed/>
                </p:oleObj>
              </mc:Choice>
              <mc:Fallback>
                <p:oleObj name="方程式" r:id="rId14" imgW="13411200" imgH="5486400" progId="Equation.3">
                  <p:embed/>
                  <p:pic>
                    <p:nvPicPr>
                      <p:cNvPr id="0" name="图片 13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/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方程式" r:id="rId16" imgW="11887200" imgH="5486400" progId="Equation.3">
                  <p:embed/>
                </p:oleObj>
              </mc:Choice>
              <mc:Fallback>
                <p:oleObj name="方程式" r:id="rId16" imgW="11887200" imgH="5486400" progId="Equation.3">
                  <p:embed/>
                  <p:pic>
                    <p:nvPicPr>
                      <p:cNvPr id="0" name="图片 13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方程式" r:id="rId18" imgW="12801600" imgH="5486400" progId="Equation.3">
                  <p:embed/>
                </p:oleObj>
              </mc:Choice>
              <mc:Fallback>
                <p:oleObj name="方程式" r:id="rId18" imgW="12801600" imgH="5486400" progId="Equation.3">
                  <p:embed/>
                  <p:pic>
                    <p:nvPicPr>
                      <p:cNvPr id="0" name="图片 13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/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方程式" r:id="rId20" imgW="11582400" imgH="5486400" progId="Equation.3">
                  <p:embed/>
                </p:oleObj>
              </mc:Choice>
              <mc:Fallback>
                <p:oleObj name="方程式" r:id="rId20" imgW="11582400" imgH="5486400" progId="Equation.3">
                  <p:embed/>
                  <p:pic>
                    <p:nvPicPr>
                      <p:cNvPr id="0" name="图片 13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/>
          <p:nvPr/>
        </p:nvCxnSpPr>
        <p:spPr>
          <a:xfrm flipH="1">
            <a:off x="2572838" y="3311594"/>
            <a:ext cx="6386285" cy="125317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方程式" r:id="rId1" imgW="3657600" imgH="3352800" progId="Equation.3">
                  <p:embed/>
                </p:oleObj>
              </mc:Choice>
              <mc:Fallback>
                <p:oleObj name="方程式" r:id="rId1" imgW="3657600" imgH="3352800" progId="Equation.3">
                  <p:embed/>
                  <p:pic>
                    <p:nvPicPr>
                      <p:cNvPr id="0" name="图片 14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171" y="1716088"/>
            <a:ext cx="2455224" cy="466725"/>
            <a:chOff x="2684597" y="2186581"/>
            <a:chExt cx="2455224" cy="466725"/>
          </a:xfrm>
        </p:grpSpPr>
        <p:sp>
          <p:nvSpPr>
            <p:cNvPr id="11" name="矩形 1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</a:t>
              </a:r>
              <a:r>
                <a:rPr lang="en-US" altLang="zh-TW" sz="2400" dirty="0" smtClean="0"/>
                <a:t>ick                again</a:t>
              </a:r>
              <a:endParaRPr lang="en-US" altLang="zh-TW" sz="2400" dirty="0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327189" y="2186581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" name="方程式" r:id="rId3" imgW="10668000" imgH="5486400" progId="Equation.3">
                    <p:embed/>
                  </p:oleObj>
                </mc:Choice>
                <mc:Fallback>
                  <p:oleObj name="方程式" r:id="rId3" imgW="10668000" imgH="5486400" progId="Equation.3">
                    <p:embed/>
                    <p:pic>
                      <p:nvPicPr>
                        <p:cNvPr id="0" name="图片 14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89" y="2186581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字方塊 12"/>
          <p:cNvSpPr txBox="1"/>
          <p:nvPr/>
        </p:nvSpPr>
        <p:spPr>
          <a:xfrm>
            <a:off x="1865849" y="2997176"/>
            <a:ext cx="235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</a:t>
            </a:r>
            <a:r>
              <a:rPr lang="en-US" altLang="zh-TW" sz="2400" dirty="0" smtClean="0"/>
              <a:t>o not update w</a:t>
            </a:r>
            <a:endParaRPr lang="en-US" altLang="zh-TW" sz="2400" dirty="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17513" y="2928938"/>
          <a:ext cx="1035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方程式" r:id="rId5" imgW="11277600" imgH="5486400" progId="Equation.3">
                  <p:embed/>
                </p:oleObj>
              </mc:Choice>
              <mc:Fallback>
                <p:oleObj name="方程式" r:id="rId5" imgW="11277600" imgH="5486400" progId="Equation.3">
                  <p:embed/>
                  <p:pic>
                    <p:nvPicPr>
                      <p:cNvPr id="0" name="图片 14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28938"/>
                        <a:ext cx="103505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09575" y="2279650"/>
          <a:ext cx="32654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方程式" r:id="rId7" imgW="35052000" imgH="7315200" progId="Equation.3">
                  <p:embed/>
                </p:oleObj>
              </mc:Choice>
              <mc:Fallback>
                <p:oleObj name="方程式" r:id="rId7" imgW="35052000" imgH="7315200" progId="Equation.3">
                  <p:embed/>
                  <p:pic>
                    <p:nvPicPr>
                      <p:cNvPr id="0" name="图片 14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279650"/>
                        <a:ext cx="326548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5019675" y="2903538"/>
          <a:ext cx="398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方程式" r:id="rId9" imgW="4267200" imgH="5486400" progId="Equation.3">
                  <p:embed/>
                </p:oleObj>
              </mc:Choice>
              <mc:Fallback>
                <p:oleObj name="方程式" r:id="rId9" imgW="4267200" imgH="5486400" progId="Equation.3">
                  <p:embed/>
                  <p:pic>
                    <p:nvPicPr>
                      <p:cNvPr id="0" name="图片 14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903538"/>
                        <a:ext cx="39846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428046" y="4814888"/>
            <a:ext cx="2455224" cy="466725"/>
            <a:chOff x="2684597" y="2186205"/>
            <a:chExt cx="2455224" cy="466725"/>
          </a:xfrm>
        </p:grpSpPr>
        <p:sp>
          <p:nvSpPr>
            <p:cNvPr id="21" name="矩形 2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</a:t>
              </a:r>
              <a:r>
                <a:rPr lang="en-US" altLang="zh-TW" sz="2400" dirty="0" smtClean="0"/>
                <a:t>ick                again</a:t>
              </a:r>
              <a:endParaRPr lang="en-US" altLang="zh-TW" sz="2400" dirty="0"/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3288426" y="2186205"/>
            <a:ext cx="9826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" name="方程式" r:id="rId11" imgW="11582400" imgH="5486400" progId="Equation.3">
                    <p:embed/>
                  </p:oleObj>
                </mc:Choice>
                <mc:Fallback>
                  <p:oleObj name="方程式" r:id="rId11" imgW="11582400" imgH="5486400" progId="Equation.3">
                    <p:embed/>
                    <p:pic>
                      <p:nvPicPr>
                        <p:cNvPr id="0" name="图片 14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426" y="2186205"/>
                          <a:ext cx="982663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字方塊 22"/>
          <p:cNvSpPr txBox="1"/>
          <p:nvPr/>
        </p:nvSpPr>
        <p:spPr>
          <a:xfrm>
            <a:off x="1873775" y="6112886"/>
            <a:ext cx="326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</a:t>
            </a:r>
            <a:r>
              <a:rPr lang="en-US" altLang="zh-TW" sz="2400" dirty="0" smtClean="0"/>
              <a:t>o not update w</a:t>
            </a:r>
            <a:endParaRPr lang="en-US" altLang="zh-TW" sz="2400" dirty="0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388" y="6065838"/>
          <a:ext cx="1117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方程式" r:id="rId13" imgW="12192000" imgH="5486400" progId="Equation.3">
                  <p:embed/>
                </p:oleObj>
              </mc:Choice>
              <mc:Fallback>
                <p:oleObj name="方程式" r:id="rId13" imgW="12192000" imgH="5486400" progId="Equation.3">
                  <p:embed/>
                  <p:pic>
                    <p:nvPicPr>
                      <p:cNvPr id="0" name="图片 14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6065838"/>
                        <a:ext cx="1117600" cy="50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431800" y="5380038"/>
          <a:ext cx="3322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" name="方程式" r:id="rId15" imgW="35661600" imgH="7315200" progId="Equation.3">
                  <p:embed/>
                </p:oleObj>
              </mc:Choice>
              <mc:Fallback>
                <p:oleObj name="方程式" r:id="rId15" imgW="35661600" imgH="7315200" progId="Equation.3">
                  <p:embed/>
                  <p:pic>
                    <p:nvPicPr>
                      <p:cNvPr id="0" name="图片 14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380038"/>
                        <a:ext cx="3322638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五角星形 25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1610309" y="3027159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1610880" y="6122933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408863" y="2771775"/>
          <a:ext cx="4460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9" name="方程式" r:id="rId17" imgW="4876800" imgH="5486400" progId="Equation.3">
                  <p:embed/>
                </p:oleObj>
              </mc:Choice>
              <mc:Fallback>
                <p:oleObj name="方程式" r:id="rId17" imgW="4876800" imgH="5486400" progId="Equation.3">
                  <p:embed/>
                  <p:pic>
                    <p:nvPicPr>
                      <p:cNvPr id="0" name="图片 14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771775"/>
                        <a:ext cx="446087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5368925" y="2933700"/>
          <a:ext cx="642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方程式" r:id="rId19" imgW="7010400" imgH="5486400" progId="Equation.3">
                  <p:embed/>
                </p:oleObj>
              </mc:Choice>
              <mc:Fallback>
                <p:oleObj name="方程式" r:id="rId19" imgW="7010400" imgH="5486400" progId="Equation.3">
                  <p:embed/>
                  <p:pic>
                    <p:nvPicPr>
                      <p:cNvPr id="0" name="图片 14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933700"/>
                        <a:ext cx="642938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7826375" y="2784475"/>
          <a:ext cx="669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name="方程式" r:id="rId21" imgW="7315200" imgH="5486400" progId="Equation.3">
                  <p:embed/>
                </p:oleObj>
              </mc:Choice>
              <mc:Fallback>
                <p:oleObj name="方程式" r:id="rId21" imgW="7315200" imgH="5486400" progId="Equation.3">
                  <p:embed/>
                  <p:pic>
                    <p:nvPicPr>
                      <p:cNvPr id="0" name="图片 14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2784475"/>
                        <a:ext cx="6699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79761" y="6064250"/>
            <a:ext cx="25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So we are done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五角星形 47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方程式" r:id="rId23" imgW="13411200" imgH="5486400" progId="Equation.3">
                  <p:embed/>
                </p:oleObj>
              </mc:Choice>
              <mc:Fallback>
                <p:oleObj name="方程式" r:id="rId23" imgW="13411200" imgH="5486400" progId="Equation.3">
                  <p:embed/>
                  <p:pic>
                    <p:nvPicPr>
                      <p:cNvPr id="0" name="图片 14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/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方程式" r:id="rId25" imgW="11887200" imgH="5486400" progId="Equation.3">
                  <p:embed/>
                </p:oleObj>
              </mc:Choice>
              <mc:Fallback>
                <p:oleObj name="方程式" r:id="rId25" imgW="11887200" imgH="5486400" progId="Equation.3">
                  <p:embed/>
                  <p:pic>
                    <p:nvPicPr>
                      <p:cNvPr id="0" name="图片 14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/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" name="方程式" r:id="rId27" imgW="12801600" imgH="5486400" progId="Equation.3">
                  <p:embed/>
                </p:oleObj>
              </mc:Choice>
              <mc:Fallback>
                <p:oleObj name="方程式" r:id="rId27" imgW="12801600" imgH="5486400" progId="Equation.3">
                  <p:embed/>
                  <p:pic>
                    <p:nvPicPr>
                      <p:cNvPr id="0" name="图片 14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/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" name="方程式" r:id="rId29" imgW="11582400" imgH="5486400" progId="Equation.3">
                  <p:embed/>
                </p:oleObj>
              </mc:Choice>
              <mc:Fallback>
                <p:oleObj name="方程式" r:id="rId29" imgW="11582400" imgH="5486400" progId="Equation.3">
                  <p:embed/>
                  <p:pic>
                    <p:nvPicPr>
                      <p:cNvPr id="0" name="图片 14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/>
        </p:nvGraphicFramePr>
        <p:xfrm>
          <a:off x="7305018" y="3985990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6" name="方程式" r:id="rId31" imgW="18592800" imgH="11582400" progId="Equation.3">
                  <p:embed/>
                </p:oleObj>
              </mc:Choice>
              <mc:Fallback>
                <p:oleObj name="方程式" r:id="rId31" imgW="18592800" imgH="11582400" progId="Equation.3">
                  <p:embed/>
                  <p:pic>
                    <p:nvPicPr>
                      <p:cNvPr id="0" name="图片 14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018" y="3985990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7325655" y="5028977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" name="方程式" r:id="rId33" imgW="18897600" imgH="11582400" progId="Equation.3">
                  <p:embed/>
                </p:oleObj>
              </mc:Choice>
              <mc:Fallback>
                <p:oleObj name="方程式" r:id="rId33" imgW="18897600" imgH="11582400" progId="Equation.3">
                  <p:embed/>
                  <p:pic>
                    <p:nvPicPr>
                      <p:cNvPr id="0" name="图片 14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655" y="5028977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3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133600" y="5254625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方程式" r:id="rId2" imgW="41452800" imgH="5486400" progId="Equation.3">
                  <p:embed/>
                </p:oleObj>
              </mc:Choice>
              <mc:Fallback>
                <p:oleObj name="方程式" r:id="rId2" imgW="41452800" imgH="5486400" progId="Equation.3">
                  <p:embed/>
                  <p:pic>
                    <p:nvPicPr>
                      <p:cNvPr id="0" name="图片 15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4625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036638" y="3389313"/>
          <a:ext cx="2273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方程式" r:id="rId4" imgW="20726400" imgH="5486400" progId="Equation.3">
                  <p:embed/>
                </p:oleObj>
              </mc:Choice>
              <mc:Fallback>
                <p:oleObj name="方程式" r:id="rId4" imgW="20726400" imgH="5486400" progId="Equation.3">
                  <p:embed/>
                  <p:pic>
                    <p:nvPicPr>
                      <p:cNvPr id="0" name="图片 15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389313"/>
                        <a:ext cx="22733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4914" y="3459655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51983" y="2735792"/>
          <a:ext cx="569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方程式" r:id="rId6" imgW="5181600" imgH="3962400" progId="Equation.3">
                  <p:embed/>
                </p:oleObj>
              </mc:Choice>
              <mc:Fallback>
                <p:oleObj name="方程式" r:id="rId6" imgW="5181600" imgH="3962400" progId="Equation.3">
                  <p:embed/>
                  <p:pic>
                    <p:nvPicPr>
                      <p:cNvPr id="0" name="图片 15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83" y="2735792"/>
                        <a:ext cx="56991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04864" y="272226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133600" y="4335463"/>
          <a:ext cx="3946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方程式" r:id="rId8" imgW="35966400" imgH="5486400" progId="Equation.3">
                  <p:embed/>
                </p:oleObj>
              </mc:Choice>
              <mc:Fallback>
                <p:oleObj name="方程式" r:id="rId8" imgW="35966400" imgH="5486400" progId="Equation.3">
                  <p:embed/>
                  <p:pic>
                    <p:nvPicPr>
                      <p:cNvPr id="0" name="图片 15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35463"/>
                        <a:ext cx="3946525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89074" y="4462928"/>
            <a:ext cx="3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(The target exists)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弧形向右箭號 6"/>
          <p:cNvSpPr/>
          <p:nvPr/>
        </p:nvSpPr>
        <p:spPr>
          <a:xfrm>
            <a:off x="1512360" y="4537817"/>
            <a:ext cx="569913" cy="1081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043492" y="1778197"/>
          <a:ext cx="1136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方程式" r:id="rId10" imgW="10363200" imgH="6096000" progId="Equation.3">
                  <p:embed/>
                </p:oleObj>
              </mc:Choice>
              <mc:Fallback>
                <p:oleObj name="方程式" r:id="rId10" imgW="10363200" imgH="6096000" progId="Equation.3">
                  <p:embed/>
                  <p:pic>
                    <p:nvPicPr>
                      <p:cNvPr id="0" name="图片 15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92" y="1778197"/>
                        <a:ext cx="1136650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Linear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/>
          <p:nvPr/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方程式" r:id="rId6" imgW="29260800" imgH="7010400" progId="Equation.3">
                  <p:embed/>
                </p:oleObj>
              </mc:Choice>
              <mc:Fallback>
                <p:oleObj name="方程式" r:id="rId6" imgW="29260800" imgH="7010400" progId="Equation.3">
                  <p:embed/>
                  <p:pic>
                    <p:nvPicPr>
                      <p:cNvPr id="0" name="图片 22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628650" y="5331776"/>
            <a:ext cx="7964533" cy="1223782"/>
            <a:chOff x="628650" y="5331776"/>
            <a:chExt cx="7964533" cy="1223782"/>
          </a:xfrm>
        </p:grpSpPr>
        <p:cxnSp>
          <p:nvCxnSpPr>
            <p:cNvPr id="8" name="直線接點 7"/>
            <p:cNvCxnSpPr/>
            <p:nvPr/>
          </p:nvCxnSpPr>
          <p:spPr>
            <a:xfrm>
              <a:off x="628650" y="537749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43890" y="533177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541982" y="2214308"/>
            <a:ext cx="266015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in a specific form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5010475" y="2312535"/>
            <a:ext cx="436582" cy="375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576805" y="4424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方程式" r:id="rId1" imgW="6096000" imgH="4267200" progId="Equation.3">
                  <p:embed/>
                </p:oleObj>
              </mc:Choice>
              <mc:Fallback>
                <p:oleObj name="方程式" r:id="rId1" imgW="6096000" imgH="4267200" progId="Equation.3">
                  <p:embed/>
                  <p:pic>
                    <p:nvPicPr>
                      <p:cNvPr id="0" name="图片 16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05" y="4424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31272" y="5670066"/>
          <a:ext cx="500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方程式" r:id="rId3" imgW="4572000" imgH="4876800" progId="Equation.3">
                  <p:embed/>
                </p:oleObj>
              </mc:Choice>
              <mc:Fallback>
                <p:oleObj name="方程式" r:id="rId3" imgW="4572000" imgH="4876800" progId="Equation.3">
                  <p:embed/>
                  <p:pic>
                    <p:nvPicPr>
                      <p:cNvPr id="0" name="图片 16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272" y="5670066"/>
                        <a:ext cx="500062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/>
          <p:cNvSpPr/>
          <p:nvPr/>
        </p:nvSpPr>
        <p:spPr>
          <a:xfrm rot="2417961">
            <a:off x="5504299" y="4154396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右大括弧 51"/>
          <p:cNvSpPr/>
          <p:nvPr/>
        </p:nvSpPr>
        <p:spPr>
          <a:xfrm rot="2545835">
            <a:off x="6901797" y="2195066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6949138" y="2860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方程式" r:id="rId5" imgW="6096000" imgH="4267200" progId="Equation.3">
                  <p:embed/>
                </p:oleObj>
              </mc:Choice>
              <mc:Fallback>
                <p:oleObj name="方程式" r:id="rId5" imgW="6096000" imgH="4267200" progId="Equation.3">
                  <p:embed/>
                  <p:pic>
                    <p:nvPicPr>
                      <p:cNvPr id="0" name="图片 16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138" y="2860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18187" y="3106507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16022" y="3666578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角星形 67"/>
          <p:cNvSpPr/>
          <p:nvPr/>
        </p:nvSpPr>
        <p:spPr>
          <a:xfrm>
            <a:off x="974825" y="4156891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角星形 68"/>
          <p:cNvSpPr/>
          <p:nvPr/>
        </p:nvSpPr>
        <p:spPr>
          <a:xfrm>
            <a:off x="987202" y="4742491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1361349" y="5308830"/>
          <a:ext cx="6667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方程式" r:id="rId6" imgW="7620000" imgH="1828800" progId="Equation.3">
                  <p:embed/>
                </p:oleObj>
              </mc:Choice>
              <mc:Fallback>
                <p:oleObj name="方程式" r:id="rId6" imgW="7620000" imgH="1828800" progId="Equation.3">
                  <p:embed/>
                  <p:pic>
                    <p:nvPicPr>
                      <p:cNvPr id="0" name="图片 16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9" y="5308830"/>
                        <a:ext cx="666750" cy="160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/>
        </p:nvGraphicFramePr>
        <p:xfrm>
          <a:off x="1241425" y="2947988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方程式" r:id="rId8" imgW="12801600" imgH="5486400" progId="Equation.3">
                  <p:embed/>
                </p:oleObj>
              </mc:Choice>
              <mc:Fallback>
                <p:oleObj name="方程式" r:id="rId8" imgW="12801600" imgH="5486400" progId="Equation.3">
                  <p:embed/>
                  <p:pic>
                    <p:nvPicPr>
                      <p:cNvPr id="0" name="图片 16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47988"/>
                        <a:ext cx="1090613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/>
        </p:nvGraphicFramePr>
        <p:xfrm>
          <a:off x="1250950" y="3489325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方程式" r:id="rId10" imgW="11582400" imgH="5486400" progId="Equation.3">
                  <p:embed/>
                </p:oleObj>
              </mc:Choice>
              <mc:Fallback>
                <p:oleObj name="方程式" r:id="rId10" imgW="11582400" imgH="5486400" progId="Equation.3">
                  <p:embed/>
                  <p:pic>
                    <p:nvPicPr>
                      <p:cNvPr id="0" name="图片 16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489325"/>
                        <a:ext cx="1014413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/>
        </p:nvGraphicFramePr>
        <p:xfrm>
          <a:off x="1220788" y="4087813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方程式" r:id="rId12" imgW="13411200" imgH="5486400" progId="Equation.3">
                  <p:embed/>
                </p:oleObj>
              </mc:Choice>
              <mc:Fallback>
                <p:oleObj name="方程式" r:id="rId12" imgW="13411200" imgH="5486400" progId="Equation.3">
                  <p:embed/>
                  <p:pic>
                    <p:nvPicPr>
                      <p:cNvPr id="0" name="图片 16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087813"/>
                        <a:ext cx="11398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/>
        </p:nvGraphicFramePr>
        <p:xfrm>
          <a:off x="1239838" y="462915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方程式" r:id="rId14" imgW="11887200" imgH="5486400" progId="Equation.3">
                  <p:embed/>
                </p:oleObj>
              </mc:Choice>
              <mc:Fallback>
                <p:oleObj name="方程式" r:id="rId14" imgW="11887200" imgH="5486400" progId="Equation.3">
                  <p:embed/>
                  <p:pic>
                    <p:nvPicPr>
                      <p:cNvPr id="0" name="图片 16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629150"/>
                        <a:ext cx="104140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606425" y="1784350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方程式" r:id="rId16" imgW="41452800" imgH="5486400" progId="Equation.3">
                  <p:embed/>
                </p:oleObj>
              </mc:Choice>
              <mc:Fallback>
                <p:oleObj name="方程式" r:id="rId16" imgW="41452800" imgH="5486400" progId="Equation.3">
                  <p:embed/>
                  <p:pic>
                    <p:nvPicPr>
                      <p:cNvPr id="0" name="图片 16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784350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方程式" r:id="rId1" imgW="46634400" imgH="5486400" progId="Equation.3">
                  <p:embed/>
                </p:oleObj>
              </mc:Choice>
              <mc:Fallback>
                <p:oleObj name="方程式" r:id="rId1" imgW="46634400" imgH="5486400" progId="Equation.3">
                  <p:embed/>
                  <p:pic>
                    <p:nvPicPr>
                      <p:cNvPr id="0" name="图片 17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方程式" r:id="rId3" imgW="72847200" imgH="4876800" progId="Equation.3">
                  <p:embed/>
                </p:oleObj>
              </mc:Choice>
              <mc:Fallback>
                <p:oleObj name="方程式" r:id="rId3" imgW="72847200" imgH="4876800" progId="Equation.3">
                  <p:embed/>
                  <p:pic>
                    <p:nvPicPr>
                      <p:cNvPr id="0" name="图片 17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方程式" r:id="rId5" imgW="56997600" imgH="5486400" progId="Equation.3">
                  <p:embed/>
                </p:oleObj>
              </mc:Choice>
              <mc:Fallback>
                <p:oleObj name="方程式" r:id="rId5" imgW="56997600" imgH="5486400" progId="Equation.3">
                  <p:embed/>
                  <p:pic>
                    <p:nvPicPr>
                      <p:cNvPr id="0" name="图片 17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方程式" r:id="rId7" imgW="54559200" imgH="5486400" progId="Equation.3">
                  <p:embed/>
                </p:oleObj>
              </mc:Choice>
              <mc:Fallback>
                <p:oleObj name="方程式" r:id="rId7" imgW="54559200" imgH="5486400" progId="Equation.3">
                  <p:embed/>
                  <p:pic>
                    <p:nvPicPr>
                      <p:cNvPr id="0" name="图片 17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方程式" r:id="rId9" imgW="19812000" imgH="4876800" progId="Equation.3">
                  <p:embed/>
                </p:oleObj>
              </mc:Choice>
              <mc:Fallback>
                <p:oleObj name="方程式" r:id="rId9" imgW="19812000" imgH="4876800" progId="Equation.3">
                  <p:embed/>
                  <p:pic>
                    <p:nvPicPr>
                      <p:cNvPr id="0" name="图片 17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is updated </a:t>
            </a:r>
            <a:r>
              <a:rPr lang="en-US" altLang="zh-TW" sz="2400" dirty="0" smtClean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angle </a:t>
                </a:r>
                <a:r>
                  <a:rPr lang="el-GR" altLang="zh-TW" sz="2400" dirty="0" smtClean="0"/>
                  <a:t>ρ</a:t>
                </a:r>
                <a:r>
                  <a:rPr lang="en-US" altLang="zh-TW" sz="2400" baseline="-25000" dirty="0" smtClean="0"/>
                  <a:t>k</a:t>
                </a:r>
                <a:r>
                  <a:rPr lang="en-US" altLang="zh-TW" sz="2400" dirty="0" smtClean="0"/>
                  <a:t>  between        and </a:t>
                </a:r>
                <a:r>
                  <a:rPr lang="en-US" altLang="zh-TW" sz="2400" dirty="0" err="1" smtClean="0"/>
                  <a:t>w</a:t>
                </a:r>
                <a:r>
                  <a:rPr lang="en-US" altLang="zh-TW" sz="2400" baseline="-25000" dirty="0" err="1" smtClean="0"/>
                  <a:t>k</a:t>
                </a:r>
                <a:r>
                  <a:rPr lang="en-US" altLang="zh-TW" sz="2400" dirty="0" smtClean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5" name="方程式" r:id="rId11" imgW="3657600" imgH="4267200" progId="Equation.3">
                      <p:embed/>
                    </p:oleObj>
                  </mc:Choice>
                  <mc:Fallback>
                    <p:oleObj name="方程式" r:id="rId11" imgW="3657600" imgH="4267200" progId="Equation.3">
                      <p:embed/>
                      <p:pic>
                        <p:nvPicPr>
                          <p:cNvPr id="0" name="图片 175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k-1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方程式" r:id="rId13" imgW="6096000" imgH="4267200" progId="Equation.3">
                  <p:embed/>
                </p:oleObj>
              </mc:Choice>
              <mc:Fallback>
                <p:oleObj name="方程式" r:id="rId13" imgW="6096000" imgH="4267200" progId="Equation.3">
                  <p:embed/>
                  <p:pic>
                    <p:nvPicPr>
                      <p:cNvPr id="0" name="图片 17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方程式" r:id="rId15" imgW="10058400" imgH="5486400" progId="Equation.3">
                  <p:embed/>
                </p:oleObj>
              </mc:Choice>
              <mc:Fallback>
                <p:oleObj name="方程式" r:id="rId15" imgW="10058400" imgH="5486400" progId="Equation.3">
                  <p:embed/>
                  <p:pic>
                    <p:nvPicPr>
                      <p:cNvPr id="0" name="图片 17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方程式" r:id="rId17" imgW="27432000" imgH="11887200" progId="Equation.3">
                  <p:embed/>
                </p:oleObj>
              </mc:Choice>
              <mc:Fallback>
                <p:oleObj name="方程式" r:id="rId17" imgW="27432000" imgH="11887200" progId="Equation.3">
                  <p:embed/>
                  <p:pic>
                    <p:nvPicPr>
                      <p:cNvPr id="0" name="图片 17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" name="方程式" r:id="rId1" imgW="28956000" imgH="4876800" progId="Equation.3">
                  <p:embed/>
                </p:oleObj>
              </mc:Choice>
              <mc:Fallback>
                <p:oleObj name="方程式" r:id="rId1" imgW="28956000" imgH="4876800" progId="Equation.3">
                  <p:embed/>
                  <p:pic>
                    <p:nvPicPr>
                      <p:cNvPr id="0" name="图片 18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The angle </a:t>
                </a:r>
                <a:r>
                  <a:rPr lang="el-GR" altLang="zh-TW" sz="2400" dirty="0" smtClean="0"/>
                  <a:t>ρ</a:t>
                </a:r>
                <a:r>
                  <a:rPr lang="en-US" altLang="zh-TW" sz="2400" baseline="-25000" dirty="0" smtClean="0"/>
                  <a:t>k</a:t>
                </a:r>
                <a:r>
                  <a:rPr lang="en-US" altLang="zh-TW" sz="2400" dirty="0" smtClean="0"/>
                  <a:t>  between        and </a:t>
                </a:r>
                <a:r>
                  <a:rPr lang="en-US" altLang="zh-TW" sz="2400" dirty="0" err="1" smtClean="0"/>
                  <a:t>w</a:t>
                </a:r>
                <a:r>
                  <a:rPr lang="en-US" altLang="zh-TW" sz="2400" baseline="-25000" dirty="0" err="1" smtClean="0"/>
                  <a:t>k</a:t>
                </a:r>
                <a:r>
                  <a:rPr lang="en-US" altLang="zh-TW" sz="2400" dirty="0" smtClean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95" name="方程式" r:id="rId3" imgW="3657600" imgH="4267200" progId="Equation.3">
                      <p:embed/>
                    </p:oleObj>
                  </mc:Choice>
                  <mc:Fallback>
                    <p:oleObj name="方程式" r:id="rId3" imgW="3657600" imgH="4267200" progId="Equation.3">
                      <p:embed/>
                      <p:pic>
                        <p:nvPicPr>
                          <p:cNvPr id="0" name="图片 186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6" name="方程式" r:id="rId5" imgW="10058400" imgH="5486400" progId="Equation.3">
                  <p:embed/>
                </p:oleObj>
              </mc:Choice>
              <mc:Fallback>
                <p:oleObj name="方程式" r:id="rId5" imgW="10058400" imgH="5486400" progId="Equation.3">
                  <p:embed/>
                  <p:pic>
                    <p:nvPicPr>
                      <p:cNvPr id="0" name="图片 18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方程式" r:id="rId7" imgW="27432000" imgH="11887200" progId="Equation.3">
                  <p:embed/>
                </p:oleObj>
              </mc:Choice>
              <mc:Fallback>
                <p:oleObj name="方程式" r:id="rId7" imgW="27432000" imgH="11887200" progId="Equation.3">
                  <p:embed/>
                  <p:pic>
                    <p:nvPicPr>
                      <p:cNvPr id="0" name="图片 18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8" name="方程式" r:id="rId9" imgW="26212800" imgH="4876800" progId="Equation.3">
                  <p:embed/>
                </p:oleObj>
              </mc:Choice>
              <mc:Fallback>
                <p:oleObj name="方程式" r:id="rId9" imgW="26212800" imgH="4876800" progId="Equation.3">
                  <p:embed/>
                  <p:pic>
                    <p:nvPicPr>
                      <p:cNvPr id="0" name="图片 18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9" name="方程式" r:id="rId11" imgW="26517600" imgH="4876800" progId="Equation.3">
                  <p:embed/>
                </p:oleObj>
              </mc:Choice>
              <mc:Fallback>
                <p:oleObj name="方程式" r:id="rId11" imgW="26517600" imgH="4876800" progId="Equation.3">
                  <p:embed/>
                  <p:pic>
                    <p:nvPicPr>
                      <p:cNvPr id="0" name="图片 18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0" name="方程式" r:id="rId13" imgW="17068800" imgH="4876800" progId="Equation.3">
                  <p:embed/>
                </p:oleObj>
              </mc:Choice>
              <mc:Fallback>
                <p:oleObj name="方程式" r:id="rId13" imgW="17068800" imgH="4876800" progId="Equation.3">
                  <p:embed/>
                  <p:pic>
                    <p:nvPicPr>
                      <p:cNvPr id="0" name="图片 18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1" name="方程式" r:id="rId15" imgW="6096000" imgH="1828800" progId="Equation.3">
                  <p:embed/>
                </p:oleObj>
              </mc:Choice>
              <mc:Fallback>
                <p:oleObj name="方程式" r:id="rId15" imgW="6096000" imgH="1828800" progId="Equation.3">
                  <p:embed/>
                  <p:pic>
                    <p:nvPicPr>
                      <p:cNvPr id="0" name="图片 18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2" name="方程式" r:id="rId17" imgW="14935200" imgH="4876800" progId="Equation.3">
                  <p:embed/>
                </p:oleObj>
              </mc:Choice>
              <mc:Fallback>
                <p:oleObj name="方程式" r:id="rId17" imgW="14935200" imgH="4876800" progId="Equation.3">
                  <p:embed/>
                  <p:pic>
                    <p:nvPicPr>
                      <p:cNvPr id="0" name="图片 18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3" name="方程式" r:id="rId19" imgW="17068800" imgH="4876800" progId="Equation.3">
                  <p:embed/>
                </p:oleObj>
              </mc:Choice>
              <mc:Fallback>
                <p:oleObj name="方程式" r:id="rId19" imgW="17068800" imgH="4876800" progId="Equation.3">
                  <p:embed/>
                  <p:pic>
                    <p:nvPicPr>
                      <p:cNvPr id="0" name="图片 18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4" name="方程式" r:id="rId21" imgW="6096000" imgH="1828800" progId="Equation.3">
                  <p:embed/>
                </p:oleObj>
              </mc:Choice>
              <mc:Fallback>
                <p:oleObj name="方程式" r:id="rId21" imgW="6096000" imgH="1828800" progId="Equation.3">
                  <p:embed/>
                  <p:pic>
                    <p:nvPicPr>
                      <p:cNvPr id="0" name="图片 18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5" name="方程式" r:id="rId22" imgW="72847200" imgH="4876800" progId="Equation.3">
                  <p:embed/>
                </p:oleObj>
              </mc:Choice>
              <mc:Fallback>
                <p:oleObj name="方程式" r:id="rId22" imgW="72847200" imgH="4876800" progId="Equation.3">
                  <p:embed/>
                  <p:pic>
                    <p:nvPicPr>
                      <p:cNvPr id="0" name="图片 18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 is updated </a:t>
            </a:r>
            <a:r>
              <a:rPr lang="en-US" altLang="zh-TW" sz="2400" dirty="0" smtClean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k-1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≥</a:t>
            </a:r>
            <a:r>
              <a:rPr lang="el-GR" altLang="zh-TW" sz="2400" dirty="0" smtClean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6" name="方程式" r:id="rId24" imgW="46634400" imgH="5486400" progId="Equation.3">
                  <p:embed/>
                </p:oleObj>
              </mc:Choice>
              <mc:Fallback>
                <p:oleObj name="方程式" r:id="rId24" imgW="46634400" imgH="5486400" progId="Equation.3">
                  <p:embed/>
                  <p:pic>
                    <p:nvPicPr>
                      <p:cNvPr id="0" name="图片 18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5" name="方程式" r:id="rId1" imgW="53340000" imgH="7620000" progId="Equation.3">
                  <p:embed/>
                </p:oleObj>
              </mc:Choice>
              <mc:Fallback>
                <p:oleObj name="方程式" r:id="rId1" imgW="53340000" imgH="7620000" progId="Equation.3">
                  <p:embed/>
                  <p:pic>
                    <p:nvPicPr>
                      <p:cNvPr id="0" name="图片 19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" name="方程式" r:id="rId3" imgW="92354400" imgH="7620000" progId="Equation.3">
                  <p:embed/>
                </p:oleObj>
              </mc:Choice>
              <mc:Fallback>
                <p:oleObj name="方程式" r:id="rId3" imgW="92354400" imgH="7620000" progId="Equation.3">
                  <p:embed/>
                  <p:pic>
                    <p:nvPicPr>
                      <p:cNvPr id="0" name="图片 19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47047" y="5855557"/>
          <a:ext cx="1784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7" name="方程式" r:id="rId5" imgW="19202400" imgH="6705600" progId="Equation.3">
                  <p:embed/>
                </p:oleObj>
              </mc:Choice>
              <mc:Fallback>
                <p:oleObj name="方程式" r:id="rId5" imgW="19202400" imgH="6705600" progId="Equation.3">
                  <p:embed/>
                  <p:pic>
                    <p:nvPicPr>
                      <p:cNvPr id="0" name="图片 19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47" y="5855557"/>
                        <a:ext cx="1784350" cy="6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8" name="方程式" r:id="rId7" imgW="17983200" imgH="7620000" progId="Equation.3">
                  <p:embed/>
                </p:oleObj>
              </mc:Choice>
              <mc:Fallback>
                <p:oleObj name="方程式" r:id="rId7" imgW="17983200" imgH="7620000" progId="Equation.3">
                  <p:embed/>
                  <p:pic>
                    <p:nvPicPr>
                      <p:cNvPr id="0" name="图片 19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9" name="方程式" r:id="rId9" imgW="5791200" imgH="4267200" progId="Equation.3">
                  <p:embed/>
                </p:oleObj>
              </mc:Choice>
              <mc:Fallback>
                <p:oleObj name="方程式" r:id="rId9" imgW="5791200" imgH="4267200" progId="Equation.3">
                  <p:embed/>
                  <p:pic>
                    <p:nvPicPr>
                      <p:cNvPr id="0" name="图片 19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0" name="方程式" r:id="rId11" imgW="5791200" imgH="4267200" progId="Equation.3">
                  <p:embed/>
                </p:oleObj>
              </mc:Choice>
              <mc:Fallback>
                <p:oleObj name="方程式" r:id="rId11" imgW="5791200" imgH="4267200" progId="Equation.3">
                  <p:embed/>
                  <p:pic>
                    <p:nvPicPr>
                      <p:cNvPr id="0" name="图片 19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Assume the distance between any two feature vector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1" name="方程式" r:id="rId13" imgW="26517600" imgH="7620000" progId="Equation.3">
                  <p:embed/>
                </p:oleObj>
              </mc:Choice>
              <mc:Fallback>
                <p:oleObj name="方程式" r:id="rId13" imgW="26517600" imgH="7620000" progId="Equation.3">
                  <p:embed/>
                  <p:pic>
                    <p:nvPicPr>
                      <p:cNvPr id="0" name="图片 19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2" name="方程式" r:id="rId15" imgW="7924800" imgH="4572000" progId="Equation.3">
                  <p:embed/>
                </p:oleObj>
              </mc:Choice>
              <mc:Fallback>
                <p:oleObj name="方程式" r:id="rId15" imgW="7924800" imgH="4572000" progId="Equation.3">
                  <p:embed/>
                  <p:pic>
                    <p:nvPicPr>
                      <p:cNvPr id="0" name="图片 19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3" name="方程式" r:id="rId17" imgW="26517600" imgH="7620000" progId="Equation.3">
                  <p:embed/>
                </p:oleObj>
              </mc:Choice>
              <mc:Fallback>
                <p:oleObj name="方程式" r:id="rId17" imgW="26517600" imgH="7620000" progId="Equation.3">
                  <p:embed/>
                  <p:pic>
                    <p:nvPicPr>
                      <p:cNvPr id="0" name="图片 19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" name="方程式" r:id="rId19" imgW="9753600" imgH="4572000" progId="Equation.3">
                  <p:embed/>
                </p:oleObj>
              </mc:Choice>
              <mc:Fallback>
                <p:oleObj name="方程式" r:id="rId19" imgW="9753600" imgH="4572000" progId="Equation.3">
                  <p:embed/>
                  <p:pic>
                    <p:nvPicPr>
                      <p:cNvPr id="0" name="图片 19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" name="方程式" r:id="rId21" imgW="4267200" imgH="2133600" progId="Equation.3">
                  <p:embed/>
                </p:oleObj>
              </mc:Choice>
              <mc:Fallback>
                <p:oleObj name="方程式" r:id="rId21" imgW="4267200" imgH="2133600" progId="Equation.3">
                  <p:embed/>
                  <p:pic>
                    <p:nvPicPr>
                      <p:cNvPr id="0" name="图片 19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方程式" r:id="rId23" imgW="27432000" imgH="11887200" progId="Equation.3">
                  <p:embed/>
                </p:oleObj>
              </mc:Choice>
              <mc:Fallback>
                <p:oleObj name="方程式" r:id="rId23" imgW="27432000" imgH="11887200" progId="Equation.3">
                  <p:embed/>
                  <p:pic>
                    <p:nvPicPr>
                      <p:cNvPr id="0" name="图片 19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方程式" r:id="rId25" imgW="46634400" imgH="5486400" progId="Equation.3">
                  <p:embed/>
                </p:oleObj>
              </mc:Choice>
              <mc:Fallback>
                <p:oleObj name="方程式" r:id="rId25" imgW="46634400" imgH="5486400" progId="Equation.3">
                  <p:embed/>
                  <p:pic>
                    <p:nvPicPr>
                      <p:cNvPr id="0" name="图片 19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97000" y="5718175"/>
            <a:ext cx="234950" cy="24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方程式" r:id="rId2" imgW="17983200" imgH="7620000" progId="Equation.3">
                  <p:embed/>
                </p:oleObj>
              </mc:Choice>
              <mc:Fallback>
                <p:oleObj name="方程式" r:id="rId2" imgW="17983200" imgH="7620000" progId="Equation.3">
                  <p:embed/>
                  <p:pic>
                    <p:nvPicPr>
                      <p:cNvPr id="0" name="图片 20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name="方程式" r:id="rId4" imgW="17068800" imgH="4876800" progId="Equation.3">
                  <p:embed/>
                </p:oleObj>
              </mc:Choice>
              <mc:Fallback>
                <p:oleObj name="方程式" r:id="rId4" imgW="17068800" imgH="4876800" progId="Equation.3">
                  <p:embed/>
                  <p:pic>
                    <p:nvPicPr>
                      <p:cNvPr id="0" name="图片 20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name="方程式" r:id="rId6" imgW="12801600" imgH="10363200" progId="Equation.3">
                  <p:embed/>
                </p:oleObj>
              </mc:Choice>
              <mc:Fallback>
                <p:oleObj name="方程式" r:id="rId6" imgW="12801600" imgH="10363200" progId="Equation.3">
                  <p:embed/>
                  <p:pic>
                    <p:nvPicPr>
                      <p:cNvPr id="0" name="图片 20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方程式" r:id="rId8" imgW="12192000" imgH="9448800" progId="Equation.3">
                  <p:embed/>
                </p:oleObj>
              </mc:Choice>
              <mc:Fallback>
                <p:oleObj name="方程式" r:id="rId8" imgW="12192000" imgH="9448800" progId="Equation.3">
                  <p:embed/>
                  <p:pic>
                    <p:nvPicPr>
                      <p:cNvPr id="0" name="图片 20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方程式" r:id="rId10" imgW="3048000" imgH="4267200" progId="Equation.3">
                  <p:embed/>
                </p:oleObj>
              </mc:Choice>
              <mc:Fallback>
                <p:oleObj name="方程式" r:id="rId10" imgW="3048000" imgH="4267200" progId="Equation.3">
                  <p:embed/>
                  <p:pic>
                    <p:nvPicPr>
                      <p:cNvPr id="0" name="图片 20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方程式" r:id="rId12" imgW="10058400" imgH="5486400" progId="Equation.3">
                  <p:embed/>
                </p:oleObj>
              </mc:Choice>
              <mc:Fallback>
                <p:oleObj name="方程式" r:id="rId12" imgW="10058400" imgH="5486400" progId="Equation.3">
                  <p:embed/>
                  <p:pic>
                    <p:nvPicPr>
                      <p:cNvPr id="0" name="图片 20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方程式" r:id="rId14" imgW="9448800" imgH="9448800" progId="Equation.3">
                  <p:embed/>
                </p:oleObj>
              </mc:Choice>
              <mc:Fallback>
                <p:oleObj name="方程式" r:id="rId14" imgW="9448800" imgH="9448800" progId="Equation.3">
                  <p:embed/>
                  <p:pic>
                    <p:nvPicPr>
                      <p:cNvPr id="0" name="图片 20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8" name="方程式" r:id="rId16" imgW="14935200" imgH="5486400" progId="Equation.3">
                    <p:embed/>
                  </p:oleObj>
                </mc:Choice>
                <mc:Fallback>
                  <p:oleObj name="方程式" r:id="rId16" imgW="14935200" imgH="5486400" progId="Equation.3">
                    <p:embed/>
                    <p:pic>
                      <p:nvPicPr>
                        <p:cNvPr id="0" name="图片 206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方程式" r:id="rId18" imgW="14020800" imgH="9448800" progId="Equation.3">
                  <p:embed/>
                </p:oleObj>
              </mc:Choice>
              <mc:Fallback>
                <p:oleObj name="方程式" r:id="rId18" imgW="14020800" imgH="9448800" progId="Equation.3">
                  <p:embed/>
                  <p:pic>
                    <p:nvPicPr>
                      <p:cNvPr id="0" name="图片 20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方程式" r:id="rId20" imgW="14325600" imgH="11277600" progId="Equation.3">
                  <p:embed/>
                </p:oleObj>
              </mc:Choice>
              <mc:Fallback>
                <p:oleObj name="方程式" r:id="rId20" imgW="14325600" imgH="11277600" progId="Equation.3">
                  <p:embed/>
                  <p:pic>
                    <p:nvPicPr>
                      <p:cNvPr id="0" name="图片 20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方程式" r:id="rId22" imgW="27432000" imgH="11887200" progId="Equation.3">
                  <p:embed/>
                </p:oleObj>
              </mc:Choice>
              <mc:Fallback>
                <p:oleObj name="方程式" r:id="rId22" imgW="27432000" imgH="11887200" progId="Equation.3">
                  <p:embed/>
                  <p:pic>
                    <p:nvPicPr>
                      <p:cNvPr id="0" name="图片 20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方程式" r:id="rId2" imgW="14325600" imgH="11277600" progId="Equation.3">
                  <p:embed/>
                </p:oleObj>
              </mc:Choice>
              <mc:Fallback>
                <p:oleObj name="方程式" r:id="rId2" imgW="14325600" imgH="11277600" progId="Equation.3">
                  <p:embed/>
                  <p:pic>
                    <p:nvPicPr>
                      <p:cNvPr id="0" name="图片 21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13817" cy="1419225"/>
            <a:chOff x="708140" y="4254520"/>
            <a:chExt cx="1613817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961469" y="4254520"/>
            <a:ext cx="136048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2" name="方程式" r:id="rId4" imgW="13411200" imgH="5486400" progId="Equation.3">
                    <p:embed/>
                  </p:oleObj>
                </mc:Choice>
                <mc:Fallback>
                  <p:oleObj name="方程式" r:id="rId4" imgW="13411200" imgH="5486400" progId="Equation.3">
                    <p:embed/>
                    <p:pic>
                      <p:nvPicPr>
                        <p:cNvPr id="0" name="图片 21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469" y="4254520"/>
                          <a:ext cx="1360488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3" name="方程式" r:id="rId6" imgW="11887200" imgH="5486400" progId="Equation.3">
                    <p:embed/>
                  </p:oleObj>
                </mc:Choice>
                <mc:Fallback>
                  <p:oleObj name="方程式" r:id="rId6" imgW="11887200" imgH="5486400" progId="Equation.3">
                    <p:embed/>
                    <p:pic>
                      <p:nvPicPr>
                        <p:cNvPr id="0" name="图片 21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方程式" r:id="rId8" imgW="6096000" imgH="4876800" progId="Equation.3">
                  <p:embed/>
                </p:oleObj>
              </mc:Choice>
              <mc:Fallback>
                <p:oleObj name="方程式" r:id="rId8" imgW="6096000" imgH="4876800" progId="Equation.3">
                  <p:embed/>
                  <p:pic>
                    <p:nvPicPr>
                      <p:cNvPr id="0" name="图片 21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方程式" r:id="rId10" imgW="6705600" imgH="4876800" progId="Equation.3">
                  <p:embed/>
                </p:oleObj>
              </mc:Choice>
              <mc:Fallback>
                <p:oleObj name="方程式" r:id="rId10" imgW="6705600" imgH="4876800" progId="Equation.3">
                  <p:embed/>
                  <p:pic>
                    <p:nvPicPr>
                      <p:cNvPr id="0" name="图片 21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</a:t>
            </a:r>
            <a:r>
              <a:rPr lang="en-US" altLang="zh-TW" dirty="0" smtClean="0"/>
              <a:t>Model: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Problem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</a:t>
            </a:r>
            <a:r>
              <a:rPr lang="en-US" altLang="zh-TW" dirty="0" smtClean="0"/>
              <a:t>?</a:t>
            </a:r>
            <a:endParaRPr lang="en-US" altLang="zh-TW" dirty="0" smtClean="0"/>
          </a:p>
        </p:txBody>
      </p:sp>
      <p:grpSp>
        <p:nvGrpSpPr>
          <p:cNvPr id="18" name="群組 17"/>
          <p:cNvGrpSpPr/>
          <p:nvPr/>
        </p:nvGrpSpPr>
        <p:grpSpPr>
          <a:xfrm>
            <a:off x="755836" y="2785510"/>
            <a:ext cx="1868856" cy="1200329"/>
            <a:chOff x="880408" y="2806396"/>
            <a:chExt cx="1868856" cy="1200329"/>
          </a:xfrm>
        </p:grpSpPr>
        <p:sp>
          <p:nvSpPr>
            <p:cNvPr id="7" name="矩形 6"/>
            <p:cNvSpPr/>
            <p:nvPr/>
          </p:nvSpPr>
          <p:spPr>
            <a:xfrm>
              <a:off x="904634" y="3073490"/>
              <a:ext cx="1828302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80408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/>
                <a:t>x</a:t>
              </a:r>
              <a:endParaRPr lang="zh-TW" altLang="en-US" sz="72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59357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090183" y="2584394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方程式" r:id="rId1" imgW="11277600" imgH="5181600" progId="Equation.3">
                  <p:embed/>
                </p:oleObj>
              </mc:Choice>
              <mc:Fallback>
                <p:oleObj name="方程式" r:id="rId1" imgW="11277600" imgH="5181600" progId="Equation.3">
                  <p:embed/>
                  <p:pic>
                    <p:nvPicPr>
                      <p:cNvPr id="0" name="图片 1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2584394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90183" y="3123537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方程式" r:id="rId3" imgW="11887200" imgH="5181600" progId="Equation.3">
                  <p:embed/>
                </p:oleObj>
              </mc:Choice>
              <mc:Fallback>
                <p:oleObj name="方程式" r:id="rId3" imgW="11887200" imgH="5181600" progId="Equation.3">
                  <p:embed/>
                  <p:pic>
                    <p:nvPicPr>
                      <p:cNvPr id="0" name="图片 1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3123537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093499" y="3654126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方程式" r:id="rId5" imgW="11582400" imgH="5486400" progId="Equation.3">
                  <p:embed/>
                </p:oleObj>
              </mc:Choice>
              <mc:Fallback>
                <p:oleObj name="方程式" r:id="rId5" imgW="11582400" imgH="5486400" progId="Equation.3">
                  <p:embed/>
                  <p:pic>
                    <p:nvPicPr>
                      <p:cNvPr id="0" name="图片 1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99" y="3654126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09857" y="4857138"/>
          <a:ext cx="3762143" cy="180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方程式" r:id="rId7" imgW="34442400" imgH="16459200" progId="Equation.3">
                  <p:embed/>
                </p:oleObj>
              </mc:Choice>
              <mc:Fallback>
                <p:oleObj name="方程式" r:id="rId7" imgW="34442400" imgH="16459200" progId="Equation.3">
                  <p:embed/>
                  <p:pic>
                    <p:nvPicPr>
                      <p:cNvPr id="0" name="图片 1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7" y="4857138"/>
                        <a:ext cx="3762143" cy="1805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719957" y="2539283"/>
          <a:ext cx="4151209" cy="248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方程式" r:id="rId9" imgW="36880800" imgH="21945600" progId="Equation.3">
                  <p:embed/>
                </p:oleObj>
              </mc:Choice>
              <mc:Fallback>
                <p:oleObj name="方程式" r:id="rId9" imgW="36880800" imgH="21945600" progId="Equation.3">
                  <p:embed/>
                  <p:pic>
                    <p:nvPicPr>
                      <p:cNvPr id="0" name="图片 1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957" y="2539283"/>
                        <a:ext cx="4151209" cy="2480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3207" y="5857395"/>
          <a:ext cx="3199613" cy="59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方程式" r:id="rId11" imgW="28041600" imgH="5181600" progId="Equation.3">
                  <p:embed/>
                </p:oleObj>
              </mc:Choice>
              <mc:Fallback>
                <p:oleObj name="方程式" r:id="rId11" imgW="28041600" imgH="5181600" progId="Equation.3">
                  <p:embed/>
                  <p:pic>
                    <p:nvPicPr>
                      <p:cNvPr id="0" name="图片 1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207" y="5857395"/>
                        <a:ext cx="3199613" cy="593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下箭號 14"/>
          <p:cNvSpPr/>
          <p:nvPr/>
        </p:nvSpPr>
        <p:spPr>
          <a:xfrm>
            <a:off x="5089806" y="4151379"/>
            <a:ext cx="526668" cy="1647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1484" y="5566212"/>
            <a:ext cx="14023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Learning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4310" y="4857138"/>
            <a:ext cx="444954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578165" y="4151378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方程式" r:id="rId13" imgW="1828800" imgH="4572000" progId="Equation.3">
                  <p:embed/>
                </p:oleObj>
              </mc:Choice>
              <mc:Fallback>
                <p:oleObj name="方程式" r:id="rId13" imgW="1828800" imgH="4572000" progId="Equation.3">
                  <p:embed/>
                  <p:pic>
                    <p:nvPicPr>
                      <p:cNvPr id="0" name="图片 1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65" y="4151378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stCxn id="7" idx="3"/>
          </p:cNvCxnSpPr>
          <p:nvPr/>
        </p:nvCxnSpPr>
        <p:spPr>
          <a:xfrm flipV="1">
            <a:off x="2608364" y="2844924"/>
            <a:ext cx="481819" cy="644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3"/>
            <a:endCxn id="9" idx="1"/>
          </p:cNvCxnSpPr>
          <p:nvPr/>
        </p:nvCxnSpPr>
        <p:spPr>
          <a:xfrm flipV="1">
            <a:off x="2608364" y="3377197"/>
            <a:ext cx="481819" cy="11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10" idx="1"/>
          </p:cNvCxnSpPr>
          <p:nvPr/>
        </p:nvCxnSpPr>
        <p:spPr>
          <a:xfrm>
            <a:off x="2608364" y="3489066"/>
            <a:ext cx="485135" cy="440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6423059" y="5019412"/>
          <a:ext cx="417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方程式" r:id="rId15" imgW="3657600" imgH="3352800" progId="Equation.3">
                  <p:embed/>
                </p:oleObj>
              </mc:Choice>
              <mc:Fallback>
                <p:oleObj name="方程式" r:id="rId15" imgW="3657600" imgH="3352800" progId="Equation.3">
                  <p:embed/>
                  <p:pic>
                    <p:nvPicPr>
                      <p:cNvPr id="0" name="图片 1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59" y="5019412"/>
                        <a:ext cx="417512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378279" y="4945995"/>
          <a:ext cx="1217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方程式" r:id="rId17" imgW="10668000" imgH="5181600" progId="Equation.3">
                  <p:embed/>
                </p:oleObj>
              </mc:Choice>
              <mc:Fallback>
                <p:oleObj name="方程式" r:id="rId17" imgW="10668000" imgH="5181600" progId="Equation.3">
                  <p:embed/>
                  <p:pic>
                    <p:nvPicPr>
                      <p:cNvPr id="0" name="图片 1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9" y="4945995"/>
                        <a:ext cx="1217612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23041" y="2231650"/>
            <a:ext cx="202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Characteristics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</a:t>
            </a:r>
            <a:r>
              <a:rPr lang="en-US" altLang="zh-TW" dirty="0" smtClean="0"/>
              <a:t>?</a:t>
            </a:r>
            <a:endParaRPr lang="en-US" altLang="zh-TW" dirty="0" smtClean="0"/>
          </a:p>
          <a:p>
            <a:r>
              <a:rPr lang="en-US" altLang="zh-TW" dirty="0" smtClean="0"/>
              <a:t>Example: </a:t>
            </a:r>
            <a:r>
              <a:rPr lang="en-US" altLang="zh-TW" b="1" i="1" u="sng" dirty="0" smtClean="0"/>
              <a:t>Object Detection</a:t>
            </a:r>
            <a:endParaRPr lang="en-US" altLang="zh-TW" b="1" i="1" u="sng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" y="3438284"/>
            <a:ext cx="5073192" cy="317074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54710" y="2331038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percentage of color </a:t>
            </a:r>
            <a:r>
              <a:rPr lang="en-US" altLang="zh-TW" sz="2000" dirty="0" smtClean="0">
                <a:solidFill>
                  <a:srgbClr val="FF0000"/>
                </a:solidFill>
              </a:rPr>
              <a:t>red</a:t>
            </a:r>
            <a:r>
              <a:rPr lang="en-US" altLang="zh-TW" sz="2000" dirty="0" smtClean="0"/>
              <a:t> in box y</a:t>
            </a:r>
            <a:endParaRPr lang="zh-TW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/>
              <p:cNvSpPr txBox="1"/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48" t="-60" r="-12104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/>
              <p:cNvSpPr txBox="1"/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192" t="-60" r="-12586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3" t="-140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單箭頭接點 74"/>
          <p:cNvCxnSpPr/>
          <p:nvPr/>
        </p:nvCxnSpPr>
        <p:spPr>
          <a:xfrm flipH="1" flipV="1">
            <a:off x="1943620" y="3212244"/>
            <a:ext cx="258026" cy="339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2" idx="2"/>
          </p:cNvCxnSpPr>
          <p:nvPr/>
        </p:nvCxnSpPr>
        <p:spPr>
          <a:xfrm flipV="1">
            <a:off x="3752907" y="3274040"/>
            <a:ext cx="646289" cy="70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952132" y="482683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=</a:t>
            </a:r>
            <a:endParaRPr lang="zh-TW" altLang="en-US" sz="2800" dirty="0"/>
          </a:p>
        </p:txBody>
      </p:sp>
      <p:sp>
        <p:nvSpPr>
          <p:cNvPr id="83" name="左中括弧 82"/>
          <p:cNvSpPr/>
          <p:nvPr/>
        </p:nvSpPr>
        <p:spPr>
          <a:xfrm>
            <a:off x="6319972" y="2262713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左中括弧 83"/>
          <p:cNvSpPr/>
          <p:nvPr/>
        </p:nvSpPr>
        <p:spPr>
          <a:xfrm flipH="1">
            <a:off x="8527398" y="2262712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454708" y="4412970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</a:t>
            </a:r>
            <a:r>
              <a:rPr lang="en-US" altLang="zh-TW" sz="2000" dirty="0" smtClean="0"/>
              <a:t>ercentage of color </a:t>
            </a:r>
            <a:r>
              <a:rPr lang="en-US" altLang="zh-TW" sz="2000" dirty="0" smtClean="0">
                <a:solidFill>
                  <a:srgbClr val="FF0000"/>
                </a:solidFill>
              </a:rPr>
              <a:t>red</a:t>
            </a:r>
            <a:r>
              <a:rPr lang="en-US" altLang="zh-TW" sz="2000" dirty="0" smtClean="0"/>
              <a:t> out of  box y</a:t>
            </a:r>
            <a:endParaRPr lang="zh-TW" altLang="en-US" sz="2000" dirty="0"/>
          </a:p>
        </p:txBody>
      </p:sp>
      <p:sp>
        <p:nvSpPr>
          <p:cNvPr id="86" name="矩形 85"/>
          <p:cNvSpPr/>
          <p:nvPr/>
        </p:nvSpPr>
        <p:spPr>
          <a:xfrm>
            <a:off x="6061245" y="5317882"/>
            <a:ext cx="2346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</a:t>
            </a:r>
            <a:r>
              <a:rPr lang="en-US" altLang="zh-TW" sz="2000" dirty="0" smtClean="0"/>
              <a:t>rea of box y</a:t>
            </a:r>
            <a:endParaRPr lang="zh-TW" altLang="en-US" sz="2000" dirty="0"/>
          </a:p>
        </p:txBody>
      </p:sp>
      <p:sp>
        <p:nvSpPr>
          <p:cNvPr id="87" name="矩形 86"/>
          <p:cNvSpPr/>
          <p:nvPr/>
        </p:nvSpPr>
        <p:spPr>
          <a:xfrm>
            <a:off x="6479915" y="5660465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 of specific patterns in box y</a:t>
            </a:r>
            <a:endParaRPr lang="zh-TW" altLang="en-US" sz="2000" dirty="0"/>
          </a:p>
        </p:txBody>
      </p:sp>
      <p:sp>
        <p:nvSpPr>
          <p:cNvPr id="88" name="矩形 87"/>
          <p:cNvSpPr/>
          <p:nvPr/>
        </p:nvSpPr>
        <p:spPr>
          <a:xfrm>
            <a:off x="6463111" y="3050023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</a:t>
            </a:r>
            <a:r>
              <a:rPr lang="en-US" altLang="zh-TW" sz="2000" dirty="0" smtClean="0"/>
              <a:t>ercentage of color </a:t>
            </a:r>
            <a:r>
              <a:rPr lang="en-US" altLang="zh-TW" sz="2000" dirty="0" smtClean="0">
                <a:solidFill>
                  <a:srgbClr val="00B050"/>
                </a:solidFill>
              </a:rPr>
              <a:t>green</a:t>
            </a:r>
            <a:r>
              <a:rPr lang="en-US" altLang="zh-TW" sz="2000" dirty="0" smtClean="0"/>
              <a:t> in box y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6456068" y="3737527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</a:t>
            </a:r>
            <a:r>
              <a:rPr lang="en-US" altLang="zh-TW" sz="2000" dirty="0" smtClean="0"/>
              <a:t>ercentage of color </a:t>
            </a:r>
            <a:r>
              <a:rPr lang="en-US" altLang="zh-TW" sz="2000" dirty="0" smtClean="0">
                <a:solidFill>
                  <a:srgbClr val="0000FF"/>
                </a:solidFill>
              </a:rPr>
              <a:t>blue</a:t>
            </a:r>
            <a:r>
              <a:rPr lang="en-US" altLang="zh-TW" sz="2000" dirty="0" smtClean="0"/>
              <a:t> in box y</a:t>
            </a:r>
            <a:endParaRPr lang="zh-TW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6393080" y="5004802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……</a:t>
            </a:r>
            <a:endParaRPr lang="zh-TW" altLang="en-US" sz="2000" dirty="0"/>
          </a:p>
        </p:txBody>
      </p:sp>
      <p:sp>
        <p:nvSpPr>
          <p:cNvPr id="91" name="矩形 90"/>
          <p:cNvSpPr/>
          <p:nvPr/>
        </p:nvSpPr>
        <p:spPr>
          <a:xfrm>
            <a:off x="6454708" y="6233857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……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72" grpId="0"/>
      <p:bldP spid="73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3" t="-140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 rot="2688347">
            <a:off x="6897576" y="1470328"/>
            <a:ext cx="1542359" cy="4174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549269" y="783412"/>
            <a:ext cx="5966081" cy="2421810"/>
            <a:chOff x="2549269" y="783412"/>
            <a:chExt cx="5966081" cy="2421810"/>
          </a:xfrm>
        </p:grpSpPr>
        <p:sp>
          <p:nvSpPr>
            <p:cNvPr id="28" name="矩形 27"/>
            <p:cNvSpPr/>
            <p:nvPr/>
          </p:nvSpPr>
          <p:spPr>
            <a:xfrm>
              <a:off x="4054232" y="1022308"/>
              <a:ext cx="540000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06632" y="1174708"/>
              <a:ext cx="5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9032" y="1327108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11432" y="1479508"/>
              <a:ext cx="540000" cy="54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63832" y="1631908"/>
              <a:ext cx="540000" cy="54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流程圖: 接點 32"/>
            <p:cNvSpPr/>
            <p:nvPr/>
          </p:nvSpPr>
          <p:spPr>
            <a:xfrm>
              <a:off x="5469540" y="89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流程圖: 接點 33"/>
            <p:cNvSpPr/>
            <p:nvPr/>
          </p:nvSpPr>
          <p:spPr>
            <a:xfrm>
              <a:off x="5621940" y="104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5774340" y="120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流程圖: 接點 35"/>
            <p:cNvSpPr/>
            <p:nvPr/>
          </p:nvSpPr>
          <p:spPr>
            <a:xfrm>
              <a:off x="5926740" y="135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流程圖: 接點 36"/>
            <p:cNvSpPr/>
            <p:nvPr/>
          </p:nvSpPr>
          <p:spPr>
            <a:xfrm>
              <a:off x="6079140" y="150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流程圖: 接點 37"/>
            <p:cNvSpPr/>
            <p:nvPr/>
          </p:nvSpPr>
          <p:spPr>
            <a:xfrm>
              <a:off x="6231540" y="1659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6383940" y="1811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流程圖: 接點 39"/>
            <p:cNvSpPr/>
            <p:nvPr/>
          </p:nvSpPr>
          <p:spPr>
            <a:xfrm>
              <a:off x="6536340" y="1964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流程圖: 接點 40"/>
            <p:cNvSpPr/>
            <p:nvPr/>
          </p:nvSpPr>
          <p:spPr>
            <a:xfrm>
              <a:off x="6688740" y="2116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42" name="直線接點 41"/>
            <p:cNvCxnSpPr>
              <a:endCxn id="33" idx="1"/>
            </p:cNvCxnSpPr>
            <p:nvPr/>
          </p:nvCxnSpPr>
          <p:spPr>
            <a:xfrm flipV="1">
              <a:off x="4591753" y="950229"/>
              <a:ext cx="930508" cy="7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endCxn id="41" idx="3"/>
            </p:cNvCxnSpPr>
            <p:nvPr/>
          </p:nvCxnSpPr>
          <p:spPr>
            <a:xfrm>
              <a:off x="4594232" y="1022308"/>
              <a:ext cx="2147229" cy="140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33" idx="1"/>
            </p:cNvCxnSpPr>
            <p:nvPr/>
          </p:nvCxnSpPr>
          <p:spPr>
            <a:xfrm flipV="1">
              <a:off x="5203832" y="950229"/>
              <a:ext cx="318429" cy="122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41" idx="3"/>
            </p:cNvCxnSpPr>
            <p:nvPr/>
          </p:nvCxnSpPr>
          <p:spPr>
            <a:xfrm>
              <a:off x="5203832" y="2171291"/>
              <a:ext cx="1537629" cy="252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流程圖: 接點 45"/>
            <p:cNvSpPr/>
            <p:nvPr/>
          </p:nvSpPr>
          <p:spPr>
            <a:xfrm>
              <a:off x="7100270" y="1105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7252670" y="125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流程圖: 接點 47"/>
            <p:cNvSpPr/>
            <p:nvPr/>
          </p:nvSpPr>
          <p:spPr>
            <a:xfrm>
              <a:off x="7405070" y="140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流程圖: 接點 48"/>
            <p:cNvSpPr/>
            <p:nvPr/>
          </p:nvSpPr>
          <p:spPr>
            <a:xfrm>
              <a:off x="7557470" y="156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流程圖: 接點 49"/>
            <p:cNvSpPr/>
            <p:nvPr/>
          </p:nvSpPr>
          <p:spPr>
            <a:xfrm>
              <a:off x="7709870" y="171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流程圖: 接點 50"/>
            <p:cNvSpPr/>
            <p:nvPr/>
          </p:nvSpPr>
          <p:spPr>
            <a:xfrm>
              <a:off x="7862270" y="186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52" name="直線接點 51"/>
            <p:cNvCxnSpPr>
              <a:stCxn id="33" idx="0"/>
              <a:endCxn id="46" idx="2"/>
            </p:cNvCxnSpPr>
            <p:nvPr/>
          </p:nvCxnSpPr>
          <p:spPr>
            <a:xfrm>
              <a:off x="5649540" y="897508"/>
              <a:ext cx="1450730" cy="38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3" idx="0"/>
              <a:endCxn id="51" idx="3"/>
            </p:cNvCxnSpPr>
            <p:nvPr/>
          </p:nvCxnSpPr>
          <p:spPr>
            <a:xfrm>
              <a:off x="5649540" y="897508"/>
              <a:ext cx="2265451" cy="127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1" idx="5"/>
              <a:endCxn id="51" idx="3"/>
            </p:cNvCxnSpPr>
            <p:nvPr/>
          </p:nvCxnSpPr>
          <p:spPr>
            <a:xfrm flipV="1">
              <a:off x="6996019" y="2174387"/>
              <a:ext cx="918972" cy="24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1" idx="5"/>
              <a:endCxn id="46" idx="2"/>
            </p:cNvCxnSpPr>
            <p:nvPr/>
          </p:nvCxnSpPr>
          <p:spPr>
            <a:xfrm flipV="1">
              <a:off x="6996019" y="1285108"/>
              <a:ext cx="104251" cy="11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7575669" y="2535342"/>
              <a:ext cx="939681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Output </a:t>
              </a:r>
              <a:endPara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830759" y="2535342"/>
              <a:ext cx="1679049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Fully-connected</a:t>
              </a:r>
              <a:endPara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256764" y="2558891"/>
              <a:ext cx="1455848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Sub-sampling </a:t>
              </a:r>
              <a:endPara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49269" y="783412"/>
              <a:ext cx="1080000" cy="10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69" y="935812"/>
              <a:ext cx="1080000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54069" y="1088212"/>
              <a:ext cx="10800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06469" y="1240612"/>
              <a:ext cx="1080000" cy="108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58869" y="1393012"/>
              <a:ext cx="1080000" cy="108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706905" y="2538916"/>
              <a:ext cx="1495859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Convolutional</a:t>
              </a:r>
              <a:endPara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 smtClean="0">
                  <a:solidFill>
                    <a:prstClr val="black"/>
                  </a:solidFill>
                  <a:latin typeface="Calibri" panose="020F0502020204030204"/>
                  <a:ea typeface="PMingLiU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</a:endParaRPr>
            </a:p>
          </p:txBody>
        </p:sp>
      </p:grpSp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7294247" y="199350"/>
          <a:ext cx="1765721" cy="86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方程式" r:id="rId3" imgW="10668000" imgH="5181600" progId="Equation.3">
                  <p:embed/>
                </p:oleObj>
              </mc:Choice>
              <mc:Fallback>
                <p:oleObj name="方程式" r:id="rId3" imgW="10668000" imgH="5181600" progId="Equation.3">
                  <p:embed/>
                  <p:pic>
                    <p:nvPicPr>
                      <p:cNvPr id="0" name="图片 23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247" y="199350"/>
                        <a:ext cx="1765721" cy="860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弧形向右箭號 4"/>
          <p:cNvSpPr/>
          <p:nvPr/>
        </p:nvSpPr>
        <p:spPr>
          <a:xfrm flipV="1">
            <a:off x="1298523" y="1617508"/>
            <a:ext cx="1356852" cy="31687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</a:t>
            </a:r>
            <a:r>
              <a:rPr lang="en-US" altLang="zh-TW" dirty="0" smtClean="0"/>
              <a:t>?</a:t>
            </a:r>
            <a:endParaRPr lang="en-US" altLang="zh-TW" dirty="0" smtClean="0"/>
          </a:p>
          <a:p>
            <a:r>
              <a:rPr lang="en-US" altLang="zh-TW" dirty="0" smtClean="0"/>
              <a:t>Example: </a:t>
            </a:r>
            <a:r>
              <a:rPr lang="en-US" altLang="zh-TW" b="1" i="1" u="sng" dirty="0" smtClean="0"/>
              <a:t>Summarization</a:t>
            </a:r>
            <a:endParaRPr lang="en-US" altLang="zh-TW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方程式" r:id="rId1" imgW="11277600" imgH="5181600" progId="Equation.3">
                  <p:embed/>
                </p:oleObj>
              </mc:Choice>
              <mc:Fallback>
                <p:oleObj name="方程式" r:id="rId1" imgW="11277600" imgH="5181600" progId="Equation.3">
                  <p:embed/>
                  <p:pic>
                    <p:nvPicPr>
                      <p:cNvPr id="0" name="图片 3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方程式" r:id="rId3" imgW="11887200" imgH="5181600" progId="Equation.3">
                  <p:embed/>
                </p:oleObj>
              </mc:Choice>
              <mc:Fallback>
                <p:oleObj name="方程式" r:id="rId3" imgW="11887200" imgH="5181600" progId="Equation.3">
                  <p:embed/>
                  <p:pic>
                    <p:nvPicPr>
                      <p:cNvPr id="0" name="图片 3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方程式" r:id="rId5" imgW="11582400" imgH="5486400" progId="Equation.3">
                  <p:embed/>
                </p:oleObj>
              </mc:Choice>
              <mc:Fallback>
                <p:oleObj name="方程式" r:id="rId5" imgW="11582400" imgH="5486400" progId="Equation.3">
                  <p:embed/>
                  <p:pic>
                    <p:nvPicPr>
                      <p:cNvPr id="0" name="图片 3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973834" y="6224876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方程式" r:id="rId7" imgW="1828800" imgH="4572000" progId="Equation.3">
                  <p:embed/>
                </p:oleObj>
              </mc:Choice>
              <mc:Fallback>
                <p:oleObj name="方程式" r:id="rId7" imgW="1828800" imgH="4572000" progId="Equation.3">
                  <p:embed/>
                  <p:pic>
                    <p:nvPicPr>
                      <p:cNvPr id="0" name="图片 3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834" y="6224876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043" y="4774801"/>
            <a:ext cx="862727" cy="889098"/>
          </a:xfrm>
          <a:prstGeom prst="rect">
            <a:avLst/>
          </a:prstGeom>
        </p:spPr>
      </p:pic>
      <p:pic>
        <p:nvPicPr>
          <p:cNvPr id="18" name="Picture 4" descr="http://ingilizcebankasi.com/wp-content/uploads/summar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20" y="4817369"/>
            <a:ext cx="862694" cy="8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1589928" y="5667702"/>
            <a:ext cx="1353793" cy="65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(Short paragraph)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233" y="5648602"/>
            <a:ext cx="152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 long document)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22" name="矩形 21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/>
                <a:t>x</a:t>
              </a:r>
              <a:endParaRPr lang="zh-TW" altLang="en-US" sz="7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5184683" y="4948720"/>
            <a:ext cx="16411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Length of y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Whether the sentence containing the word “</a:t>
            </a:r>
            <a:r>
              <a:rPr lang="en-US" altLang="zh-TW" sz="2400" i="1" dirty="0" smtClean="0"/>
              <a:t>important</a:t>
            </a:r>
            <a:r>
              <a:rPr lang="en-US" altLang="zh-TW" sz="2400" dirty="0" smtClean="0"/>
              <a:t>” is in y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Whether the sentence containing the word </a:t>
            </a:r>
            <a:r>
              <a:rPr lang="en-US" altLang="zh-TW" sz="2400" dirty="0" smtClean="0"/>
              <a:t>“</a:t>
            </a:r>
            <a:r>
              <a:rPr lang="en-US" altLang="zh-TW" sz="2400" i="1" dirty="0" smtClean="0"/>
              <a:t>definition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is in </a:t>
            </a:r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30" name="直線單箭頭接點 29"/>
          <p:cNvCxnSpPr>
            <a:endCxn id="8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2" idx="3"/>
            <a:endCxn id="9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2" idx="3"/>
          </p:cNvCxnSpPr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6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7" idx="1"/>
          </p:cNvCxnSpPr>
          <p:nvPr/>
        </p:nvCxnSpPr>
        <p:spPr>
          <a:xfrm>
            <a:off x="4643259" y="4013063"/>
            <a:ext cx="525741" cy="20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5" idx="1"/>
          </p:cNvCxnSpPr>
          <p:nvPr/>
        </p:nvCxnSpPr>
        <p:spPr>
          <a:xfrm>
            <a:off x="4638483" y="4679367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3456738" y="4990263"/>
          <a:ext cx="1190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方程式" r:id="rId11" imgW="11887200" imgH="5181600" progId="Equation.3">
                  <p:embed/>
                </p:oleObj>
              </mc:Choice>
              <mc:Fallback>
                <p:oleObj name="方程式" r:id="rId11" imgW="11887200" imgH="5181600" progId="Equation.3">
                  <p:embed/>
                  <p:pic>
                    <p:nvPicPr>
                      <p:cNvPr id="0" name="图片 3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38" y="4990263"/>
                        <a:ext cx="1190625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5184683" y="5532620"/>
            <a:ext cx="25295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How succinct is y?</a:t>
            </a:r>
            <a:endParaRPr lang="zh-TW" altLang="en-US" sz="2400" dirty="0"/>
          </a:p>
        </p:txBody>
      </p:sp>
      <p:cxnSp>
        <p:nvCxnSpPr>
          <p:cNvPr id="37" name="直線單箭頭接點 36"/>
          <p:cNvCxnSpPr>
            <a:stCxn id="22" idx="3"/>
          </p:cNvCxnSpPr>
          <p:nvPr/>
        </p:nvCxnSpPr>
        <p:spPr>
          <a:xfrm>
            <a:off x="2824250" y="4230262"/>
            <a:ext cx="696459" cy="998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8" idx="3"/>
            <a:endCxn id="31" idx="1"/>
          </p:cNvCxnSpPr>
          <p:nvPr/>
        </p:nvCxnSpPr>
        <p:spPr>
          <a:xfrm>
            <a:off x="4647363" y="5250613"/>
            <a:ext cx="537320" cy="512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3480324" y="5622544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方程式" r:id="rId13" imgW="11582400" imgH="5486400" progId="Equation.3">
                  <p:embed/>
                </p:oleObj>
              </mc:Choice>
              <mc:Fallback>
                <p:oleObj name="方程式" r:id="rId13" imgW="11582400" imgH="5486400" progId="Equation.3">
                  <p:embed/>
                  <p:pic>
                    <p:nvPicPr>
                      <p:cNvPr id="0" name="图片 3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324" y="5622544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189459" y="6127942"/>
            <a:ext cx="329089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How representative of y?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22" idx="3"/>
          </p:cNvCxnSpPr>
          <p:nvPr/>
        </p:nvCxnSpPr>
        <p:spPr>
          <a:xfrm>
            <a:off x="2824250" y="4230262"/>
            <a:ext cx="685993" cy="168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40" idx="1"/>
          </p:cNvCxnSpPr>
          <p:nvPr/>
        </p:nvCxnSpPr>
        <p:spPr>
          <a:xfrm>
            <a:off x="4643259" y="5858589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1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  <a:endParaRPr lang="en-US" altLang="zh-TW" dirty="0"/>
          </a:p>
          <a:p>
            <a:r>
              <a:rPr lang="en-US" altLang="zh-TW" dirty="0"/>
              <a:t>Example: </a:t>
            </a:r>
            <a:r>
              <a:rPr lang="en-US" altLang="zh-TW" b="1" i="1" u="sng" dirty="0" smtClean="0"/>
              <a:t>Retrieval</a:t>
            </a:r>
            <a:endParaRPr lang="en-US" altLang="zh-TW" b="1" i="1" u="sng" dirty="0"/>
          </a:p>
        </p:txBody>
      </p:sp>
      <p:grpSp>
        <p:nvGrpSpPr>
          <p:cNvPr id="8" name="群組 7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9" name="矩形 8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/>
                <a:t>x</a:t>
              </a:r>
              <a:endParaRPr lang="zh-TW" altLang="en-US" sz="72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13510" y="5487462"/>
            <a:ext cx="1357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(Input keyword)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81644" y="5733765"/>
            <a:ext cx="173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(Search Result)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736" y="4789700"/>
            <a:ext cx="1061701" cy="105569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6" y="4839065"/>
            <a:ext cx="1492975" cy="648397"/>
          </a:xfrm>
          <a:prstGeom prst="rect">
            <a:avLst/>
          </a:prstGeom>
        </p:spPr>
      </p:pic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方程式" r:id="rId3" imgW="11277600" imgH="5181600" progId="Equation.3">
                  <p:embed/>
                </p:oleObj>
              </mc:Choice>
              <mc:Fallback>
                <p:oleObj name="方程式" r:id="rId3" imgW="11277600" imgH="5181600" progId="Equation.3">
                  <p:embed/>
                  <p:pic>
                    <p:nvPicPr>
                      <p:cNvPr id="0" name="图片 4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方程式" r:id="rId5" imgW="11887200" imgH="5181600" progId="Equation.3">
                  <p:embed/>
                </p:oleObj>
              </mc:Choice>
              <mc:Fallback>
                <p:oleObj name="方程式" r:id="rId5" imgW="11887200" imgH="5181600" progId="Equation.3">
                  <p:embed/>
                  <p:pic>
                    <p:nvPicPr>
                      <p:cNvPr id="0" name="图片 4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方程式" r:id="rId7" imgW="11582400" imgH="5486400" progId="Equation.3">
                  <p:embed/>
                </p:oleObj>
              </mc:Choice>
              <mc:Fallback>
                <p:oleObj name="方程式" r:id="rId7" imgW="11582400" imgH="5486400" progId="Equation.3">
                  <p:embed/>
                  <p:pic>
                    <p:nvPicPr>
                      <p:cNvPr id="0" name="图片 4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3991764" y="4962991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方程式" r:id="rId9" imgW="1828800" imgH="4572000" progId="Equation.3">
                  <p:embed/>
                </p:oleObj>
              </mc:Choice>
              <mc:Fallback>
                <p:oleObj name="方程式" r:id="rId9" imgW="1828800" imgH="4572000" progId="Equation.3">
                  <p:embed/>
                  <p:pic>
                    <p:nvPicPr>
                      <p:cNvPr id="0" name="图片 4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64" y="4962991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5168999" y="4932009"/>
            <a:ext cx="369503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much different information does y </a:t>
            </a:r>
            <a:r>
              <a:rPr lang="en-US" altLang="zh-TW" sz="2400" dirty="0" smtClean="0"/>
              <a:t>cover? </a:t>
            </a:r>
            <a:r>
              <a:rPr lang="en-US" altLang="zh-TW" sz="2400" dirty="0"/>
              <a:t>(</a:t>
            </a:r>
            <a:r>
              <a:rPr lang="en-US" altLang="zh-TW" sz="2400" b="1" i="1" dirty="0"/>
              <a:t>Diversity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degree of </a:t>
            </a:r>
            <a:r>
              <a:rPr lang="en-US" altLang="zh-TW" sz="2400" dirty="0"/>
              <a:t>relevance with respect to </a:t>
            </a:r>
            <a:r>
              <a:rPr lang="en-US" altLang="zh-TW" sz="2400" dirty="0" smtClean="0"/>
              <a:t>x for the top 1 webpages in y.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Is the top 1 webpage more relevant than the top 2 webpage?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endCxn id="20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1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3"/>
            <a:endCxn id="25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6" idx="1"/>
          </p:cNvCxnSpPr>
          <p:nvPr/>
        </p:nvCxnSpPr>
        <p:spPr>
          <a:xfrm>
            <a:off x="4643259" y="4013064"/>
            <a:ext cx="525741" cy="20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4" idx="1"/>
          </p:cNvCxnSpPr>
          <p:nvPr/>
        </p:nvCxnSpPr>
        <p:spPr>
          <a:xfrm>
            <a:off x="4622800" y="4662656"/>
            <a:ext cx="546199" cy="86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705100" y="2721202"/>
          <a:ext cx="3533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方程式" r:id="rId1" imgW="28346400" imgH="7010400" progId="Equation.3">
                  <p:embed/>
                </p:oleObj>
              </mc:Choice>
              <mc:Fallback>
                <p:oleObj name="方程式" r:id="rId1" imgW="28346400" imgH="7010400" progId="Equation.3">
                  <p:embed/>
                  <p:pic>
                    <p:nvPicPr>
                      <p:cNvPr id="0" name="图片 5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21202"/>
                        <a:ext cx="3533775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628650" y="3923621"/>
          <a:ext cx="3495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方程式" r:id="rId3" imgW="28041600" imgH="5181600" progId="Equation.3">
                  <p:embed/>
                </p:oleObj>
              </mc:Choice>
              <mc:Fallback>
                <p:oleObj name="方程式" r:id="rId3" imgW="28041600" imgH="5181600" progId="Equation.3">
                  <p:embed/>
                  <p:pic>
                    <p:nvPicPr>
                      <p:cNvPr id="0" name="图片 5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923621"/>
                        <a:ext cx="3495675" cy="649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697413" y="3894488"/>
          <a:ext cx="41036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方程式" r:id="rId5" imgW="32918400" imgH="7010400" progId="Equation.3">
                  <p:embed/>
                </p:oleObj>
              </mc:Choice>
              <mc:Fallback>
                <p:oleObj name="方程式" r:id="rId5" imgW="32918400" imgH="7010400" progId="Equation.3">
                  <p:embed/>
                  <p:pic>
                    <p:nvPicPr>
                      <p:cNvPr id="0" name="图片 5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894488"/>
                        <a:ext cx="4103687" cy="8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4162425" y="3923621"/>
            <a:ext cx="534988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00131" y="5213059"/>
            <a:ext cx="61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 smtClean="0">
                <a:solidFill>
                  <a:srgbClr val="0000FF"/>
                </a:solidFill>
              </a:rPr>
              <a:t>Assume we have solved this question.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997588" y="4168086"/>
            <a:ext cx="5179585" cy="22435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Training: Given training data, how to </a:t>
            </a:r>
            <a:r>
              <a:rPr lang="en-US" altLang="zh-TW" dirty="0" smtClean="0"/>
              <a:t>learn </a:t>
            </a:r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sz="2800" dirty="0"/>
              <a:t>F(</a:t>
            </a:r>
            <a:r>
              <a:rPr lang="en-US" altLang="zh-TW" sz="2800" dirty="0" err="1"/>
              <a:t>x,y</a:t>
            </a:r>
            <a:r>
              <a:rPr lang="en-US" altLang="zh-TW" sz="2800" dirty="0" smtClean="0"/>
              <a:t>) = w</a:t>
            </a:r>
            <a:r>
              <a:rPr lang="en-US" altLang="zh-TW" sz="2800" dirty="0" smtClean="0">
                <a:latin typeface="Calibri" panose="020F0502020204030204" pitchFamily="34" charset="0"/>
              </a:rPr>
              <a:t>·</a:t>
            </a:r>
            <a:r>
              <a:rPr lang="el-GR" altLang="zh-TW" sz="2800" dirty="0" smtClean="0">
                <a:latin typeface="Calibri" panose="020F0502020204030204" pitchFamily="34" charset="0"/>
              </a:rPr>
              <a:t>φ</a:t>
            </a:r>
            <a:r>
              <a:rPr lang="en-US" altLang="zh-TW" sz="2800" dirty="0" smtClean="0">
                <a:latin typeface="Calibri" panose="020F0502020204030204" pitchFamily="34" charset="0"/>
              </a:rPr>
              <a:t>(</a:t>
            </a:r>
            <a:r>
              <a:rPr lang="en-US" altLang="zh-TW" sz="2800" dirty="0" err="1" smtClean="0">
                <a:latin typeface="Calibri" panose="020F0502020204030204" pitchFamily="34" charset="0"/>
              </a:rPr>
              <a:t>x,y</a:t>
            </a:r>
            <a:r>
              <a:rPr lang="en-US" altLang="zh-TW" sz="2800" dirty="0" smtClean="0">
                <a:latin typeface="Calibri" panose="020F0502020204030204" pitchFamily="34" charset="0"/>
              </a:rPr>
              <a:t>), so what we have to learn is w</a:t>
            </a:r>
            <a:endParaRPr lang="en-US" altLang="zh-TW" sz="2800" dirty="0"/>
          </a:p>
          <a:p>
            <a:pPr lvl="1"/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21451" y="2912287"/>
            <a:ext cx="7080464" cy="567513"/>
            <a:chOff x="951605" y="2642053"/>
            <a:chExt cx="7080464" cy="567513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3548969" y="2661879"/>
            <a:ext cx="44831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方程式" r:id="rId1" imgW="45110400" imgH="5486400" progId="Equation.3">
                    <p:embed/>
                  </p:oleObj>
                </mc:Choice>
                <mc:Fallback>
                  <p:oleObj name="方程式" r:id="rId1" imgW="45110400" imgH="5486400" progId="Equation.3">
                    <p:embed/>
                    <p:pic>
                      <p:nvPicPr>
                        <p:cNvPr id="0" name="图片 6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969" y="2661879"/>
                          <a:ext cx="4483100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6207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092387" y="3542041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We should find w such that</a:t>
            </a:r>
            <a:endParaRPr lang="zh-TW" altLang="en-US" sz="2800" dirty="0"/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/>
        </p:nvGraphicFramePr>
        <p:xfrm>
          <a:off x="2881313" y="5673725"/>
          <a:ext cx="3979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方程式" r:id="rId3" imgW="36271200" imgH="5486400" progId="Equation.3">
                  <p:embed/>
                </p:oleObj>
              </mc:Choice>
              <mc:Fallback>
                <p:oleObj name="方程式" r:id="rId3" imgW="36271200" imgH="5486400" progId="Equation.3">
                  <p:embed/>
                  <p:pic>
                    <p:nvPicPr>
                      <p:cNvPr id="0" name="图片 6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73725"/>
                        <a:ext cx="39798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/>
        </p:nvGraphicFramePr>
        <p:xfrm>
          <a:off x="2132013" y="4926013"/>
          <a:ext cx="2274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方程式" r:id="rId5" imgW="20726400" imgH="5486400" progId="Equation.3">
                  <p:embed/>
                </p:oleObj>
              </mc:Choice>
              <mc:Fallback>
                <p:oleObj name="方程式" r:id="rId5" imgW="20726400" imgH="5486400" progId="Equation.3">
                  <p:embed/>
                  <p:pic>
                    <p:nvPicPr>
                      <p:cNvPr id="0" name="图片 6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926013"/>
                        <a:ext cx="2274887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383306" y="4805894"/>
            <a:ext cx="27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incorrect label for r-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th</a:t>
            </a:r>
            <a:r>
              <a:rPr lang="en-US" altLang="zh-TW" sz="2400" dirty="0" smtClean="0">
                <a:solidFill>
                  <a:srgbClr val="0000FF"/>
                </a:solidFill>
              </a:rPr>
              <a:t>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2129064" y="4338182"/>
          <a:ext cx="568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方程式" r:id="rId7" imgW="5181600" imgH="3962400" progId="Equation.3">
                  <p:embed/>
                </p:oleObj>
              </mc:Choice>
              <mc:Fallback>
                <p:oleObj name="方程式" r:id="rId7" imgW="5181600" imgH="3962400" progId="Equation.3">
                  <p:embed/>
                  <p:pic>
                    <p:nvPicPr>
                      <p:cNvPr id="0" name="图片 6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4" y="4338182"/>
                        <a:ext cx="568325" cy="436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633499" y="4341561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3544</Words>
  <Application>WPS 演示</Application>
  <PresentationFormat>如螢幕大小 (4:3)</PresentationFormat>
  <Paragraphs>308</Paragraphs>
  <Slides>25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156</vt:i4>
      </vt:variant>
      <vt:variant>
        <vt:lpstr>幻灯片标题</vt:lpstr>
      </vt:variant>
      <vt:variant>
        <vt:i4>25</vt:i4>
      </vt:variant>
    </vt:vector>
  </HeadingPairs>
  <TitlesOfParts>
    <vt:vector size="193" baseType="lpstr">
      <vt:lpstr>Arial</vt:lpstr>
      <vt:lpstr>宋体</vt:lpstr>
      <vt:lpstr>Wingdings</vt:lpstr>
      <vt:lpstr>Cambria Math</vt:lpstr>
      <vt:lpstr>Calibri</vt:lpstr>
      <vt:lpstr>PMingLiU</vt:lpstr>
      <vt:lpstr>PMingLiU-ExtB</vt:lpstr>
      <vt:lpstr>Calibri</vt:lpstr>
      <vt:lpstr>Calibri Light</vt:lpstr>
      <vt:lpstr>微软雅黑</vt:lpstr>
      <vt:lpstr>Arial Unicode MS</vt:lpstr>
      <vt:lpstr>Office 佈景主題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Structured  Linear Model</vt:lpstr>
      <vt:lpstr>Structured Linear Model</vt:lpstr>
      <vt:lpstr>Structured Linear Model: Problem 1</vt:lpstr>
      <vt:lpstr>Structured Linear Model: Problem 1</vt:lpstr>
      <vt:lpstr>PowerPoint 演示文稿</vt:lpstr>
      <vt:lpstr>Structured Linear Model: Problem 1</vt:lpstr>
      <vt:lpstr>Structured Linear Model: Problem 1</vt:lpstr>
      <vt:lpstr>Structured Linear Model: Problem 2</vt:lpstr>
      <vt:lpstr>Structured Linear Model: Problem 3</vt:lpstr>
      <vt:lpstr>Structured Linear Model: Problem 3</vt:lpstr>
      <vt:lpstr>Structured Linear Model: Problem 3</vt:lpstr>
      <vt:lpstr>Structured Linear Model: Problem 3</vt:lpstr>
      <vt:lpstr>Solution of Problem 3</vt:lpstr>
      <vt:lpstr>Algorithm</vt:lpstr>
      <vt:lpstr>Algorithm - Example</vt:lpstr>
      <vt:lpstr>Algorithm - Example</vt:lpstr>
      <vt:lpstr>Algorithm - Example</vt:lpstr>
      <vt:lpstr>Algorithm - Example</vt:lpstr>
      <vt:lpstr>Assumption: Separable</vt:lpstr>
      <vt:lpstr>Assumption: Separable</vt:lpstr>
      <vt:lpstr>Proof of Termination</vt:lpstr>
      <vt:lpstr>Proof of Termination</vt:lpstr>
      <vt:lpstr>Proof of Termination</vt:lpstr>
      <vt:lpstr>Proof of Termination</vt:lpstr>
      <vt:lpstr>Proof of Termination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Linear Model</dc:title>
  <dc:creator>Lee Hung-yi</dc:creator>
  <cp:lastModifiedBy>Bliss</cp:lastModifiedBy>
  <cp:revision>21</cp:revision>
  <dcterms:created xsi:type="dcterms:W3CDTF">2015-10-25T06:34:00Z</dcterms:created>
  <dcterms:modified xsi:type="dcterms:W3CDTF">2021-10-14T15:43:07Z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0593060486434F60A46264CDE9FAE771</vt:lpwstr>
  </property>
  <property fmtid="{D5CDD505-2E9C-101B-9397-08002B2CF9AE}" pid="3" name="KSOProductBuildVer">
    <vt:lpwstr>2052-11.1.0.10700</vt:lpwstr>
  </property>
</Properties>
</file>