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7"/>
  </p:notesMasterIdLst>
  <p:sldIdLst>
    <p:sldId id="2024" r:id="rId5"/>
    <p:sldId id="1985" r:id="rId6"/>
    <p:sldId id="1558" r:id="rId8"/>
    <p:sldId id="877" r:id="rId9"/>
    <p:sldId id="1990" r:id="rId10"/>
    <p:sldId id="1989" r:id="rId11"/>
    <p:sldId id="1991" r:id="rId12"/>
    <p:sldId id="1986" r:id="rId13"/>
    <p:sldId id="1987" r:id="rId14"/>
    <p:sldId id="1979" r:id="rId15"/>
    <p:sldId id="1559" r:id="rId16"/>
    <p:sldId id="1062" r:id="rId17"/>
    <p:sldId id="272" r:id="rId18"/>
    <p:sldId id="1560" r:id="rId19"/>
    <p:sldId id="1167" r:id="rId20"/>
    <p:sldId id="1181" r:id="rId21"/>
    <p:sldId id="1253" r:id="rId22"/>
    <p:sldId id="1563" r:id="rId23"/>
    <p:sldId id="1258" r:id="rId24"/>
    <p:sldId id="262" r:id="rId25"/>
    <p:sldId id="1000" r:id="rId26"/>
    <p:sldId id="1002" r:id="rId27"/>
    <p:sldId id="1053" r:id="rId28"/>
    <p:sldId id="1054" r:id="rId29"/>
    <p:sldId id="271" r:id="rId30"/>
    <p:sldId id="1564" r:id="rId31"/>
    <p:sldId id="1555" r:id="rId32"/>
    <p:sldId id="1566" r:id="rId33"/>
    <p:sldId id="328" r:id="rId34"/>
    <p:sldId id="329" r:id="rId35"/>
    <p:sldId id="289" r:id="rId36"/>
    <p:sldId id="1556" r:id="rId37"/>
    <p:sldId id="1568" r:id="rId38"/>
    <p:sldId id="1565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747" autoAdjust="0"/>
  </p:normalViewPr>
  <p:slideViewPr>
    <p:cSldViewPr snapToGrid="0">
      <p:cViewPr varScale="1">
        <p:scale>
          <a:sx n="55" d="100"/>
          <a:sy n="55" d="100"/>
        </p:scale>
        <p:origin x="9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EEFFB9-8DD0-4A1B-AA25-020C85ACABF9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6ABC53F3-966B-4771-90D8-10BC97CB6A22}">
      <dgm:prSet phldrT="[文字]"/>
      <dgm:spPr/>
      <dgm:t>
        <a:bodyPr/>
        <a:lstStyle/>
        <a:p>
          <a:r>
            <a:rPr lang="en-US" altLang="zh-TW" dirty="0"/>
            <a:t>Basic Idea of Auto-encoder</a:t>
          </a:r>
          <a:endParaRPr lang="zh-TW" altLang="en-US" dirty="0"/>
        </a:p>
      </dgm:t>
    </dgm:pt>
    <dgm:pt modelId="{1437BA02-3845-482C-AFF2-93899EBEBDED}" cxnId="{6F45C1B2-B53E-4B7D-A22F-5ADD12467A4E}" type="parTrans">
      <dgm:prSet/>
      <dgm:spPr/>
      <dgm:t>
        <a:bodyPr/>
        <a:lstStyle/>
        <a:p>
          <a:endParaRPr lang="zh-TW" altLang="en-US"/>
        </a:p>
      </dgm:t>
    </dgm:pt>
    <dgm:pt modelId="{B94A1262-7FE7-4E56-928B-EA16070F5437}" cxnId="{6F45C1B2-B53E-4B7D-A22F-5ADD12467A4E}" type="sibTrans">
      <dgm:prSet/>
      <dgm:spPr/>
      <dgm:t>
        <a:bodyPr/>
        <a:lstStyle/>
        <a:p>
          <a:endParaRPr lang="zh-TW" altLang="en-US"/>
        </a:p>
      </dgm:t>
    </dgm:pt>
    <dgm:pt modelId="{6658A148-285C-4382-B4CE-EEE7E7CBE8E5}">
      <dgm:prSet phldrT="[文字]"/>
      <dgm:spPr/>
      <dgm:t>
        <a:bodyPr/>
        <a:lstStyle/>
        <a:p>
          <a:r>
            <a:rPr lang="en-US" altLang="zh-TW" dirty="0"/>
            <a:t>Feature Disentanglement </a:t>
          </a:r>
          <a:endParaRPr lang="zh-TW" altLang="en-US" dirty="0"/>
        </a:p>
      </dgm:t>
    </dgm:pt>
    <dgm:pt modelId="{D40E9CA3-8B4E-4471-9275-307EF82D974F}" cxnId="{66C969AE-888F-4FE9-8465-A056D437FC3C}" type="parTrans">
      <dgm:prSet/>
      <dgm:spPr/>
      <dgm:t>
        <a:bodyPr/>
        <a:lstStyle/>
        <a:p>
          <a:endParaRPr lang="zh-TW" altLang="en-US"/>
        </a:p>
      </dgm:t>
    </dgm:pt>
    <dgm:pt modelId="{561C1608-F288-4FD2-B858-1955D0621250}" cxnId="{66C969AE-888F-4FE9-8465-A056D437FC3C}" type="sibTrans">
      <dgm:prSet/>
      <dgm:spPr/>
      <dgm:t>
        <a:bodyPr/>
        <a:lstStyle/>
        <a:p>
          <a:endParaRPr lang="zh-TW" altLang="en-US"/>
        </a:p>
      </dgm:t>
    </dgm:pt>
    <dgm:pt modelId="{E3704A3C-929F-43E2-90DF-78518584E71D}">
      <dgm:prSet phldrT="[文字]"/>
      <dgm:spPr/>
      <dgm:t>
        <a:bodyPr/>
        <a:lstStyle/>
        <a:p>
          <a:r>
            <a:rPr lang="en-US" altLang="zh-TW" dirty="0"/>
            <a:t>Discrete Latent Representation</a:t>
          </a:r>
          <a:endParaRPr lang="zh-TW" altLang="en-US" dirty="0"/>
        </a:p>
      </dgm:t>
    </dgm:pt>
    <dgm:pt modelId="{F9BC0CA3-5454-4237-9574-AC2516B8AD10}" cxnId="{A65D1DFA-A33F-4DB6-B184-B18327899F16}" type="parTrans">
      <dgm:prSet/>
      <dgm:spPr/>
      <dgm:t>
        <a:bodyPr/>
        <a:lstStyle/>
        <a:p>
          <a:endParaRPr lang="zh-TW" altLang="en-US"/>
        </a:p>
      </dgm:t>
    </dgm:pt>
    <dgm:pt modelId="{E7484065-EB03-4516-9F17-2FCF7759D9A2}" cxnId="{A65D1DFA-A33F-4DB6-B184-B18327899F16}" type="sibTrans">
      <dgm:prSet/>
      <dgm:spPr/>
      <dgm:t>
        <a:bodyPr/>
        <a:lstStyle/>
        <a:p>
          <a:endParaRPr lang="zh-TW" altLang="en-US"/>
        </a:p>
      </dgm:t>
    </dgm:pt>
    <dgm:pt modelId="{BF9218FB-5298-4B75-B14B-DDD80E3D84DA}">
      <dgm:prSet phldrT="[文字]"/>
      <dgm:spPr/>
      <dgm:t>
        <a:bodyPr/>
        <a:lstStyle/>
        <a:p>
          <a:r>
            <a:rPr lang="en-US" altLang="zh-TW" dirty="0"/>
            <a:t>More Applications </a:t>
          </a:r>
          <a:endParaRPr lang="zh-TW" altLang="en-US" dirty="0"/>
        </a:p>
      </dgm:t>
    </dgm:pt>
    <dgm:pt modelId="{319BC075-F0F5-4863-87EB-A6C51F1D9676}" cxnId="{7552A63A-CE4D-4B00-9ADE-020D7B3C74D4}" type="parTrans">
      <dgm:prSet/>
      <dgm:spPr/>
      <dgm:t>
        <a:bodyPr/>
        <a:lstStyle/>
        <a:p>
          <a:endParaRPr lang="zh-TW" altLang="en-US"/>
        </a:p>
      </dgm:t>
    </dgm:pt>
    <dgm:pt modelId="{F443DB59-4B67-4000-9E6C-D6768E8E6447}" cxnId="{7552A63A-CE4D-4B00-9ADE-020D7B3C74D4}" type="sibTrans">
      <dgm:prSet/>
      <dgm:spPr/>
      <dgm:t>
        <a:bodyPr/>
        <a:lstStyle/>
        <a:p>
          <a:endParaRPr lang="zh-TW" altLang="en-US"/>
        </a:p>
      </dgm:t>
    </dgm:pt>
    <dgm:pt modelId="{5CA6C4E4-0E14-4D39-9CED-7391F0459824}" type="pres">
      <dgm:prSet presAssocID="{B5EEFFB9-8DD0-4A1B-AA25-020C85ACABF9}" presName="linear" presStyleCnt="0">
        <dgm:presLayoutVars>
          <dgm:animLvl val="lvl"/>
          <dgm:resizeHandles val="exact"/>
        </dgm:presLayoutVars>
      </dgm:prSet>
      <dgm:spPr/>
    </dgm:pt>
    <dgm:pt modelId="{2A6E20AC-73DE-4225-83DB-440FFE65B7A0}" type="pres">
      <dgm:prSet presAssocID="{6ABC53F3-966B-4771-90D8-10BC97CB6A2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2781DF7-9D0F-4ED2-B8D8-B9FF0045420E}" type="pres">
      <dgm:prSet presAssocID="{B94A1262-7FE7-4E56-928B-EA16070F5437}" presName="spacer" presStyleCnt="0"/>
      <dgm:spPr/>
    </dgm:pt>
    <dgm:pt modelId="{FE3C4AD0-C6FC-4403-9D11-8F73982DB378}" type="pres">
      <dgm:prSet presAssocID="{6658A148-285C-4382-B4CE-EEE7E7CBE8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23F692-FA5F-4433-B554-79B4B4E5DFE7}" type="pres">
      <dgm:prSet presAssocID="{561C1608-F288-4FD2-B858-1955D0621250}" presName="spacer" presStyleCnt="0"/>
      <dgm:spPr/>
    </dgm:pt>
    <dgm:pt modelId="{B74D0D44-9F65-47C0-A326-DC3377DE4E2A}" type="pres">
      <dgm:prSet presAssocID="{E3704A3C-929F-43E2-90DF-78518584E71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2669957-E29D-4058-81E8-520EDB9EEDDA}" type="pres">
      <dgm:prSet presAssocID="{E7484065-EB03-4516-9F17-2FCF7759D9A2}" presName="spacer" presStyleCnt="0"/>
      <dgm:spPr/>
    </dgm:pt>
    <dgm:pt modelId="{D0291C1F-BCF8-442B-93A7-8F8AEEC7A838}" type="pres">
      <dgm:prSet presAssocID="{BF9218FB-5298-4B75-B14B-DDD80E3D84D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B7B9C2A-0796-4D71-ACAF-6853C3D7C413}" type="presOf" srcId="{E3704A3C-929F-43E2-90DF-78518584E71D}" destId="{B74D0D44-9F65-47C0-A326-DC3377DE4E2A}" srcOrd="0" destOrd="0" presId="urn:microsoft.com/office/officeart/2005/8/layout/vList2"/>
    <dgm:cxn modelId="{8ED9782F-6C6E-46E8-81FD-B5E7520381C3}" type="presOf" srcId="{6658A148-285C-4382-B4CE-EEE7E7CBE8E5}" destId="{FE3C4AD0-C6FC-4403-9D11-8F73982DB378}" srcOrd="0" destOrd="0" presId="urn:microsoft.com/office/officeart/2005/8/layout/vList2"/>
    <dgm:cxn modelId="{7552A63A-CE4D-4B00-9ADE-020D7B3C74D4}" srcId="{B5EEFFB9-8DD0-4A1B-AA25-020C85ACABF9}" destId="{BF9218FB-5298-4B75-B14B-DDD80E3D84DA}" srcOrd="3" destOrd="0" parTransId="{319BC075-F0F5-4863-87EB-A6C51F1D9676}" sibTransId="{F443DB59-4B67-4000-9E6C-D6768E8E6447}"/>
    <dgm:cxn modelId="{FE02597D-406D-4C48-A50E-58D45706C460}" type="presOf" srcId="{6ABC53F3-966B-4771-90D8-10BC97CB6A22}" destId="{2A6E20AC-73DE-4225-83DB-440FFE65B7A0}" srcOrd="0" destOrd="0" presId="urn:microsoft.com/office/officeart/2005/8/layout/vList2"/>
    <dgm:cxn modelId="{66C969AE-888F-4FE9-8465-A056D437FC3C}" srcId="{B5EEFFB9-8DD0-4A1B-AA25-020C85ACABF9}" destId="{6658A148-285C-4382-B4CE-EEE7E7CBE8E5}" srcOrd="1" destOrd="0" parTransId="{D40E9CA3-8B4E-4471-9275-307EF82D974F}" sibTransId="{561C1608-F288-4FD2-B858-1955D0621250}"/>
    <dgm:cxn modelId="{6F45C1B2-B53E-4B7D-A22F-5ADD12467A4E}" srcId="{B5EEFFB9-8DD0-4A1B-AA25-020C85ACABF9}" destId="{6ABC53F3-966B-4771-90D8-10BC97CB6A22}" srcOrd="0" destOrd="0" parTransId="{1437BA02-3845-482C-AFF2-93899EBEBDED}" sibTransId="{B94A1262-7FE7-4E56-928B-EA16070F5437}"/>
    <dgm:cxn modelId="{5C1141C1-F48A-47F9-AEF4-F1054A284986}" type="presOf" srcId="{B5EEFFB9-8DD0-4A1B-AA25-020C85ACABF9}" destId="{5CA6C4E4-0E14-4D39-9CED-7391F0459824}" srcOrd="0" destOrd="0" presId="urn:microsoft.com/office/officeart/2005/8/layout/vList2"/>
    <dgm:cxn modelId="{9B8970DC-F071-4CE6-8FBF-5FEEF88275E1}" type="presOf" srcId="{BF9218FB-5298-4B75-B14B-DDD80E3D84DA}" destId="{D0291C1F-BCF8-442B-93A7-8F8AEEC7A838}" srcOrd="0" destOrd="0" presId="urn:microsoft.com/office/officeart/2005/8/layout/vList2"/>
    <dgm:cxn modelId="{A65D1DFA-A33F-4DB6-B184-B18327899F16}" srcId="{B5EEFFB9-8DD0-4A1B-AA25-020C85ACABF9}" destId="{E3704A3C-929F-43E2-90DF-78518584E71D}" srcOrd="2" destOrd="0" parTransId="{F9BC0CA3-5454-4237-9574-AC2516B8AD10}" sibTransId="{E7484065-EB03-4516-9F17-2FCF7759D9A2}"/>
    <dgm:cxn modelId="{103B9864-B65F-4D95-B451-4BDACB08BFF8}" type="presParOf" srcId="{5CA6C4E4-0E14-4D39-9CED-7391F0459824}" destId="{2A6E20AC-73DE-4225-83DB-440FFE65B7A0}" srcOrd="0" destOrd="0" presId="urn:microsoft.com/office/officeart/2005/8/layout/vList2"/>
    <dgm:cxn modelId="{04263993-457A-42E7-B72B-B76E76580EFE}" type="presParOf" srcId="{5CA6C4E4-0E14-4D39-9CED-7391F0459824}" destId="{12781DF7-9D0F-4ED2-B8D8-B9FF0045420E}" srcOrd="1" destOrd="0" presId="urn:microsoft.com/office/officeart/2005/8/layout/vList2"/>
    <dgm:cxn modelId="{BD26E320-147E-486E-99CE-89B61C215439}" type="presParOf" srcId="{5CA6C4E4-0E14-4D39-9CED-7391F0459824}" destId="{FE3C4AD0-C6FC-4403-9D11-8F73982DB378}" srcOrd="2" destOrd="0" presId="urn:microsoft.com/office/officeart/2005/8/layout/vList2"/>
    <dgm:cxn modelId="{38E278E0-AA97-42B9-9276-168D26C14928}" type="presParOf" srcId="{5CA6C4E4-0E14-4D39-9CED-7391F0459824}" destId="{7D23F692-FA5F-4433-B554-79B4B4E5DFE7}" srcOrd="3" destOrd="0" presId="urn:microsoft.com/office/officeart/2005/8/layout/vList2"/>
    <dgm:cxn modelId="{63DCD08D-95B6-4E67-B988-8B9A9C9636D2}" type="presParOf" srcId="{5CA6C4E4-0E14-4D39-9CED-7391F0459824}" destId="{B74D0D44-9F65-47C0-A326-DC3377DE4E2A}" srcOrd="4" destOrd="0" presId="urn:microsoft.com/office/officeart/2005/8/layout/vList2"/>
    <dgm:cxn modelId="{2203A7AE-C11E-475B-8FBB-94B6048AC7DC}" type="presParOf" srcId="{5CA6C4E4-0E14-4D39-9CED-7391F0459824}" destId="{32669957-E29D-4058-81E8-520EDB9EEDDA}" srcOrd="5" destOrd="0" presId="urn:microsoft.com/office/officeart/2005/8/layout/vList2"/>
    <dgm:cxn modelId="{6C01A6E5-1BB3-4517-BEBE-E69C5C056540}" type="presParOf" srcId="{5CA6C4E4-0E14-4D39-9CED-7391F0459824}" destId="{D0291C1F-BCF8-442B-93A7-8F8AEEC7A83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EEFFB9-8DD0-4A1B-AA25-020C85ACABF9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6ABC53F3-966B-4771-90D8-10BC97CB6A22}">
      <dgm:prSet phldrT="[文字]"/>
      <dgm:spPr/>
      <dgm:t>
        <a:bodyPr/>
        <a:lstStyle/>
        <a:p>
          <a:r>
            <a:rPr lang="en-US" altLang="zh-TW" dirty="0"/>
            <a:t>Basic Idea of Auto-encoder</a:t>
          </a:r>
          <a:endParaRPr lang="zh-TW" altLang="en-US" dirty="0"/>
        </a:p>
      </dgm:t>
    </dgm:pt>
    <dgm:pt modelId="{1437BA02-3845-482C-AFF2-93899EBEBDED}" cxnId="{6F45C1B2-B53E-4B7D-A22F-5ADD12467A4E}" type="parTrans">
      <dgm:prSet/>
      <dgm:spPr/>
      <dgm:t>
        <a:bodyPr/>
        <a:lstStyle/>
        <a:p>
          <a:endParaRPr lang="zh-TW" altLang="en-US"/>
        </a:p>
      </dgm:t>
    </dgm:pt>
    <dgm:pt modelId="{B94A1262-7FE7-4E56-928B-EA16070F5437}" cxnId="{6F45C1B2-B53E-4B7D-A22F-5ADD12467A4E}" type="sibTrans">
      <dgm:prSet/>
      <dgm:spPr/>
      <dgm:t>
        <a:bodyPr/>
        <a:lstStyle/>
        <a:p>
          <a:endParaRPr lang="zh-TW" altLang="en-US"/>
        </a:p>
      </dgm:t>
    </dgm:pt>
    <dgm:pt modelId="{6658A148-285C-4382-B4CE-EEE7E7CBE8E5}">
      <dgm:prSet phldrT="[文字]"/>
      <dgm:spPr/>
      <dgm:t>
        <a:bodyPr/>
        <a:lstStyle/>
        <a:p>
          <a:r>
            <a:rPr lang="en-US" altLang="zh-TW" dirty="0"/>
            <a:t>Feature Disentanglement </a:t>
          </a:r>
          <a:endParaRPr lang="zh-TW" altLang="en-US" dirty="0"/>
        </a:p>
      </dgm:t>
    </dgm:pt>
    <dgm:pt modelId="{D40E9CA3-8B4E-4471-9275-307EF82D974F}" cxnId="{66C969AE-888F-4FE9-8465-A056D437FC3C}" type="parTrans">
      <dgm:prSet/>
      <dgm:spPr/>
      <dgm:t>
        <a:bodyPr/>
        <a:lstStyle/>
        <a:p>
          <a:endParaRPr lang="zh-TW" altLang="en-US"/>
        </a:p>
      </dgm:t>
    </dgm:pt>
    <dgm:pt modelId="{561C1608-F288-4FD2-B858-1955D0621250}" cxnId="{66C969AE-888F-4FE9-8465-A056D437FC3C}" type="sibTrans">
      <dgm:prSet/>
      <dgm:spPr/>
      <dgm:t>
        <a:bodyPr/>
        <a:lstStyle/>
        <a:p>
          <a:endParaRPr lang="zh-TW" altLang="en-US"/>
        </a:p>
      </dgm:t>
    </dgm:pt>
    <dgm:pt modelId="{E3704A3C-929F-43E2-90DF-78518584E71D}">
      <dgm:prSet phldrT="[文字]"/>
      <dgm:spPr/>
      <dgm:t>
        <a:bodyPr/>
        <a:lstStyle/>
        <a:p>
          <a:r>
            <a:rPr lang="en-US" altLang="zh-TW" dirty="0"/>
            <a:t>Discrete Latent Representation</a:t>
          </a:r>
          <a:endParaRPr lang="zh-TW" altLang="en-US" dirty="0"/>
        </a:p>
      </dgm:t>
    </dgm:pt>
    <dgm:pt modelId="{F9BC0CA3-5454-4237-9574-AC2516B8AD10}" cxnId="{A65D1DFA-A33F-4DB6-B184-B18327899F16}" type="parTrans">
      <dgm:prSet/>
      <dgm:spPr/>
      <dgm:t>
        <a:bodyPr/>
        <a:lstStyle/>
        <a:p>
          <a:endParaRPr lang="zh-TW" altLang="en-US"/>
        </a:p>
      </dgm:t>
    </dgm:pt>
    <dgm:pt modelId="{E7484065-EB03-4516-9F17-2FCF7759D9A2}" cxnId="{A65D1DFA-A33F-4DB6-B184-B18327899F16}" type="sibTrans">
      <dgm:prSet/>
      <dgm:spPr/>
      <dgm:t>
        <a:bodyPr/>
        <a:lstStyle/>
        <a:p>
          <a:endParaRPr lang="zh-TW" altLang="en-US"/>
        </a:p>
      </dgm:t>
    </dgm:pt>
    <dgm:pt modelId="{BF9218FB-5298-4B75-B14B-DDD80E3D84DA}">
      <dgm:prSet phldrT="[文字]"/>
      <dgm:spPr/>
      <dgm:t>
        <a:bodyPr/>
        <a:lstStyle/>
        <a:p>
          <a:r>
            <a:rPr lang="en-US" altLang="zh-TW" dirty="0"/>
            <a:t>More Applications </a:t>
          </a:r>
          <a:endParaRPr lang="zh-TW" altLang="en-US" dirty="0"/>
        </a:p>
      </dgm:t>
    </dgm:pt>
    <dgm:pt modelId="{319BC075-F0F5-4863-87EB-A6C51F1D9676}" cxnId="{7552A63A-CE4D-4B00-9ADE-020D7B3C74D4}" type="parTrans">
      <dgm:prSet/>
      <dgm:spPr/>
      <dgm:t>
        <a:bodyPr/>
        <a:lstStyle/>
        <a:p>
          <a:endParaRPr lang="zh-TW" altLang="en-US"/>
        </a:p>
      </dgm:t>
    </dgm:pt>
    <dgm:pt modelId="{F443DB59-4B67-4000-9E6C-D6768E8E6447}" cxnId="{7552A63A-CE4D-4B00-9ADE-020D7B3C74D4}" type="sibTrans">
      <dgm:prSet/>
      <dgm:spPr/>
      <dgm:t>
        <a:bodyPr/>
        <a:lstStyle/>
        <a:p>
          <a:endParaRPr lang="zh-TW" altLang="en-US"/>
        </a:p>
      </dgm:t>
    </dgm:pt>
    <dgm:pt modelId="{5CA6C4E4-0E14-4D39-9CED-7391F0459824}" type="pres">
      <dgm:prSet presAssocID="{B5EEFFB9-8DD0-4A1B-AA25-020C85ACABF9}" presName="linear" presStyleCnt="0">
        <dgm:presLayoutVars>
          <dgm:animLvl val="lvl"/>
          <dgm:resizeHandles val="exact"/>
        </dgm:presLayoutVars>
      </dgm:prSet>
      <dgm:spPr/>
    </dgm:pt>
    <dgm:pt modelId="{2A6E20AC-73DE-4225-83DB-440FFE65B7A0}" type="pres">
      <dgm:prSet presAssocID="{6ABC53F3-966B-4771-90D8-10BC97CB6A2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2781DF7-9D0F-4ED2-B8D8-B9FF0045420E}" type="pres">
      <dgm:prSet presAssocID="{B94A1262-7FE7-4E56-928B-EA16070F5437}" presName="spacer" presStyleCnt="0"/>
      <dgm:spPr/>
    </dgm:pt>
    <dgm:pt modelId="{FE3C4AD0-C6FC-4403-9D11-8F73982DB378}" type="pres">
      <dgm:prSet presAssocID="{6658A148-285C-4382-B4CE-EEE7E7CBE8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23F692-FA5F-4433-B554-79B4B4E5DFE7}" type="pres">
      <dgm:prSet presAssocID="{561C1608-F288-4FD2-B858-1955D0621250}" presName="spacer" presStyleCnt="0"/>
      <dgm:spPr/>
    </dgm:pt>
    <dgm:pt modelId="{B74D0D44-9F65-47C0-A326-DC3377DE4E2A}" type="pres">
      <dgm:prSet presAssocID="{E3704A3C-929F-43E2-90DF-78518584E71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2669957-E29D-4058-81E8-520EDB9EEDDA}" type="pres">
      <dgm:prSet presAssocID="{E7484065-EB03-4516-9F17-2FCF7759D9A2}" presName="spacer" presStyleCnt="0"/>
      <dgm:spPr/>
    </dgm:pt>
    <dgm:pt modelId="{D0291C1F-BCF8-442B-93A7-8F8AEEC7A838}" type="pres">
      <dgm:prSet presAssocID="{BF9218FB-5298-4B75-B14B-DDD80E3D84D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B7B9C2A-0796-4D71-ACAF-6853C3D7C413}" type="presOf" srcId="{E3704A3C-929F-43E2-90DF-78518584E71D}" destId="{B74D0D44-9F65-47C0-A326-DC3377DE4E2A}" srcOrd="0" destOrd="0" presId="urn:microsoft.com/office/officeart/2005/8/layout/vList2"/>
    <dgm:cxn modelId="{8ED9782F-6C6E-46E8-81FD-B5E7520381C3}" type="presOf" srcId="{6658A148-285C-4382-B4CE-EEE7E7CBE8E5}" destId="{FE3C4AD0-C6FC-4403-9D11-8F73982DB378}" srcOrd="0" destOrd="0" presId="urn:microsoft.com/office/officeart/2005/8/layout/vList2"/>
    <dgm:cxn modelId="{7552A63A-CE4D-4B00-9ADE-020D7B3C74D4}" srcId="{B5EEFFB9-8DD0-4A1B-AA25-020C85ACABF9}" destId="{BF9218FB-5298-4B75-B14B-DDD80E3D84DA}" srcOrd="3" destOrd="0" parTransId="{319BC075-F0F5-4863-87EB-A6C51F1D9676}" sibTransId="{F443DB59-4B67-4000-9E6C-D6768E8E6447}"/>
    <dgm:cxn modelId="{FE02597D-406D-4C48-A50E-58D45706C460}" type="presOf" srcId="{6ABC53F3-966B-4771-90D8-10BC97CB6A22}" destId="{2A6E20AC-73DE-4225-83DB-440FFE65B7A0}" srcOrd="0" destOrd="0" presId="urn:microsoft.com/office/officeart/2005/8/layout/vList2"/>
    <dgm:cxn modelId="{66C969AE-888F-4FE9-8465-A056D437FC3C}" srcId="{B5EEFFB9-8DD0-4A1B-AA25-020C85ACABF9}" destId="{6658A148-285C-4382-B4CE-EEE7E7CBE8E5}" srcOrd="1" destOrd="0" parTransId="{D40E9CA3-8B4E-4471-9275-307EF82D974F}" sibTransId="{561C1608-F288-4FD2-B858-1955D0621250}"/>
    <dgm:cxn modelId="{6F45C1B2-B53E-4B7D-A22F-5ADD12467A4E}" srcId="{B5EEFFB9-8DD0-4A1B-AA25-020C85ACABF9}" destId="{6ABC53F3-966B-4771-90D8-10BC97CB6A22}" srcOrd="0" destOrd="0" parTransId="{1437BA02-3845-482C-AFF2-93899EBEBDED}" sibTransId="{B94A1262-7FE7-4E56-928B-EA16070F5437}"/>
    <dgm:cxn modelId="{5C1141C1-F48A-47F9-AEF4-F1054A284986}" type="presOf" srcId="{B5EEFFB9-8DD0-4A1B-AA25-020C85ACABF9}" destId="{5CA6C4E4-0E14-4D39-9CED-7391F0459824}" srcOrd="0" destOrd="0" presId="urn:microsoft.com/office/officeart/2005/8/layout/vList2"/>
    <dgm:cxn modelId="{9B8970DC-F071-4CE6-8FBF-5FEEF88275E1}" type="presOf" srcId="{BF9218FB-5298-4B75-B14B-DDD80E3D84DA}" destId="{D0291C1F-BCF8-442B-93A7-8F8AEEC7A838}" srcOrd="0" destOrd="0" presId="urn:microsoft.com/office/officeart/2005/8/layout/vList2"/>
    <dgm:cxn modelId="{A65D1DFA-A33F-4DB6-B184-B18327899F16}" srcId="{B5EEFFB9-8DD0-4A1B-AA25-020C85ACABF9}" destId="{E3704A3C-929F-43E2-90DF-78518584E71D}" srcOrd="2" destOrd="0" parTransId="{F9BC0CA3-5454-4237-9574-AC2516B8AD10}" sibTransId="{E7484065-EB03-4516-9F17-2FCF7759D9A2}"/>
    <dgm:cxn modelId="{103B9864-B65F-4D95-B451-4BDACB08BFF8}" type="presParOf" srcId="{5CA6C4E4-0E14-4D39-9CED-7391F0459824}" destId="{2A6E20AC-73DE-4225-83DB-440FFE65B7A0}" srcOrd="0" destOrd="0" presId="urn:microsoft.com/office/officeart/2005/8/layout/vList2"/>
    <dgm:cxn modelId="{04263993-457A-42E7-B72B-B76E76580EFE}" type="presParOf" srcId="{5CA6C4E4-0E14-4D39-9CED-7391F0459824}" destId="{12781DF7-9D0F-4ED2-B8D8-B9FF0045420E}" srcOrd="1" destOrd="0" presId="urn:microsoft.com/office/officeart/2005/8/layout/vList2"/>
    <dgm:cxn modelId="{BD26E320-147E-486E-99CE-89B61C215439}" type="presParOf" srcId="{5CA6C4E4-0E14-4D39-9CED-7391F0459824}" destId="{FE3C4AD0-C6FC-4403-9D11-8F73982DB378}" srcOrd="2" destOrd="0" presId="urn:microsoft.com/office/officeart/2005/8/layout/vList2"/>
    <dgm:cxn modelId="{38E278E0-AA97-42B9-9276-168D26C14928}" type="presParOf" srcId="{5CA6C4E4-0E14-4D39-9CED-7391F0459824}" destId="{7D23F692-FA5F-4433-B554-79B4B4E5DFE7}" srcOrd="3" destOrd="0" presId="urn:microsoft.com/office/officeart/2005/8/layout/vList2"/>
    <dgm:cxn modelId="{63DCD08D-95B6-4E67-B988-8B9A9C9636D2}" type="presParOf" srcId="{5CA6C4E4-0E14-4D39-9CED-7391F0459824}" destId="{B74D0D44-9F65-47C0-A326-DC3377DE4E2A}" srcOrd="4" destOrd="0" presId="urn:microsoft.com/office/officeart/2005/8/layout/vList2"/>
    <dgm:cxn modelId="{2203A7AE-C11E-475B-8FBB-94B6048AC7DC}" type="presParOf" srcId="{5CA6C4E4-0E14-4D39-9CED-7391F0459824}" destId="{32669957-E29D-4058-81E8-520EDB9EEDDA}" srcOrd="5" destOrd="0" presId="urn:microsoft.com/office/officeart/2005/8/layout/vList2"/>
    <dgm:cxn modelId="{6C01A6E5-1BB3-4517-BEBE-E69C5C056540}" type="presParOf" srcId="{5CA6C4E4-0E14-4D39-9CED-7391F0459824}" destId="{D0291C1F-BCF8-442B-93A7-8F8AEEC7A83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EEFFB9-8DD0-4A1B-AA25-020C85ACABF9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6ABC53F3-966B-4771-90D8-10BC97CB6A22}">
      <dgm:prSet phldrT="[文字]"/>
      <dgm:spPr/>
      <dgm:t>
        <a:bodyPr/>
        <a:lstStyle/>
        <a:p>
          <a:r>
            <a:rPr lang="en-US" altLang="zh-TW" dirty="0"/>
            <a:t>Basic Idea of Auto-encoder</a:t>
          </a:r>
          <a:endParaRPr lang="zh-TW" altLang="en-US" dirty="0"/>
        </a:p>
      </dgm:t>
    </dgm:pt>
    <dgm:pt modelId="{1437BA02-3845-482C-AFF2-93899EBEBDED}" cxnId="{6F45C1B2-B53E-4B7D-A22F-5ADD12467A4E}" type="parTrans">
      <dgm:prSet/>
      <dgm:spPr/>
      <dgm:t>
        <a:bodyPr/>
        <a:lstStyle/>
        <a:p>
          <a:endParaRPr lang="zh-TW" altLang="en-US"/>
        </a:p>
      </dgm:t>
    </dgm:pt>
    <dgm:pt modelId="{B94A1262-7FE7-4E56-928B-EA16070F5437}" cxnId="{6F45C1B2-B53E-4B7D-A22F-5ADD12467A4E}" type="sibTrans">
      <dgm:prSet/>
      <dgm:spPr/>
      <dgm:t>
        <a:bodyPr/>
        <a:lstStyle/>
        <a:p>
          <a:endParaRPr lang="zh-TW" altLang="en-US"/>
        </a:p>
      </dgm:t>
    </dgm:pt>
    <dgm:pt modelId="{6658A148-285C-4382-B4CE-EEE7E7CBE8E5}">
      <dgm:prSet phldrT="[文字]"/>
      <dgm:spPr/>
      <dgm:t>
        <a:bodyPr/>
        <a:lstStyle/>
        <a:p>
          <a:r>
            <a:rPr lang="en-US" altLang="zh-TW" dirty="0"/>
            <a:t>Feature Disentanglement </a:t>
          </a:r>
          <a:endParaRPr lang="zh-TW" altLang="en-US" dirty="0"/>
        </a:p>
      </dgm:t>
    </dgm:pt>
    <dgm:pt modelId="{D40E9CA3-8B4E-4471-9275-307EF82D974F}" cxnId="{66C969AE-888F-4FE9-8465-A056D437FC3C}" type="parTrans">
      <dgm:prSet/>
      <dgm:spPr/>
      <dgm:t>
        <a:bodyPr/>
        <a:lstStyle/>
        <a:p>
          <a:endParaRPr lang="zh-TW" altLang="en-US"/>
        </a:p>
      </dgm:t>
    </dgm:pt>
    <dgm:pt modelId="{561C1608-F288-4FD2-B858-1955D0621250}" cxnId="{66C969AE-888F-4FE9-8465-A056D437FC3C}" type="sibTrans">
      <dgm:prSet/>
      <dgm:spPr/>
      <dgm:t>
        <a:bodyPr/>
        <a:lstStyle/>
        <a:p>
          <a:endParaRPr lang="zh-TW" altLang="en-US"/>
        </a:p>
      </dgm:t>
    </dgm:pt>
    <dgm:pt modelId="{E3704A3C-929F-43E2-90DF-78518584E71D}">
      <dgm:prSet phldrT="[文字]"/>
      <dgm:spPr/>
      <dgm:t>
        <a:bodyPr/>
        <a:lstStyle/>
        <a:p>
          <a:r>
            <a:rPr lang="en-US" altLang="zh-TW" dirty="0"/>
            <a:t>Discrete Latent Representation</a:t>
          </a:r>
          <a:endParaRPr lang="zh-TW" altLang="en-US" dirty="0"/>
        </a:p>
      </dgm:t>
    </dgm:pt>
    <dgm:pt modelId="{F9BC0CA3-5454-4237-9574-AC2516B8AD10}" cxnId="{A65D1DFA-A33F-4DB6-B184-B18327899F16}" type="parTrans">
      <dgm:prSet/>
      <dgm:spPr/>
      <dgm:t>
        <a:bodyPr/>
        <a:lstStyle/>
        <a:p>
          <a:endParaRPr lang="zh-TW" altLang="en-US"/>
        </a:p>
      </dgm:t>
    </dgm:pt>
    <dgm:pt modelId="{E7484065-EB03-4516-9F17-2FCF7759D9A2}" cxnId="{A65D1DFA-A33F-4DB6-B184-B18327899F16}" type="sibTrans">
      <dgm:prSet/>
      <dgm:spPr/>
      <dgm:t>
        <a:bodyPr/>
        <a:lstStyle/>
        <a:p>
          <a:endParaRPr lang="zh-TW" altLang="en-US"/>
        </a:p>
      </dgm:t>
    </dgm:pt>
    <dgm:pt modelId="{BF9218FB-5298-4B75-B14B-DDD80E3D84DA}">
      <dgm:prSet phldrT="[文字]"/>
      <dgm:spPr/>
      <dgm:t>
        <a:bodyPr/>
        <a:lstStyle/>
        <a:p>
          <a:r>
            <a:rPr lang="en-US" altLang="zh-TW" dirty="0"/>
            <a:t>More Applications </a:t>
          </a:r>
          <a:endParaRPr lang="zh-TW" altLang="en-US" dirty="0"/>
        </a:p>
      </dgm:t>
    </dgm:pt>
    <dgm:pt modelId="{319BC075-F0F5-4863-87EB-A6C51F1D9676}" cxnId="{7552A63A-CE4D-4B00-9ADE-020D7B3C74D4}" type="parTrans">
      <dgm:prSet/>
      <dgm:spPr/>
      <dgm:t>
        <a:bodyPr/>
        <a:lstStyle/>
        <a:p>
          <a:endParaRPr lang="zh-TW" altLang="en-US"/>
        </a:p>
      </dgm:t>
    </dgm:pt>
    <dgm:pt modelId="{F443DB59-4B67-4000-9E6C-D6768E8E6447}" cxnId="{7552A63A-CE4D-4B00-9ADE-020D7B3C74D4}" type="sibTrans">
      <dgm:prSet/>
      <dgm:spPr/>
      <dgm:t>
        <a:bodyPr/>
        <a:lstStyle/>
        <a:p>
          <a:endParaRPr lang="zh-TW" altLang="en-US"/>
        </a:p>
      </dgm:t>
    </dgm:pt>
    <dgm:pt modelId="{5CA6C4E4-0E14-4D39-9CED-7391F0459824}" type="pres">
      <dgm:prSet presAssocID="{B5EEFFB9-8DD0-4A1B-AA25-020C85ACABF9}" presName="linear" presStyleCnt="0">
        <dgm:presLayoutVars>
          <dgm:animLvl val="lvl"/>
          <dgm:resizeHandles val="exact"/>
        </dgm:presLayoutVars>
      </dgm:prSet>
      <dgm:spPr/>
    </dgm:pt>
    <dgm:pt modelId="{2A6E20AC-73DE-4225-83DB-440FFE65B7A0}" type="pres">
      <dgm:prSet presAssocID="{6ABC53F3-966B-4771-90D8-10BC97CB6A2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2781DF7-9D0F-4ED2-B8D8-B9FF0045420E}" type="pres">
      <dgm:prSet presAssocID="{B94A1262-7FE7-4E56-928B-EA16070F5437}" presName="spacer" presStyleCnt="0"/>
      <dgm:spPr/>
    </dgm:pt>
    <dgm:pt modelId="{FE3C4AD0-C6FC-4403-9D11-8F73982DB378}" type="pres">
      <dgm:prSet presAssocID="{6658A148-285C-4382-B4CE-EEE7E7CBE8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23F692-FA5F-4433-B554-79B4B4E5DFE7}" type="pres">
      <dgm:prSet presAssocID="{561C1608-F288-4FD2-B858-1955D0621250}" presName="spacer" presStyleCnt="0"/>
      <dgm:spPr/>
    </dgm:pt>
    <dgm:pt modelId="{B74D0D44-9F65-47C0-A326-DC3377DE4E2A}" type="pres">
      <dgm:prSet presAssocID="{E3704A3C-929F-43E2-90DF-78518584E71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2669957-E29D-4058-81E8-520EDB9EEDDA}" type="pres">
      <dgm:prSet presAssocID="{E7484065-EB03-4516-9F17-2FCF7759D9A2}" presName="spacer" presStyleCnt="0"/>
      <dgm:spPr/>
    </dgm:pt>
    <dgm:pt modelId="{D0291C1F-BCF8-442B-93A7-8F8AEEC7A838}" type="pres">
      <dgm:prSet presAssocID="{BF9218FB-5298-4B75-B14B-DDD80E3D84D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B7B9C2A-0796-4D71-ACAF-6853C3D7C413}" type="presOf" srcId="{E3704A3C-929F-43E2-90DF-78518584E71D}" destId="{B74D0D44-9F65-47C0-A326-DC3377DE4E2A}" srcOrd="0" destOrd="0" presId="urn:microsoft.com/office/officeart/2005/8/layout/vList2"/>
    <dgm:cxn modelId="{8ED9782F-6C6E-46E8-81FD-B5E7520381C3}" type="presOf" srcId="{6658A148-285C-4382-B4CE-EEE7E7CBE8E5}" destId="{FE3C4AD0-C6FC-4403-9D11-8F73982DB378}" srcOrd="0" destOrd="0" presId="urn:microsoft.com/office/officeart/2005/8/layout/vList2"/>
    <dgm:cxn modelId="{7552A63A-CE4D-4B00-9ADE-020D7B3C74D4}" srcId="{B5EEFFB9-8DD0-4A1B-AA25-020C85ACABF9}" destId="{BF9218FB-5298-4B75-B14B-DDD80E3D84DA}" srcOrd="3" destOrd="0" parTransId="{319BC075-F0F5-4863-87EB-A6C51F1D9676}" sibTransId="{F443DB59-4B67-4000-9E6C-D6768E8E6447}"/>
    <dgm:cxn modelId="{FE02597D-406D-4C48-A50E-58D45706C460}" type="presOf" srcId="{6ABC53F3-966B-4771-90D8-10BC97CB6A22}" destId="{2A6E20AC-73DE-4225-83DB-440FFE65B7A0}" srcOrd="0" destOrd="0" presId="urn:microsoft.com/office/officeart/2005/8/layout/vList2"/>
    <dgm:cxn modelId="{66C969AE-888F-4FE9-8465-A056D437FC3C}" srcId="{B5EEFFB9-8DD0-4A1B-AA25-020C85ACABF9}" destId="{6658A148-285C-4382-B4CE-EEE7E7CBE8E5}" srcOrd="1" destOrd="0" parTransId="{D40E9CA3-8B4E-4471-9275-307EF82D974F}" sibTransId="{561C1608-F288-4FD2-B858-1955D0621250}"/>
    <dgm:cxn modelId="{6F45C1B2-B53E-4B7D-A22F-5ADD12467A4E}" srcId="{B5EEFFB9-8DD0-4A1B-AA25-020C85ACABF9}" destId="{6ABC53F3-966B-4771-90D8-10BC97CB6A22}" srcOrd="0" destOrd="0" parTransId="{1437BA02-3845-482C-AFF2-93899EBEBDED}" sibTransId="{B94A1262-7FE7-4E56-928B-EA16070F5437}"/>
    <dgm:cxn modelId="{5C1141C1-F48A-47F9-AEF4-F1054A284986}" type="presOf" srcId="{B5EEFFB9-8DD0-4A1B-AA25-020C85ACABF9}" destId="{5CA6C4E4-0E14-4D39-9CED-7391F0459824}" srcOrd="0" destOrd="0" presId="urn:microsoft.com/office/officeart/2005/8/layout/vList2"/>
    <dgm:cxn modelId="{9B8970DC-F071-4CE6-8FBF-5FEEF88275E1}" type="presOf" srcId="{BF9218FB-5298-4B75-B14B-DDD80E3D84DA}" destId="{D0291C1F-BCF8-442B-93A7-8F8AEEC7A838}" srcOrd="0" destOrd="0" presId="urn:microsoft.com/office/officeart/2005/8/layout/vList2"/>
    <dgm:cxn modelId="{A65D1DFA-A33F-4DB6-B184-B18327899F16}" srcId="{B5EEFFB9-8DD0-4A1B-AA25-020C85ACABF9}" destId="{E3704A3C-929F-43E2-90DF-78518584E71D}" srcOrd="2" destOrd="0" parTransId="{F9BC0CA3-5454-4237-9574-AC2516B8AD10}" sibTransId="{E7484065-EB03-4516-9F17-2FCF7759D9A2}"/>
    <dgm:cxn modelId="{103B9864-B65F-4D95-B451-4BDACB08BFF8}" type="presParOf" srcId="{5CA6C4E4-0E14-4D39-9CED-7391F0459824}" destId="{2A6E20AC-73DE-4225-83DB-440FFE65B7A0}" srcOrd="0" destOrd="0" presId="urn:microsoft.com/office/officeart/2005/8/layout/vList2"/>
    <dgm:cxn modelId="{04263993-457A-42E7-B72B-B76E76580EFE}" type="presParOf" srcId="{5CA6C4E4-0E14-4D39-9CED-7391F0459824}" destId="{12781DF7-9D0F-4ED2-B8D8-B9FF0045420E}" srcOrd="1" destOrd="0" presId="urn:microsoft.com/office/officeart/2005/8/layout/vList2"/>
    <dgm:cxn modelId="{BD26E320-147E-486E-99CE-89B61C215439}" type="presParOf" srcId="{5CA6C4E4-0E14-4D39-9CED-7391F0459824}" destId="{FE3C4AD0-C6FC-4403-9D11-8F73982DB378}" srcOrd="2" destOrd="0" presId="urn:microsoft.com/office/officeart/2005/8/layout/vList2"/>
    <dgm:cxn modelId="{38E278E0-AA97-42B9-9276-168D26C14928}" type="presParOf" srcId="{5CA6C4E4-0E14-4D39-9CED-7391F0459824}" destId="{7D23F692-FA5F-4433-B554-79B4B4E5DFE7}" srcOrd="3" destOrd="0" presId="urn:microsoft.com/office/officeart/2005/8/layout/vList2"/>
    <dgm:cxn modelId="{63DCD08D-95B6-4E67-B988-8B9A9C9636D2}" type="presParOf" srcId="{5CA6C4E4-0E14-4D39-9CED-7391F0459824}" destId="{B74D0D44-9F65-47C0-A326-DC3377DE4E2A}" srcOrd="4" destOrd="0" presId="urn:microsoft.com/office/officeart/2005/8/layout/vList2"/>
    <dgm:cxn modelId="{2203A7AE-C11E-475B-8FBB-94B6048AC7DC}" type="presParOf" srcId="{5CA6C4E4-0E14-4D39-9CED-7391F0459824}" destId="{32669957-E29D-4058-81E8-520EDB9EEDDA}" srcOrd="5" destOrd="0" presId="urn:microsoft.com/office/officeart/2005/8/layout/vList2"/>
    <dgm:cxn modelId="{6C01A6E5-1BB3-4517-BEBE-E69C5C056540}" type="presParOf" srcId="{5CA6C4E4-0E14-4D39-9CED-7391F0459824}" destId="{D0291C1F-BCF8-442B-93A7-8F8AEEC7A83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EEFFB9-8DD0-4A1B-AA25-020C85ACABF9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6ABC53F3-966B-4771-90D8-10BC97CB6A22}">
      <dgm:prSet phldrT="[文字]"/>
      <dgm:spPr/>
      <dgm:t>
        <a:bodyPr/>
        <a:lstStyle/>
        <a:p>
          <a:r>
            <a:rPr lang="en-US" altLang="zh-TW" dirty="0"/>
            <a:t>Basic Idea of Auto-encoder</a:t>
          </a:r>
          <a:endParaRPr lang="zh-TW" altLang="en-US" dirty="0"/>
        </a:p>
      </dgm:t>
    </dgm:pt>
    <dgm:pt modelId="{1437BA02-3845-482C-AFF2-93899EBEBDED}" cxnId="{6F45C1B2-B53E-4B7D-A22F-5ADD12467A4E}" type="parTrans">
      <dgm:prSet/>
      <dgm:spPr/>
      <dgm:t>
        <a:bodyPr/>
        <a:lstStyle/>
        <a:p>
          <a:endParaRPr lang="zh-TW" altLang="en-US"/>
        </a:p>
      </dgm:t>
    </dgm:pt>
    <dgm:pt modelId="{B94A1262-7FE7-4E56-928B-EA16070F5437}" cxnId="{6F45C1B2-B53E-4B7D-A22F-5ADD12467A4E}" type="sibTrans">
      <dgm:prSet/>
      <dgm:spPr/>
      <dgm:t>
        <a:bodyPr/>
        <a:lstStyle/>
        <a:p>
          <a:endParaRPr lang="zh-TW" altLang="en-US"/>
        </a:p>
      </dgm:t>
    </dgm:pt>
    <dgm:pt modelId="{6658A148-285C-4382-B4CE-EEE7E7CBE8E5}">
      <dgm:prSet phldrT="[文字]"/>
      <dgm:spPr/>
      <dgm:t>
        <a:bodyPr/>
        <a:lstStyle/>
        <a:p>
          <a:r>
            <a:rPr lang="en-US" altLang="zh-TW" dirty="0"/>
            <a:t>Feature Disentanglement </a:t>
          </a:r>
          <a:endParaRPr lang="zh-TW" altLang="en-US" dirty="0"/>
        </a:p>
      </dgm:t>
    </dgm:pt>
    <dgm:pt modelId="{D40E9CA3-8B4E-4471-9275-307EF82D974F}" cxnId="{66C969AE-888F-4FE9-8465-A056D437FC3C}" type="parTrans">
      <dgm:prSet/>
      <dgm:spPr/>
      <dgm:t>
        <a:bodyPr/>
        <a:lstStyle/>
        <a:p>
          <a:endParaRPr lang="zh-TW" altLang="en-US"/>
        </a:p>
      </dgm:t>
    </dgm:pt>
    <dgm:pt modelId="{561C1608-F288-4FD2-B858-1955D0621250}" cxnId="{66C969AE-888F-4FE9-8465-A056D437FC3C}" type="sibTrans">
      <dgm:prSet/>
      <dgm:spPr/>
      <dgm:t>
        <a:bodyPr/>
        <a:lstStyle/>
        <a:p>
          <a:endParaRPr lang="zh-TW" altLang="en-US"/>
        </a:p>
      </dgm:t>
    </dgm:pt>
    <dgm:pt modelId="{E3704A3C-929F-43E2-90DF-78518584E71D}">
      <dgm:prSet phldrT="[文字]"/>
      <dgm:spPr/>
      <dgm:t>
        <a:bodyPr/>
        <a:lstStyle/>
        <a:p>
          <a:r>
            <a:rPr lang="en-US" altLang="zh-TW" dirty="0"/>
            <a:t>Discrete Latent Representation</a:t>
          </a:r>
          <a:endParaRPr lang="zh-TW" altLang="en-US" dirty="0"/>
        </a:p>
      </dgm:t>
    </dgm:pt>
    <dgm:pt modelId="{F9BC0CA3-5454-4237-9574-AC2516B8AD10}" cxnId="{A65D1DFA-A33F-4DB6-B184-B18327899F16}" type="parTrans">
      <dgm:prSet/>
      <dgm:spPr/>
      <dgm:t>
        <a:bodyPr/>
        <a:lstStyle/>
        <a:p>
          <a:endParaRPr lang="zh-TW" altLang="en-US"/>
        </a:p>
      </dgm:t>
    </dgm:pt>
    <dgm:pt modelId="{E7484065-EB03-4516-9F17-2FCF7759D9A2}" cxnId="{A65D1DFA-A33F-4DB6-B184-B18327899F16}" type="sibTrans">
      <dgm:prSet/>
      <dgm:spPr/>
      <dgm:t>
        <a:bodyPr/>
        <a:lstStyle/>
        <a:p>
          <a:endParaRPr lang="zh-TW" altLang="en-US"/>
        </a:p>
      </dgm:t>
    </dgm:pt>
    <dgm:pt modelId="{BF9218FB-5298-4B75-B14B-DDD80E3D84DA}">
      <dgm:prSet phldrT="[文字]"/>
      <dgm:spPr/>
      <dgm:t>
        <a:bodyPr/>
        <a:lstStyle/>
        <a:p>
          <a:r>
            <a:rPr lang="en-US" altLang="zh-TW" dirty="0"/>
            <a:t>More Applications </a:t>
          </a:r>
          <a:endParaRPr lang="zh-TW" altLang="en-US" dirty="0"/>
        </a:p>
      </dgm:t>
    </dgm:pt>
    <dgm:pt modelId="{319BC075-F0F5-4863-87EB-A6C51F1D9676}" cxnId="{7552A63A-CE4D-4B00-9ADE-020D7B3C74D4}" type="parTrans">
      <dgm:prSet/>
      <dgm:spPr/>
      <dgm:t>
        <a:bodyPr/>
        <a:lstStyle/>
        <a:p>
          <a:endParaRPr lang="zh-TW" altLang="en-US"/>
        </a:p>
      </dgm:t>
    </dgm:pt>
    <dgm:pt modelId="{F443DB59-4B67-4000-9E6C-D6768E8E6447}" cxnId="{7552A63A-CE4D-4B00-9ADE-020D7B3C74D4}" type="sibTrans">
      <dgm:prSet/>
      <dgm:spPr/>
      <dgm:t>
        <a:bodyPr/>
        <a:lstStyle/>
        <a:p>
          <a:endParaRPr lang="zh-TW" altLang="en-US"/>
        </a:p>
      </dgm:t>
    </dgm:pt>
    <dgm:pt modelId="{5CA6C4E4-0E14-4D39-9CED-7391F0459824}" type="pres">
      <dgm:prSet presAssocID="{B5EEFFB9-8DD0-4A1B-AA25-020C85ACABF9}" presName="linear" presStyleCnt="0">
        <dgm:presLayoutVars>
          <dgm:animLvl val="lvl"/>
          <dgm:resizeHandles val="exact"/>
        </dgm:presLayoutVars>
      </dgm:prSet>
      <dgm:spPr/>
    </dgm:pt>
    <dgm:pt modelId="{2A6E20AC-73DE-4225-83DB-440FFE65B7A0}" type="pres">
      <dgm:prSet presAssocID="{6ABC53F3-966B-4771-90D8-10BC97CB6A2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2781DF7-9D0F-4ED2-B8D8-B9FF0045420E}" type="pres">
      <dgm:prSet presAssocID="{B94A1262-7FE7-4E56-928B-EA16070F5437}" presName="spacer" presStyleCnt="0"/>
      <dgm:spPr/>
    </dgm:pt>
    <dgm:pt modelId="{FE3C4AD0-C6FC-4403-9D11-8F73982DB378}" type="pres">
      <dgm:prSet presAssocID="{6658A148-285C-4382-B4CE-EEE7E7CBE8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23F692-FA5F-4433-B554-79B4B4E5DFE7}" type="pres">
      <dgm:prSet presAssocID="{561C1608-F288-4FD2-B858-1955D0621250}" presName="spacer" presStyleCnt="0"/>
      <dgm:spPr/>
    </dgm:pt>
    <dgm:pt modelId="{B74D0D44-9F65-47C0-A326-DC3377DE4E2A}" type="pres">
      <dgm:prSet presAssocID="{E3704A3C-929F-43E2-90DF-78518584E71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2669957-E29D-4058-81E8-520EDB9EEDDA}" type="pres">
      <dgm:prSet presAssocID="{E7484065-EB03-4516-9F17-2FCF7759D9A2}" presName="spacer" presStyleCnt="0"/>
      <dgm:spPr/>
    </dgm:pt>
    <dgm:pt modelId="{D0291C1F-BCF8-442B-93A7-8F8AEEC7A838}" type="pres">
      <dgm:prSet presAssocID="{BF9218FB-5298-4B75-B14B-DDD80E3D84D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B7B9C2A-0796-4D71-ACAF-6853C3D7C413}" type="presOf" srcId="{E3704A3C-929F-43E2-90DF-78518584E71D}" destId="{B74D0D44-9F65-47C0-A326-DC3377DE4E2A}" srcOrd="0" destOrd="0" presId="urn:microsoft.com/office/officeart/2005/8/layout/vList2"/>
    <dgm:cxn modelId="{8ED9782F-6C6E-46E8-81FD-B5E7520381C3}" type="presOf" srcId="{6658A148-285C-4382-B4CE-EEE7E7CBE8E5}" destId="{FE3C4AD0-C6FC-4403-9D11-8F73982DB378}" srcOrd="0" destOrd="0" presId="urn:microsoft.com/office/officeart/2005/8/layout/vList2"/>
    <dgm:cxn modelId="{7552A63A-CE4D-4B00-9ADE-020D7B3C74D4}" srcId="{B5EEFFB9-8DD0-4A1B-AA25-020C85ACABF9}" destId="{BF9218FB-5298-4B75-B14B-DDD80E3D84DA}" srcOrd="3" destOrd="0" parTransId="{319BC075-F0F5-4863-87EB-A6C51F1D9676}" sibTransId="{F443DB59-4B67-4000-9E6C-D6768E8E6447}"/>
    <dgm:cxn modelId="{FE02597D-406D-4C48-A50E-58D45706C460}" type="presOf" srcId="{6ABC53F3-966B-4771-90D8-10BC97CB6A22}" destId="{2A6E20AC-73DE-4225-83DB-440FFE65B7A0}" srcOrd="0" destOrd="0" presId="urn:microsoft.com/office/officeart/2005/8/layout/vList2"/>
    <dgm:cxn modelId="{66C969AE-888F-4FE9-8465-A056D437FC3C}" srcId="{B5EEFFB9-8DD0-4A1B-AA25-020C85ACABF9}" destId="{6658A148-285C-4382-B4CE-EEE7E7CBE8E5}" srcOrd="1" destOrd="0" parTransId="{D40E9CA3-8B4E-4471-9275-307EF82D974F}" sibTransId="{561C1608-F288-4FD2-B858-1955D0621250}"/>
    <dgm:cxn modelId="{6F45C1B2-B53E-4B7D-A22F-5ADD12467A4E}" srcId="{B5EEFFB9-8DD0-4A1B-AA25-020C85ACABF9}" destId="{6ABC53F3-966B-4771-90D8-10BC97CB6A22}" srcOrd="0" destOrd="0" parTransId="{1437BA02-3845-482C-AFF2-93899EBEBDED}" sibTransId="{B94A1262-7FE7-4E56-928B-EA16070F5437}"/>
    <dgm:cxn modelId="{5C1141C1-F48A-47F9-AEF4-F1054A284986}" type="presOf" srcId="{B5EEFFB9-8DD0-4A1B-AA25-020C85ACABF9}" destId="{5CA6C4E4-0E14-4D39-9CED-7391F0459824}" srcOrd="0" destOrd="0" presId="urn:microsoft.com/office/officeart/2005/8/layout/vList2"/>
    <dgm:cxn modelId="{9B8970DC-F071-4CE6-8FBF-5FEEF88275E1}" type="presOf" srcId="{BF9218FB-5298-4B75-B14B-DDD80E3D84DA}" destId="{D0291C1F-BCF8-442B-93A7-8F8AEEC7A838}" srcOrd="0" destOrd="0" presId="urn:microsoft.com/office/officeart/2005/8/layout/vList2"/>
    <dgm:cxn modelId="{A65D1DFA-A33F-4DB6-B184-B18327899F16}" srcId="{B5EEFFB9-8DD0-4A1B-AA25-020C85ACABF9}" destId="{E3704A3C-929F-43E2-90DF-78518584E71D}" srcOrd="2" destOrd="0" parTransId="{F9BC0CA3-5454-4237-9574-AC2516B8AD10}" sibTransId="{E7484065-EB03-4516-9F17-2FCF7759D9A2}"/>
    <dgm:cxn modelId="{103B9864-B65F-4D95-B451-4BDACB08BFF8}" type="presParOf" srcId="{5CA6C4E4-0E14-4D39-9CED-7391F0459824}" destId="{2A6E20AC-73DE-4225-83DB-440FFE65B7A0}" srcOrd="0" destOrd="0" presId="urn:microsoft.com/office/officeart/2005/8/layout/vList2"/>
    <dgm:cxn modelId="{04263993-457A-42E7-B72B-B76E76580EFE}" type="presParOf" srcId="{5CA6C4E4-0E14-4D39-9CED-7391F0459824}" destId="{12781DF7-9D0F-4ED2-B8D8-B9FF0045420E}" srcOrd="1" destOrd="0" presId="urn:microsoft.com/office/officeart/2005/8/layout/vList2"/>
    <dgm:cxn modelId="{BD26E320-147E-486E-99CE-89B61C215439}" type="presParOf" srcId="{5CA6C4E4-0E14-4D39-9CED-7391F0459824}" destId="{FE3C4AD0-C6FC-4403-9D11-8F73982DB378}" srcOrd="2" destOrd="0" presId="urn:microsoft.com/office/officeart/2005/8/layout/vList2"/>
    <dgm:cxn modelId="{38E278E0-AA97-42B9-9276-168D26C14928}" type="presParOf" srcId="{5CA6C4E4-0E14-4D39-9CED-7391F0459824}" destId="{7D23F692-FA5F-4433-B554-79B4B4E5DFE7}" srcOrd="3" destOrd="0" presId="urn:microsoft.com/office/officeart/2005/8/layout/vList2"/>
    <dgm:cxn modelId="{63DCD08D-95B6-4E67-B988-8B9A9C9636D2}" type="presParOf" srcId="{5CA6C4E4-0E14-4D39-9CED-7391F0459824}" destId="{B74D0D44-9F65-47C0-A326-DC3377DE4E2A}" srcOrd="4" destOrd="0" presId="urn:microsoft.com/office/officeart/2005/8/layout/vList2"/>
    <dgm:cxn modelId="{2203A7AE-C11E-475B-8FBB-94B6048AC7DC}" type="presParOf" srcId="{5CA6C4E4-0E14-4D39-9CED-7391F0459824}" destId="{32669957-E29D-4058-81E8-520EDB9EEDDA}" srcOrd="5" destOrd="0" presId="urn:microsoft.com/office/officeart/2005/8/layout/vList2"/>
    <dgm:cxn modelId="{6C01A6E5-1BB3-4517-BEBE-E69C5C056540}" type="presParOf" srcId="{5CA6C4E4-0E14-4D39-9CED-7391F0459824}" destId="{D0291C1F-BCF8-442B-93A7-8F8AEEC7A83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EEFFB9-8DD0-4A1B-AA25-020C85ACABF9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6ABC53F3-966B-4771-90D8-10BC97CB6A22}">
      <dgm:prSet phldrT="[文字]"/>
      <dgm:spPr/>
      <dgm:t>
        <a:bodyPr/>
        <a:lstStyle/>
        <a:p>
          <a:r>
            <a:rPr lang="en-US" altLang="zh-TW" dirty="0"/>
            <a:t>Basic Idea of Auto-encoder</a:t>
          </a:r>
          <a:endParaRPr lang="zh-TW" altLang="en-US" dirty="0"/>
        </a:p>
      </dgm:t>
    </dgm:pt>
    <dgm:pt modelId="{1437BA02-3845-482C-AFF2-93899EBEBDED}" cxnId="{6F45C1B2-B53E-4B7D-A22F-5ADD12467A4E}" type="parTrans">
      <dgm:prSet/>
      <dgm:spPr/>
      <dgm:t>
        <a:bodyPr/>
        <a:lstStyle/>
        <a:p>
          <a:endParaRPr lang="zh-TW" altLang="en-US"/>
        </a:p>
      </dgm:t>
    </dgm:pt>
    <dgm:pt modelId="{B94A1262-7FE7-4E56-928B-EA16070F5437}" cxnId="{6F45C1B2-B53E-4B7D-A22F-5ADD12467A4E}" type="sibTrans">
      <dgm:prSet/>
      <dgm:spPr/>
      <dgm:t>
        <a:bodyPr/>
        <a:lstStyle/>
        <a:p>
          <a:endParaRPr lang="zh-TW" altLang="en-US"/>
        </a:p>
      </dgm:t>
    </dgm:pt>
    <dgm:pt modelId="{6658A148-285C-4382-B4CE-EEE7E7CBE8E5}">
      <dgm:prSet phldrT="[文字]"/>
      <dgm:spPr/>
      <dgm:t>
        <a:bodyPr/>
        <a:lstStyle/>
        <a:p>
          <a:r>
            <a:rPr lang="en-US" altLang="zh-TW" dirty="0"/>
            <a:t>Feature Disentanglement </a:t>
          </a:r>
          <a:endParaRPr lang="zh-TW" altLang="en-US" dirty="0"/>
        </a:p>
      </dgm:t>
    </dgm:pt>
    <dgm:pt modelId="{D40E9CA3-8B4E-4471-9275-307EF82D974F}" cxnId="{66C969AE-888F-4FE9-8465-A056D437FC3C}" type="parTrans">
      <dgm:prSet/>
      <dgm:spPr/>
      <dgm:t>
        <a:bodyPr/>
        <a:lstStyle/>
        <a:p>
          <a:endParaRPr lang="zh-TW" altLang="en-US"/>
        </a:p>
      </dgm:t>
    </dgm:pt>
    <dgm:pt modelId="{561C1608-F288-4FD2-B858-1955D0621250}" cxnId="{66C969AE-888F-4FE9-8465-A056D437FC3C}" type="sibTrans">
      <dgm:prSet/>
      <dgm:spPr/>
      <dgm:t>
        <a:bodyPr/>
        <a:lstStyle/>
        <a:p>
          <a:endParaRPr lang="zh-TW" altLang="en-US"/>
        </a:p>
      </dgm:t>
    </dgm:pt>
    <dgm:pt modelId="{E3704A3C-929F-43E2-90DF-78518584E71D}">
      <dgm:prSet phldrT="[文字]"/>
      <dgm:spPr/>
      <dgm:t>
        <a:bodyPr/>
        <a:lstStyle/>
        <a:p>
          <a:r>
            <a:rPr lang="en-US" altLang="zh-TW" dirty="0"/>
            <a:t>Discrete Latent Representation</a:t>
          </a:r>
          <a:endParaRPr lang="zh-TW" altLang="en-US" dirty="0"/>
        </a:p>
      </dgm:t>
    </dgm:pt>
    <dgm:pt modelId="{F9BC0CA3-5454-4237-9574-AC2516B8AD10}" cxnId="{A65D1DFA-A33F-4DB6-B184-B18327899F16}" type="parTrans">
      <dgm:prSet/>
      <dgm:spPr/>
      <dgm:t>
        <a:bodyPr/>
        <a:lstStyle/>
        <a:p>
          <a:endParaRPr lang="zh-TW" altLang="en-US"/>
        </a:p>
      </dgm:t>
    </dgm:pt>
    <dgm:pt modelId="{E7484065-EB03-4516-9F17-2FCF7759D9A2}" cxnId="{A65D1DFA-A33F-4DB6-B184-B18327899F16}" type="sibTrans">
      <dgm:prSet/>
      <dgm:spPr/>
      <dgm:t>
        <a:bodyPr/>
        <a:lstStyle/>
        <a:p>
          <a:endParaRPr lang="zh-TW" altLang="en-US"/>
        </a:p>
      </dgm:t>
    </dgm:pt>
    <dgm:pt modelId="{BF9218FB-5298-4B75-B14B-DDD80E3D84DA}">
      <dgm:prSet phldrT="[文字]"/>
      <dgm:spPr/>
      <dgm:t>
        <a:bodyPr/>
        <a:lstStyle/>
        <a:p>
          <a:r>
            <a:rPr lang="en-US" altLang="zh-TW" dirty="0"/>
            <a:t>More Applications </a:t>
          </a:r>
          <a:endParaRPr lang="zh-TW" altLang="en-US" dirty="0"/>
        </a:p>
      </dgm:t>
    </dgm:pt>
    <dgm:pt modelId="{319BC075-F0F5-4863-87EB-A6C51F1D9676}" cxnId="{7552A63A-CE4D-4B00-9ADE-020D7B3C74D4}" type="parTrans">
      <dgm:prSet/>
      <dgm:spPr/>
      <dgm:t>
        <a:bodyPr/>
        <a:lstStyle/>
        <a:p>
          <a:endParaRPr lang="zh-TW" altLang="en-US"/>
        </a:p>
      </dgm:t>
    </dgm:pt>
    <dgm:pt modelId="{F443DB59-4B67-4000-9E6C-D6768E8E6447}" cxnId="{7552A63A-CE4D-4B00-9ADE-020D7B3C74D4}" type="sibTrans">
      <dgm:prSet/>
      <dgm:spPr/>
      <dgm:t>
        <a:bodyPr/>
        <a:lstStyle/>
        <a:p>
          <a:endParaRPr lang="zh-TW" altLang="en-US"/>
        </a:p>
      </dgm:t>
    </dgm:pt>
    <dgm:pt modelId="{5CA6C4E4-0E14-4D39-9CED-7391F0459824}" type="pres">
      <dgm:prSet presAssocID="{B5EEFFB9-8DD0-4A1B-AA25-020C85ACABF9}" presName="linear" presStyleCnt="0">
        <dgm:presLayoutVars>
          <dgm:animLvl val="lvl"/>
          <dgm:resizeHandles val="exact"/>
        </dgm:presLayoutVars>
      </dgm:prSet>
      <dgm:spPr/>
    </dgm:pt>
    <dgm:pt modelId="{2A6E20AC-73DE-4225-83DB-440FFE65B7A0}" type="pres">
      <dgm:prSet presAssocID="{6ABC53F3-966B-4771-90D8-10BC97CB6A2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2781DF7-9D0F-4ED2-B8D8-B9FF0045420E}" type="pres">
      <dgm:prSet presAssocID="{B94A1262-7FE7-4E56-928B-EA16070F5437}" presName="spacer" presStyleCnt="0"/>
      <dgm:spPr/>
    </dgm:pt>
    <dgm:pt modelId="{FE3C4AD0-C6FC-4403-9D11-8F73982DB378}" type="pres">
      <dgm:prSet presAssocID="{6658A148-285C-4382-B4CE-EEE7E7CBE8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23F692-FA5F-4433-B554-79B4B4E5DFE7}" type="pres">
      <dgm:prSet presAssocID="{561C1608-F288-4FD2-B858-1955D0621250}" presName="spacer" presStyleCnt="0"/>
      <dgm:spPr/>
    </dgm:pt>
    <dgm:pt modelId="{B74D0D44-9F65-47C0-A326-DC3377DE4E2A}" type="pres">
      <dgm:prSet presAssocID="{E3704A3C-929F-43E2-90DF-78518584E71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2669957-E29D-4058-81E8-520EDB9EEDDA}" type="pres">
      <dgm:prSet presAssocID="{E7484065-EB03-4516-9F17-2FCF7759D9A2}" presName="spacer" presStyleCnt="0"/>
      <dgm:spPr/>
    </dgm:pt>
    <dgm:pt modelId="{D0291C1F-BCF8-442B-93A7-8F8AEEC7A838}" type="pres">
      <dgm:prSet presAssocID="{BF9218FB-5298-4B75-B14B-DDD80E3D84D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B7B9C2A-0796-4D71-ACAF-6853C3D7C413}" type="presOf" srcId="{E3704A3C-929F-43E2-90DF-78518584E71D}" destId="{B74D0D44-9F65-47C0-A326-DC3377DE4E2A}" srcOrd="0" destOrd="0" presId="urn:microsoft.com/office/officeart/2005/8/layout/vList2"/>
    <dgm:cxn modelId="{8ED9782F-6C6E-46E8-81FD-B5E7520381C3}" type="presOf" srcId="{6658A148-285C-4382-B4CE-EEE7E7CBE8E5}" destId="{FE3C4AD0-C6FC-4403-9D11-8F73982DB378}" srcOrd="0" destOrd="0" presId="urn:microsoft.com/office/officeart/2005/8/layout/vList2"/>
    <dgm:cxn modelId="{7552A63A-CE4D-4B00-9ADE-020D7B3C74D4}" srcId="{B5EEFFB9-8DD0-4A1B-AA25-020C85ACABF9}" destId="{BF9218FB-5298-4B75-B14B-DDD80E3D84DA}" srcOrd="3" destOrd="0" parTransId="{319BC075-F0F5-4863-87EB-A6C51F1D9676}" sibTransId="{F443DB59-4B67-4000-9E6C-D6768E8E6447}"/>
    <dgm:cxn modelId="{FE02597D-406D-4C48-A50E-58D45706C460}" type="presOf" srcId="{6ABC53F3-966B-4771-90D8-10BC97CB6A22}" destId="{2A6E20AC-73DE-4225-83DB-440FFE65B7A0}" srcOrd="0" destOrd="0" presId="urn:microsoft.com/office/officeart/2005/8/layout/vList2"/>
    <dgm:cxn modelId="{66C969AE-888F-4FE9-8465-A056D437FC3C}" srcId="{B5EEFFB9-8DD0-4A1B-AA25-020C85ACABF9}" destId="{6658A148-285C-4382-B4CE-EEE7E7CBE8E5}" srcOrd="1" destOrd="0" parTransId="{D40E9CA3-8B4E-4471-9275-307EF82D974F}" sibTransId="{561C1608-F288-4FD2-B858-1955D0621250}"/>
    <dgm:cxn modelId="{6F45C1B2-B53E-4B7D-A22F-5ADD12467A4E}" srcId="{B5EEFFB9-8DD0-4A1B-AA25-020C85ACABF9}" destId="{6ABC53F3-966B-4771-90D8-10BC97CB6A22}" srcOrd="0" destOrd="0" parTransId="{1437BA02-3845-482C-AFF2-93899EBEBDED}" sibTransId="{B94A1262-7FE7-4E56-928B-EA16070F5437}"/>
    <dgm:cxn modelId="{5C1141C1-F48A-47F9-AEF4-F1054A284986}" type="presOf" srcId="{B5EEFFB9-8DD0-4A1B-AA25-020C85ACABF9}" destId="{5CA6C4E4-0E14-4D39-9CED-7391F0459824}" srcOrd="0" destOrd="0" presId="urn:microsoft.com/office/officeart/2005/8/layout/vList2"/>
    <dgm:cxn modelId="{9B8970DC-F071-4CE6-8FBF-5FEEF88275E1}" type="presOf" srcId="{BF9218FB-5298-4B75-B14B-DDD80E3D84DA}" destId="{D0291C1F-BCF8-442B-93A7-8F8AEEC7A838}" srcOrd="0" destOrd="0" presId="urn:microsoft.com/office/officeart/2005/8/layout/vList2"/>
    <dgm:cxn modelId="{A65D1DFA-A33F-4DB6-B184-B18327899F16}" srcId="{B5EEFFB9-8DD0-4A1B-AA25-020C85ACABF9}" destId="{E3704A3C-929F-43E2-90DF-78518584E71D}" srcOrd="2" destOrd="0" parTransId="{F9BC0CA3-5454-4237-9574-AC2516B8AD10}" sibTransId="{E7484065-EB03-4516-9F17-2FCF7759D9A2}"/>
    <dgm:cxn modelId="{103B9864-B65F-4D95-B451-4BDACB08BFF8}" type="presParOf" srcId="{5CA6C4E4-0E14-4D39-9CED-7391F0459824}" destId="{2A6E20AC-73DE-4225-83DB-440FFE65B7A0}" srcOrd="0" destOrd="0" presId="urn:microsoft.com/office/officeart/2005/8/layout/vList2"/>
    <dgm:cxn modelId="{04263993-457A-42E7-B72B-B76E76580EFE}" type="presParOf" srcId="{5CA6C4E4-0E14-4D39-9CED-7391F0459824}" destId="{12781DF7-9D0F-4ED2-B8D8-B9FF0045420E}" srcOrd="1" destOrd="0" presId="urn:microsoft.com/office/officeart/2005/8/layout/vList2"/>
    <dgm:cxn modelId="{BD26E320-147E-486E-99CE-89B61C215439}" type="presParOf" srcId="{5CA6C4E4-0E14-4D39-9CED-7391F0459824}" destId="{FE3C4AD0-C6FC-4403-9D11-8F73982DB378}" srcOrd="2" destOrd="0" presId="urn:microsoft.com/office/officeart/2005/8/layout/vList2"/>
    <dgm:cxn modelId="{38E278E0-AA97-42B9-9276-168D26C14928}" type="presParOf" srcId="{5CA6C4E4-0E14-4D39-9CED-7391F0459824}" destId="{7D23F692-FA5F-4433-B554-79B4B4E5DFE7}" srcOrd="3" destOrd="0" presId="urn:microsoft.com/office/officeart/2005/8/layout/vList2"/>
    <dgm:cxn modelId="{63DCD08D-95B6-4E67-B988-8B9A9C9636D2}" type="presParOf" srcId="{5CA6C4E4-0E14-4D39-9CED-7391F0459824}" destId="{B74D0D44-9F65-47C0-A326-DC3377DE4E2A}" srcOrd="4" destOrd="0" presId="urn:microsoft.com/office/officeart/2005/8/layout/vList2"/>
    <dgm:cxn modelId="{2203A7AE-C11E-475B-8FBB-94B6048AC7DC}" type="presParOf" srcId="{5CA6C4E4-0E14-4D39-9CED-7391F0459824}" destId="{32669957-E29D-4058-81E8-520EDB9EEDDA}" srcOrd="5" destOrd="0" presId="urn:microsoft.com/office/officeart/2005/8/layout/vList2"/>
    <dgm:cxn modelId="{6C01A6E5-1BB3-4517-BEBE-E69C5C056540}" type="presParOf" srcId="{5CA6C4E4-0E14-4D39-9CED-7391F0459824}" destId="{D0291C1F-BCF8-442B-93A7-8F8AEEC7A83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E20AC-73DE-4225-83DB-440FFE65B7A0}">
      <dsp:nvSpPr>
        <dsp:cNvPr id="0" name=""/>
        <dsp:cNvSpPr/>
      </dsp:nvSpPr>
      <dsp:spPr>
        <a:xfrm>
          <a:off x="0" y="31779"/>
          <a:ext cx="7886700" cy="9833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100" kern="1200" dirty="0"/>
            <a:t>Basic Idea of Auto-encoder</a:t>
          </a:r>
          <a:endParaRPr lang="zh-TW" altLang="en-US" sz="4100" kern="1200" dirty="0"/>
        </a:p>
      </dsp:txBody>
      <dsp:txXfrm>
        <a:off x="48005" y="79784"/>
        <a:ext cx="7790690" cy="887374"/>
      </dsp:txXfrm>
    </dsp:sp>
    <dsp:sp modelId="{FE3C4AD0-C6FC-4403-9D11-8F73982DB378}">
      <dsp:nvSpPr>
        <dsp:cNvPr id="0" name=""/>
        <dsp:cNvSpPr/>
      </dsp:nvSpPr>
      <dsp:spPr>
        <a:xfrm>
          <a:off x="0" y="1133244"/>
          <a:ext cx="7886700" cy="983384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100" kern="1200" dirty="0"/>
            <a:t>Feature Disentanglement </a:t>
          </a:r>
          <a:endParaRPr lang="zh-TW" altLang="en-US" sz="4100" kern="1200" dirty="0"/>
        </a:p>
      </dsp:txBody>
      <dsp:txXfrm>
        <a:off x="48005" y="1181249"/>
        <a:ext cx="7790690" cy="887374"/>
      </dsp:txXfrm>
    </dsp:sp>
    <dsp:sp modelId="{B74D0D44-9F65-47C0-A326-DC3377DE4E2A}">
      <dsp:nvSpPr>
        <dsp:cNvPr id="0" name=""/>
        <dsp:cNvSpPr/>
      </dsp:nvSpPr>
      <dsp:spPr>
        <a:xfrm>
          <a:off x="0" y="2234709"/>
          <a:ext cx="7886700" cy="983384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100" kern="1200" dirty="0"/>
            <a:t>Discrete Latent Representation</a:t>
          </a:r>
          <a:endParaRPr lang="zh-TW" altLang="en-US" sz="4100" kern="1200" dirty="0"/>
        </a:p>
      </dsp:txBody>
      <dsp:txXfrm>
        <a:off x="48005" y="2282714"/>
        <a:ext cx="7790690" cy="887374"/>
      </dsp:txXfrm>
    </dsp:sp>
    <dsp:sp modelId="{D0291C1F-BCF8-442B-93A7-8F8AEEC7A838}">
      <dsp:nvSpPr>
        <dsp:cNvPr id="0" name=""/>
        <dsp:cNvSpPr/>
      </dsp:nvSpPr>
      <dsp:spPr>
        <a:xfrm>
          <a:off x="0" y="3336174"/>
          <a:ext cx="7886700" cy="983384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100" kern="1200" dirty="0"/>
            <a:t>More Applications </a:t>
          </a:r>
          <a:endParaRPr lang="zh-TW" altLang="en-US" sz="4100" kern="1200" dirty="0"/>
        </a:p>
      </dsp:txBody>
      <dsp:txXfrm>
        <a:off x="48005" y="3384179"/>
        <a:ext cx="7790690" cy="88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E20AC-73DE-4225-83DB-440FFE65B7A0}">
      <dsp:nvSpPr>
        <dsp:cNvPr id="0" name=""/>
        <dsp:cNvSpPr/>
      </dsp:nvSpPr>
      <dsp:spPr>
        <a:xfrm>
          <a:off x="0" y="31779"/>
          <a:ext cx="7886700" cy="9833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100" kern="1200" dirty="0"/>
            <a:t>Basic Idea of Auto-encoder</a:t>
          </a:r>
          <a:endParaRPr lang="zh-TW" altLang="en-US" sz="4100" kern="1200" dirty="0"/>
        </a:p>
      </dsp:txBody>
      <dsp:txXfrm>
        <a:off x="48005" y="79784"/>
        <a:ext cx="7790690" cy="887374"/>
      </dsp:txXfrm>
    </dsp:sp>
    <dsp:sp modelId="{FE3C4AD0-C6FC-4403-9D11-8F73982DB378}">
      <dsp:nvSpPr>
        <dsp:cNvPr id="0" name=""/>
        <dsp:cNvSpPr/>
      </dsp:nvSpPr>
      <dsp:spPr>
        <a:xfrm>
          <a:off x="0" y="1133244"/>
          <a:ext cx="7886700" cy="983384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100" kern="1200" dirty="0"/>
            <a:t>Feature Disentanglement </a:t>
          </a:r>
          <a:endParaRPr lang="zh-TW" altLang="en-US" sz="4100" kern="1200" dirty="0"/>
        </a:p>
      </dsp:txBody>
      <dsp:txXfrm>
        <a:off x="48005" y="1181249"/>
        <a:ext cx="7790690" cy="887374"/>
      </dsp:txXfrm>
    </dsp:sp>
    <dsp:sp modelId="{B74D0D44-9F65-47C0-A326-DC3377DE4E2A}">
      <dsp:nvSpPr>
        <dsp:cNvPr id="0" name=""/>
        <dsp:cNvSpPr/>
      </dsp:nvSpPr>
      <dsp:spPr>
        <a:xfrm>
          <a:off x="0" y="2234709"/>
          <a:ext cx="7886700" cy="983384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100" kern="1200" dirty="0"/>
            <a:t>Discrete Latent Representation</a:t>
          </a:r>
          <a:endParaRPr lang="zh-TW" altLang="en-US" sz="4100" kern="1200" dirty="0"/>
        </a:p>
      </dsp:txBody>
      <dsp:txXfrm>
        <a:off x="48005" y="2282714"/>
        <a:ext cx="7790690" cy="887374"/>
      </dsp:txXfrm>
    </dsp:sp>
    <dsp:sp modelId="{D0291C1F-BCF8-442B-93A7-8F8AEEC7A838}">
      <dsp:nvSpPr>
        <dsp:cNvPr id="0" name=""/>
        <dsp:cNvSpPr/>
      </dsp:nvSpPr>
      <dsp:spPr>
        <a:xfrm>
          <a:off x="0" y="3336174"/>
          <a:ext cx="7886700" cy="983384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100" kern="1200" dirty="0"/>
            <a:t>More Applications </a:t>
          </a:r>
          <a:endParaRPr lang="zh-TW" altLang="en-US" sz="4100" kern="1200" dirty="0"/>
        </a:p>
      </dsp:txBody>
      <dsp:txXfrm>
        <a:off x="48005" y="3384179"/>
        <a:ext cx="7790690" cy="8873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E20AC-73DE-4225-83DB-440FFE65B7A0}">
      <dsp:nvSpPr>
        <dsp:cNvPr id="0" name=""/>
        <dsp:cNvSpPr/>
      </dsp:nvSpPr>
      <dsp:spPr>
        <a:xfrm>
          <a:off x="0" y="31779"/>
          <a:ext cx="7886700" cy="9833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100" kern="1200" dirty="0"/>
            <a:t>Basic Idea of Auto-encoder</a:t>
          </a:r>
          <a:endParaRPr lang="zh-TW" altLang="en-US" sz="4100" kern="1200" dirty="0"/>
        </a:p>
      </dsp:txBody>
      <dsp:txXfrm>
        <a:off x="48005" y="79784"/>
        <a:ext cx="7790690" cy="887374"/>
      </dsp:txXfrm>
    </dsp:sp>
    <dsp:sp modelId="{FE3C4AD0-C6FC-4403-9D11-8F73982DB378}">
      <dsp:nvSpPr>
        <dsp:cNvPr id="0" name=""/>
        <dsp:cNvSpPr/>
      </dsp:nvSpPr>
      <dsp:spPr>
        <a:xfrm>
          <a:off x="0" y="1133244"/>
          <a:ext cx="7886700" cy="983384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100" kern="1200" dirty="0"/>
            <a:t>Feature Disentanglement </a:t>
          </a:r>
          <a:endParaRPr lang="zh-TW" altLang="en-US" sz="4100" kern="1200" dirty="0"/>
        </a:p>
      </dsp:txBody>
      <dsp:txXfrm>
        <a:off x="48005" y="1181249"/>
        <a:ext cx="7790690" cy="887374"/>
      </dsp:txXfrm>
    </dsp:sp>
    <dsp:sp modelId="{B74D0D44-9F65-47C0-A326-DC3377DE4E2A}">
      <dsp:nvSpPr>
        <dsp:cNvPr id="0" name=""/>
        <dsp:cNvSpPr/>
      </dsp:nvSpPr>
      <dsp:spPr>
        <a:xfrm>
          <a:off x="0" y="2234709"/>
          <a:ext cx="7886700" cy="983384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100" kern="1200" dirty="0"/>
            <a:t>Discrete Latent Representation</a:t>
          </a:r>
          <a:endParaRPr lang="zh-TW" altLang="en-US" sz="4100" kern="1200" dirty="0"/>
        </a:p>
      </dsp:txBody>
      <dsp:txXfrm>
        <a:off x="48005" y="2282714"/>
        <a:ext cx="7790690" cy="887374"/>
      </dsp:txXfrm>
    </dsp:sp>
    <dsp:sp modelId="{D0291C1F-BCF8-442B-93A7-8F8AEEC7A838}">
      <dsp:nvSpPr>
        <dsp:cNvPr id="0" name=""/>
        <dsp:cNvSpPr/>
      </dsp:nvSpPr>
      <dsp:spPr>
        <a:xfrm>
          <a:off x="0" y="3336174"/>
          <a:ext cx="7886700" cy="983384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100" kern="1200" dirty="0"/>
            <a:t>More Applications </a:t>
          </a:r>
          <a:endParaRPr lang="zh-TW" altLang="en-US" sz="4100" kern="1200" dirty="0"/>
        </a:p>
      </dsp:txBody>
      <dsp:txXfrm>
        <a:off x="48005" y="3384179"/>
        <a:ext cx="7790690" cy="8873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E20AC-73DE-4225-83DB-440FFE65B7A0}">
      <dsp:nvSpPr>
        <dsp:cNvPr id="0" name=""/>
        <dsp:cNvSpPr/>
      </dsp:nvSpPr>
      <dsp:spPr>
        <a:xfrm>
          <a:off x="0" y="31779"/>
          <a:ext cx="7886700" cy="9833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100" kern="1200" dirty="0"/>
            <a:t>Basic Idea of Auto-encoder</a:t>
          </a:r>
          <a:endParaRPr lang="zh-TW" altLang="en-US" sz="4100" kern="1200" dirty="0"/>
        </a:p>
      </dsp:txBody>
      <dsp:txXfrm>
        <a:off x="48005" y="79784"/>
        <a:ext cx="7790690" cy="887374"/>
      </dsp:txXfrm>
    </dsp:sp>
    <dsp:sp modelId="{FE3C4AD0-C6FC-4403-9D11-8F73982DB378}">
      <dsp:nvSpPr>
        <dsp:cNvPr id="0" name=""/>
        <dsp:cNvSpPr/>
      </dsp:nvSpPr>
      <dsp:spPr>
        <a:xfrm>
          <a:off x="0" y="1133244"/>
          <a:ext cx="7886700" cy="983384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100" kern="1200" dirty="0"/>
            <a:t>Feature Disentanglement </a:t>
          </a:r>
          <a:endParaRPr lang="zh-TW" altLang="en-US" sz="4100" kern="1200" dirty="0"/>
        </a:p>
      </dsp:txBody>
      <dsp:txXfrm>
        <a:off x="48005" y="1181249"/>
        <a:ext cx="7790690" cy="887374"/>
      </dsp:txXfrm>
    </dsp:sp>
    <dsp:sp modelId="{B74D0D44-9F65-47C0-A326-DC3377DE4E2A}">
      <dsp:nvSpPr>
        <dsp:cNvPr id="0" name=""/>
        <dsp:cNvSpPr/>
      </dsp:nvSpPr>
      <dsp:spPr>
        <a:xfrm>
          <a:off x="0" y="2234709"/>
          <a:ext cx="7886700" cy="983384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100" kern="1200" dirty="0"/>
            <a:t>Discrete Latent Representation</a:t>
          </a:r>
          <a:endParaRPr lang="zh-TW" altLang="en-US" sz="4100" kern="1200" dirty="0"/>
        </a:p>
      </dsp:txBody>
      <dsp:txXfrm>
        <a:off x="48005" y="2282714"/>
        <a:ext cx="7790690" cy="887374"/>
      </dsp:txXfrm>
    </dsp:sp>
    <dsp:sp modelId="{D0291C1F-BCF8-442B-93A7-8F8AEEC7A838}">
      <dsp:nvSpPr>
        <dsp:cNvPr id="0" name=""/>
        <dsp:cNvSpPr/>
      </dsp:nvSpPr>
      <dsp:spPr>
        <a:xfrm>
          <a:off x="0" y="3336174"/>
          <a:ext cx="7886700" cy="983384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100" kern="1200" dirty="0"/>
            <a:t>More Applications </a:t>
          </a:r>
          <a:endParaRPr lang="zh-TW" altLang="en-US" sz="4100" kern="1200" dirty="0"/>
        </a:p>
      </dsp:txBody>
      <dsp:txXfrm>
        <a:off x="48005" y="3384179"/>
        <a:ext cx="7790690" cy="8873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E20AC-73DE-4225-83DB-440FFE65B7A0}">
      <dsp:nvSpPr>
        <dsp:cNvPr id="0" name=""/>
        <dsp:cNvSpPr/>
      </dsp:nvSpPr>
      <dsp:spPr>
        <a:xfrm>
          <a:off x="0" y="31779"/>
          <a:ext cx="7886700" cy="9833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100" kern="1200" dirty="0"/>
            <a:t>Basic Idea of Auto-encoder</a:t>
          </a:r>
          <a:endParaRPr lang="zh-TW" altLang="en-US" sz="4100" kern="1200" dirty="0"/>
        </a:p>
      </dsp:txBody>
      <dsp:txXfrm>
        <a:off x="48005" y="79784"/>
        <a:ext cx="7790690" cy="887374"/>
      </dsp:txXfrm>
    </dsp:sp>
    <dsp:sp modelId="{FE3C4AD0-C6FC-4403-9D11-8F73982DB378}">
      <dsp:nvSpPr>
        <dsp:cNvPr id="0" name=""/>
        <dsp:cNvSpPr/>
      </dsp:nvSpPr>
      <dsp:spPr>
        <a:xfrm>
          <a:off x="0" y="1133244"/>
          <a:ext cx="7886700" cy="983384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100" kern="1200" dirty="0"/>
            <a:t>Feature Disentanglement </a:t>
          </a:r>
          <a:endParaRPr lang="zh-TW" altLang="en-US" sz="4100" kern="1200" dirty="0"/>
        </a:p>
      </dsp:txBody>
      <dsp:txXfrm>
        <a:off x="48005" y="1181249"/>
        <a:ext cx="7790690" cy="887374"/>
      </dsp:txXfrm>
    </dsp:sp>
    <dsp:sp modelId="{B74D0D44-9F65-47C0-A326-DC3377DE4E2A}">
      <dsp:nvSpPr>
        <dsp:cNvPr id="0" name=""/>
        <dsp:cNvSpPr/>
      </dsp:nvSpPr>
      <dsp:spPr>
        <a:xfrm>
          <a:off x="0" y="2234709"/>
          <a:ext cx="7886700" cy="983384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100" kern="1200" dirty="0"/>
            <a:t>Discrete Latent Representation</a:t>
          </a:r>
          <a:endParaRPr lang="zh-TW" altLang="en-US" sz="4100" kern="1200" dirty="0"/>
        </a:p>
      </dsp:txBody>
      <dsp:txXfrm>
        <a:off x="48005" y="2282714"/>
        <a:ext cx="7790690" cy="887374"/>
      </dsp:txXfrm>
    </dsp:sp>
    <dsp:sp modelId="{D0291C1F-BCF8-442B-93A7-8F8AEEC7A838}">
      <dsp:nvSpPr>
        <dsp:cNvPr id="0" name=""/>
        <dsp:cNvSpPr/>
      </dsp:nvSpPr>
      <dsp:spPr>
        <a:xfrm>
          <a:off x="0" y="3336174"/>
          <a:ext cx="7886700" cy="983384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100" kern="1200" dirty="0"/>
            <a:t>More Applications </a:t>
          </a:r>
          <a:endParaRPr lang="zh-TW" altLang="en-US" sz="4100" kern="1200" dirty="0"/>
        </a:p>
      </dsp:txBody>
      <dsp:txXfrm>
        <a:off x="48005" y="3384179"/>
        <a:ext cx="7790690" cy="88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2EC2A-86B8-4D21-89D0-D1E5723A46EB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8EBE0-7CAC-48F0-AD73-2C023F03D4A2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285800885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menta/NAB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Pretext </a:t>
            </a:r>
            <a:r>
              <a:rPr lang="zh-TW" altLang="en-US" dirty="0"/>
              <a:t>藉口</a:t>
            </a:r>
            <a:endParaRPr lang="en-US" altLang="zh-TW" dirty="0"/>
          </a:p>
          <a:p>
            <a:r>
              <a:rPr lang="en-US" altLang="zh-TW" dirty="0"/>
              <a:t>===</a:t>
            </a:r>
            <a:endParaRPr lang="en-US" altLang="zh-TW" dirty="0"/>
          </a:p>
          <a:p>
            <a:r>
              <a:rPr lang="en-US" altLang="zh-TW" dirty="0"/>
              <a:t>Auto-encoder is old</a:t>
            </a:r>
            <a:endParaRPr lang="en-US" altLang="zh-TW" dirty="0"/>
          </a:p>
          <a:p>
            <a:r>
              <a:rPr lang="en-US" altLang="zh-TW" dirty="0"/>
              <a:t>Even older than self-supervised </a:t>
            </a:r>
            <a:endParaRPr lang="en-US" altLang="zh-TW" dirty="0"/>
          </a:p>
          <a:p>
            <a:r>
              <a:rPr lang="en-US" altLang="zh-TW" dirty="0"/>
              <a:t>Does it belong to self-supervised?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5DEAE66-936D-4470-80B1-DDFD50749D99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47F0-B7C4-4202-B910-DF59561D49D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>
                <a:hlinkClick r:id="rId3"/>
              </a:rPr>
              <a:t>https://vimeo.com/285800885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8EBE0-7CAC-48F0-AD73-2C023F03D4A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https://zhuanlan.zhihu.com/p/42267652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Time series data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https://github.com/numenta/NAB</a:t>
            </a:r>
            <a:endParaRPr lang="en-US" altLang="zh-TW" dirty="0"/>
          </a:p>
          <a:p>
            <a:r>
              <a:rPr lang="en-US" altLang="zh-TW" dirty="0"/>
              <a:t>Lots of data set?</a:t>
            </a:r>
            <a:endParaRPr lang="en-US" altLang="zh-TW" dirty="0"/>
          </a:p>
          <a:p>
            <a:r>
              <a:rPr lang="en-US" altLang="zh-TW" dirty="0"/>
              <a:t>http://odds.cs.stonybrook.edu/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F0EAA65-2B97-49F7-8FD6-306C6115688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8EBE0-7CAC-48F0-AD73-2C023F03D4A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8EBE0-7CAC-48F0-AD73-2C023F03D4A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8EBE0-7CAC-48F0-AD73-2C023F03D4A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本為絕情谷主公孫止的大弟子</a:t>
            </a:r>
            <a:r>
              <a:rPr lang="en-US" altLang="zh-CN"/>
              <a:t> </a:t>
            </a:r>
            <a:r>
              <a:rPr lang="zh-CN" altLang="en-US"/>
              <a:t>樊一翁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Something different … embedding is not bottleneck ……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8EBE0-7CAC-48F0-AD73-2C023F03D4A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https://arxiv.org/pdf/1611.01144.pdf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Easier to interpret or clustering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8EBE0-7CAC-48F0-AD73-2C023F03D4A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8EBE0-7CAC-48F0-AD73-2C023F03D4A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47F0-B7C4-4202-B910-DF59561D49D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582A-E312-4F0D-AB1C-10351E3A743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C2E5-0444-4C9E-A96B-4B5E743A2D6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582A-E312-4F0D-AB1C-10351E3A743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C2E5-0444-4C9E-A96B-4B5E743A2D6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582A-E312-4F0D-AB1C-10351E3A743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C2E5-0444-4C9E-A96B-4B5E743A2D6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582A-E312-4F0D-AB1C-10351E3A743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C2E5-0444-4C9E-A96B-4B5E743A2D6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3B92-C6FC-438F-8464-2B92B95CC45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2748-00B6-43F1-9388-4FC46C43B77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3B92-C6FC-438F-8464-2B92B95CC45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2748-00B6-43F1-9388-4FC46C43B77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3B92-C6FC-438F-8464-2B92B95CC45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2748-00B6-43F1-9388-4FC46C43B77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3B92-C6FC-438F-8464-2B92B95CC456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2748-00B6-43F1-9388-4FC46C43B77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3B92-C6FC-438F-8464-2B92B95CC456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2748-00B6-43F1-9388-4FC46C43B77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3B92-C6FC-438F-8464-2B92B95CC456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2748-00B6-43F1-9388-4FC46C43B77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3B92-C6FC-438F-8464-2B92B95CC456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2748-00B6-43F1-9388-4FC46C43B77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582A-E312-4F0D-AB1C-10351E3A743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C2E5-0444-4C9E-A96B-4B5E743A2D6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3B92-C6FC-438F-8464-2B92B95CC456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2748-00B6-43F1-9388-4FC46C43B77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3B92-C6FC-438F-8464-2B92B95CC456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2748-00B6-43F1-9388-4FC46C43B77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3B92-C6FC-438F-8464-2B92B95CC45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2748-00B6-43F1-9388-4FC46C43B77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3B92-C6FC-438F-8464-2B92B95CC45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2748-00B6-43F1-9388-4FC46C43B77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582A-E312-4F0D-AB1C-10351E3A743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C2E5-0444-4C9E-A96B-4B5E743A2D6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582A-E312-4F0D-AB1C-10351E3A7435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C2E5-0444-4C9E-A96B-4B5E743A2D6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582A-E312-4F0D-AB1C-10351E3A743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C2E5-0444-4C9E-A96B-4B5E743A2D6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582A-E312-4F0D-AB1C-10351E3A7435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C2E5-0444-4C9E-A96B-4B5E743A2D6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582A-E312-4F0D-AB1C-10351E3A743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C2E5-0444-4C9E-A96B-4B5E743A2D6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582A-E312-4F0D-AB1C-10351E3A743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C2E5-0444-4C9E-A96B-4B5E743A2D6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7582A-E312-4F0D-AB1C-10351E3A743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1C2E5-0444-4C9E-A96B-4B5E743A2D60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939BB-9CC5-4A0F-99ED-9A3070251C4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0642D-3ECC-4D31-9915-3B529EB62903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3B92-C6FC-438F-8464-2B92B95CC456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82748-00B6-43F1-9388-4FC46C43B773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3" Type="http://schemas.openxmlformats.org/officeDocument/2006/relationships/image" Target="../media/image23.png"/><Relationship Id="rId2" Type="http://schemas.openxmlformats.org/officeDocument/2006/relationships/image" Target="../media/image35.png"/><Relationship Id="rId1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microsoft.com/office/2007/relationships/hdphoto" Target="../media/image41.wdp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microsoft.com/office/2007/relationships/hdphoto" Target="../media/image41.wdp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image" Target="../media/image52.jpeg"/><Relationship Id="rId7" Type="http://schemas.openxmlformats.org/officeDocument/2006/relationships/image" Target="../media/image51.png"/><Relationship Id="rId6" Type="http://schemas.openxmlformats.org/officeDocument/2006/relationships/image" Target="../media/image50.jpeg"/><Relationship Id="rId5" Type="http://schemas.openxmlformats.org/officeDocument/2006/relationships/image" Target="../media/image49.jpe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image" Target="../media/image4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4.xml"/><Relationship Id="rId5" Type="http://schemas.microsoft.com/office/2007/relationships/hdphoto" Target="../media/image59.wdp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jpeg"/><Relationship Id="rId1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jpeg"/><Relationship Id="rId8" Type="http://schemas.openxmlformats.org/officeDocument/2006/relationships/image" Target="../media/image11.jpeg"/><Relationship Id="rId7" Type="http://schemas.openxmlformats.org/officeDocument/2006/relationships/image" Target="../media/image10.jpeg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6.jpeg"/><Relationship Id="rId12" Type="http://schemas.openxmlformats.org/officeDocument/2006/relationships/image" Target="../media/image15.jpeg"/><Relationship Id="rId11" Type="http://schemas.openxmlformats.org/officeDocument/2006/relationships/image" Target="../media/image14.jpeg"/><Relationship Id="rId10" Type="http://schemas.openxmlformats.org/officeDocument/2006/relationships/image" Target="../media/image13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.jpeg"/><Relationship Id="rId3" Type="http://schemas.openxmlformats.org/officeDocument/2006/relationships/image" Target="../media/image5.png"/><Relationship Id="rId2" Type="http://schemas.microsoft.com/office/2007/relationships/hdphoto" Target="../media/image6.wdp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450591"/>
            <a:ext cx="7886700" cy="1325563"/>
          </a:xfrm>
        </p:spPr>
        <p:txBody>
          <a:bodyPr>
            <a:normAutofit fontScale="90000"/>
          </a:bodyPr>
          <a:p>
            <a:pPr algn="ctr"/>
            <a:r>
              <a:rPr lang="en-US" altLang="zh-TW" dirty="0">
                <a:sym typeface="+mn-ea"/>
              </a:rPr>
              <a:t>Self-Supervised  Learning 02</a:t>
            </a:r>
            <a:br>
              <a:rPr lang="en-US" altLang="zh-TW" dirty="0">
                <a:sym typeface="+mn-ea"/>
              </a:rPr>
            </a:br>
            <a:r>
              <a:rPr lang="en-US" altLang="zh-TW" dirty="0">
                <a:sym typeface="+mn-ea"/>
              </a:rPr>
              <a:t>Auto-Encoder</a:t>
            </a:r>
            <a:br>
              <a:rPr lang="en-US" altLang="zh-TW" dirty="0">
                <a:sym typeface="+mn-ea"/>
              </a:rPr>
            </a:br>
            <a:br>
              <a:rPr lang="zh-TW" altLang="en-US" dirty="0">
                <a:solidFill>
                  <a:srgbClr val="373A72"/>
                </a:solidFill>
              </a:rPr>
            </a:br>
            <a:r>
              <a:rPr lang="en-US" altLang="zh-CN" sz="3600"/>
              <a:t>Yizhen Lao</a:t>
            </a:r>
            <a:endParaRPr lang="en-US" altLang="zh-CN" sz="3600"/>
          </a:p>
        </p:txBody>
      </p:sp>
      <p:pic>
        <p:nvPicPr>
          <p:cNvPr id="6" name="图片 5" descr="湖大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" y="247650"/>
            <a:ext cx="3751580" cy="12185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395" y="123825"/>
            <a:ext cx="1373505" cy="13735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BERT</a:t>
            </a:r>
            <a:endParaRPr lang="zh-TW" altLang="en-US" dirty="0"/>
          </a:p>
        </p:txBody>
      </p:sp>
      <p:sp>
        <p:nvSpPr>
          <p:cNvPr id="4" name="矩形: 圓角 3"/>
          <p:cNvSpPr/>
          <p:nvPr/>
        </p:nvSpPr>
        <p:spPr>
          <a:xfrm>
            <a:off x="4045547" y="4315052"/>
            <a:ext cx="3966052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BERT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4466469" y="551487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5520686" y="551487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6541271" y="551487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7595487" y="551487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4451548" y="3963536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520686" y="3963536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6543078" y="3963536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7595487" y="3963536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 rot="5400000">
            <a:off x="4181547" y="3551461"/>
            <a:ext cx="540000" cy="1952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 rot="5400000">
            <a:off x="5250685" y="3570807"/>
            <a:ext cx="540000" cy="1952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 rot="5400000">
            <a:off x="6279380" y="3585195"/>
            <a:ext cx="540000" cy="1952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 rot="5400000">
            <a:off x="7317796" y="3585195"/>
            <a:ext cx="540000" cy="1952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518370" y="3016655"/>
            <a:ext cx="0" cy="377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3960184" y="5900630"/>
            <a:ext cx="1048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宋体" panose="02010600030101010101" pitchFamily="2" charset="-122"/>
                <a:cs typeface="+mn-cs"/>
              </a:rPr>
              <a:t>湖</a:t>
            </a:r>
            <a:endParaRPr kumimoji="0" lang="zh-CN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圓角矩形 56"/>
          <p:cNvSpPr/>
          <p:nvPr/>
        </p:nvSpPr>
        <p:spPr>
          <a:xfrm>
            <a:off x="4958958" y="5848351"/>
            <a:ext cx="1097280" cy="5059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980734" y="5900630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灣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028573" y="5888961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大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7105185" y="5912814"/>
            <a:ext cx="1048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宋体" panose="02010600030101010101" pitchFamily="2" charset="-122"/>
                <a:cs typeface="+mn-cs"/>
              </a:rPr>
              <a:t>学</a:t>
            </a:r>
            <a:endParaRPr kumimoji="0" lang="zh-CN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21010" y="2227659"/>
            <a:ext cx="1194719" cy="7718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Linear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 rot="5400000">
            <a:off x="5042600" y="1263339"/>
            <a:ext cx="911520" cy="1732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 flipV="1">
            <a:off x="5509316" y="1850563"/>
            <a:ext cx="0" cy="377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74114" y="5839715"/>
            <a:ext cx="291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Add noise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198156" y="1748874"/>
            <a:ext cx="1301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softmax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7686990" y="901302"/>
            <a:ext cx="188851" cy="911520"/>
            <a:chOff x="6293449" y="916142"/>
            <a:chExt cx="188851" cy="911520"/>
          </a:xfrm>
        </p:grpSpPr>
        <p:sp>
          <p:nvSpPr>
            <p:cNvPr id="47" name="矩形 46"/>
            <p:cNvSpPr/>
            <p:nvPr/>
          </p:nvSpPr>
          <p:spPr>
            <a:xfrm rot="5400000">
              <a:off x="5924339" y="1285252"/>
              <a:ext cx="911520" cy="1732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44" name="橢圓 43"/>
            <p:cNvSpPr/>
            <p:nvPr/>
          </p:nvSpPr>
          <p:spPr>
            <a:xfrm>
              <a:off x="6302300" y="1217369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</p:grpSp>
      <p:sp>
        <p:nvSpPr>
          <p:cNvPr id="45" name="文字方塊 44"/>
          <p:cNvSpPr txBox="1"/>
          <p:nvPr/>
        </p:nvSpPr>
        <p:spPr>
          <a:xfrm>
            <a:off x="7270584" y="1882663"/>
            <a:ext cx="103051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 panose="020B0604030504040204" pitchFamily="34" charset="-120"/>
                <a:ea typeface="宋体" panose="02010600030101010101" pitchFamily="2" charset="-122"/>
                <a:cs typeface="+mn-cs"/>
              </a:rPr>
              <a:t>南</a:t>
            </a:r>
            <a:endParaRPr kumimoji="0" lang="zh-CN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panose="020B0604030504040204" pitchFamily="34" charset="-12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H="1">
            <a:off x="5602525" y="1357062"/>
            <a:ext cx="20687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5638874" y="1367639"/>
            <a:ext cx="2041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minimize cross entropy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64545" y="4618209"/>
            <a:ext cx="291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Encoder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58503" y="2317159"/>
            <a:ext cx="291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Decoder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4966079" y="216268"/>
            <a:ext cx="291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2800" dirty="0">
                <a:solidFill>
                  <a:srgbClr val="0000FF"/>
                </a:solidFill>
                <a:latin typeface="Calibri" panose="020F0502020204030204"/>
                <a:ea typeface="PMingLiU" panose="02020500000000000000" pitchFamily="18" charset="-120"/>
              </a:rPr>
              <a:t>Reconstruction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474114" y="3379065"/>
            <a:ext cx="291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Embedding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58503" y="1253206"/>
            <a:ext cx="4462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2800" dirty="0">
                <a:solidFill>
                  <a:srgbClr val="0000FF"/>
                </a:solidFill>
                <a:latin typeface="Calibri" panose="020F0502020204030204"/>
                <a:ea typeface="PMingLiU" panose="02020500000000000000" pitchFamily="18" charset="-120"/>
              </a:rPr>
              <a:t>A de-noising auto-encoder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箭號: 向右 5"/>
          <p:cNvSpPr/>
          <p:nvPr/>
        </p:nvSpPr>
        <p:spPr>
          <a:xfrm flipH="1">
            <a:off x="3489455" y="5900630"/>
            <a:ext cx="556092" cy="4499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箭號: 向右 57"/>
          <p:cNvSpPr/>
          <p:nvPr/>
        </p:nvSpPr>
        <p:spPr>
          <a:xfrm flipH="1">
            <a:off x="3420648" y="3443413"/>
            <a:ext cx="556092" cy="4499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左大括弧 7"/>
          <p:cNvSpPr/>
          <p:nvPr/>
        </p:nvSpPr>
        <p:spPr>
          <a:xfrm>
            <a:off x="3608351" y="4193383"/>
            <a:ext cx="503717" cy="1465500"/>
          </a:xfrm>
          <a:prstGeom prst="leftBrace">
            <a:avLst>
              <a:gd name="adj1" fmla="val 38588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左大括弧 58"/>
          <p:cNvSpPr/>
          <p:nvPr/>
        </p:nvSpPr>
        <p:spPr>
          <a:xfrm>
            <a:off x="3530173" y="1891875"/>
            <a:ext cx="503717" cy="1465500"/>
          </a:xfrm>
          <a:prstGeom prst="leftBrace">
            <a:avLst>
              <a:gd name="adj1" fmla="val 38588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1" grpId="0"/>
      <p:bldP spid="52" grpId="0"/>
      <p:bldP spid="53" grpId="0"/>
      <p:bldP spid="54" grpId="0"/>
      <p:bldP spid="56" grpId="0"/>
      <p:bldP spid="6" grpId="0" animBg="1"/>
      <p:bldP spid="58" grpId="0" animBg="1"/>
      <p:bldP spid="8" grpId="0" animBg="1"/>
      <p:bldP spid="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矩形: 圓角 2"/>
          <p:cNvSpPr/>
          <p:nvPr/>
        </p:nvSpPr>
        <p:spPr>
          <a:xfrm>
            <a:off x="628650" y="2968052"/>
            <a:ext cx="7886700" cy="97436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73685" y="3302311"/>
            <a:ext cx="1199763" cy="7459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Times New Roman" panose="02020603050405020304" pitchFamily="18" charset="0"/>
              </a:rPr>
              <a:t>Encoder</a:t>
            </a:r>
            <a:endParaRPr lang="zh-TW" altLang="en-US" sz="2400" dirty="0"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32035" y="3264835"/>
            <a:ext cx="231332" cy="85752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3973448" y="3682457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095714" y="3301852"/>
            <a:ext cx="1357878" cy="7461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Times New Roman" panose="02020603050405020304" pitchFamily="18" charset="0"/>
              </a:rPr>
              <a:t>Decoder</a:t>
            </a:r>
            <a:endParaRPr lang="zh-TW" altLang="en-US" sz="2400" dirty="0"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2344929" y="3682457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663367" y="3703438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453592" y="3703438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/>
          <p:cNvGrpSpPr/>
          <p:nvPr/>
        </p:nvGrpSpPr>
        <p:grpSpPr>
          <a:xfrm>
            <a:off x="934035" y="3301852"/>
            <a:ext cx="1298984" cy="680810"/>
            <a:chOff x="4005606" y="5533027"/>
            <a:chExt cx="1757324" cy="929291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群組 14"/>
          <p:cNvGrpSpPr/>
          <p:nvPr/>
        </p:nvGrpSpPr>
        <p:grpSpPr>
          <a:xfrm>
            <a:off x="6985308" y="3342052"/>
            <a:ext cx="1298984" cy="680810"/>
            <a:chOff x="4005606" y="5533027"/>
            <a:chExt cx="1757324" cy="929291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文字方塊 18"/>
          <p:cNvSpPr txBox="1"/>
          <p:nvPr/>
        </p:nvSpPr>
        <p:spPr>
          <a:xfrm>
            <a:off x="535318" y="3874191"/>
            <a:ext cx="207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2400" dirty="0">
                <a:solidFill>
                  <a:prstClr val="black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input audio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03325" y="3874191"/>
            <a:ext cx="196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PMingLiU" panose="02020500000000000000" pitchFamily="18" charset="-120"/>
                <a:cs typeface="Times New Roman" panose="02020603050405020304" pitchFamily="18" charset="0"/>
              </a:rPr>
              <a:t>reconstructed 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344929" y="4318715"/>
            <a:ext cx="431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PMingLiU" panose="02020500000000000000" pitchFamily="18" charset="-120"/>
                <a:cs typeface="Times New Roman" panose="02020603050405020304" pitchFamily="18" charset="0"/>
              </a:rPr>
              <a:t>content, speaker …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4548283" y="4124804"/>
            <a:ext cx="0" cy="30337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773685" y="5187906"/>
            <a:ext cx="1199763" cy="7459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Times New Roman" panose="02020603050405020304" pitchFamily="18" charset="0"/>
              </a:rPr>
              <a:t>Encoder</a:t>
            </a:r>
            <a:endParaRPr lang="zh-TW" altLang="en-US" sz="2400" dirty="0">
              <a:cs typeface="Times New Roman" panose="02020603050405020304" pitchFamily="18" charset="0"/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32035" y="5150430"/>
            <a:ext cx="231332" cy="857522"/>
          </a:xfrm>
          <a:prstGeom prst="rect">
            <a:avLst/>
          </a:prstGeom>
        </p:spPr>
      </p:pic>
      <p:cxnSp>
        <p:nvCxnSpPr>
          <p:cNvPr id="25" name="直線單箭頭接點 24"/>
          <p:cNvCxnSpPr/>
          <p:nvPr/>
        </p:nvCxnSpPr>
        <p:spPr>
          <a:xfrm>
            <a:off x="3988438" y="5583042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095714" y="5187447"/>
            <a:ext cx="1357878" cy="7461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Times New Roman" panose="02020603050405020304" pitchFamily="18" charset="0"/>
              </a:rPr>
              <a:t>Decoder</a:t>
            </a:r>
            <a:endParaRPr lang="zh-TW" altLang="en-US" sz="2400" dirty="0">
              <a:cs typeface="Times New Roman" panose="02020603050405020304" pitchFamily="18" charset="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2359919" y="5583042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4678357" y="5604023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6468582" y="5604023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543414" y="5967282"/>
            <a:ext cx="207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2400" dirty="0">
                <a:solidFill>
                  <a:prstClr val="black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input sentence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678237" y="5955453"/>
            <a:ext cx="196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PMingLiU" panose="02020500000000000000" pitchFamily="18" charset="-120"/>
                <a:cs typeface="Times New Roman" panose="02020603050405020304" pitchFamily="18" charset="0"/>
              </a:rPr>
              <a:t>reconstructed 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389899" y="6249280"/>
            <a:ext cx="431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PMingLiU" panose="02020500000000000000" pitchFamily="18" charset="-120"/>
                <a:cs typeface="Times New Roman" panose="02020603050405020304" pitchFamily="18" charset="0"/>
              </a:rPr>
              <a:t>syntax, semantic … 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4548283" y="6010399"/>
            <a:ext cx="0" cy="30337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ãdocument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63" y="4835132"/>
            <a:ext cx="1117336" cy="115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ãdocument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5" y="4825562"/>
            <a:ext cx="1117336" cy="115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字方塊 44"/>
          <p:cNvSpPr txBox="1"/>
          <p:nvPr/>
        </p:nvSpPr>
        <p:spPr>
          <a:xfrm>
            <a:off x="59718" y="1354"/>
            <a:ext cx="902625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1" u="sng" dirty="0"/>
              <a:t>Representation includes </a:t>
            </a:r>
            <a:endParaRPr lang="en-US" altLang="zh-TW" sz="3200" b="1" i="1" u="sng" dirty="0"/>
          </a:p>
          <a:p>
            <a:pPr algn="ctr"/>
            <a:r>
              <a:rPr lang="en-US" altLang="zh-TW" sz="3200" b="1" i="1" u="sng" dirty="0"/>
              <a:t>information of different aspects </a:t>
            </a:r>
            <a:endParaRPr lang="zh-TW" altLang="en-US" sz="3200" b="1" i="1" u="sng" dirty="0"/>
          </a:p>
        </p:txBody>
      </p:sp>
      <p:sp>
        <p:nvSpPr>
          <p:cNvPr id="46" name="矩形 45"/>
          <p:cNvSpPr/>
          <p:nvPr/>
        </p:nvSpPr>
        <p:spPr>
          <a:xfrm>
            <a:off x="2781781" y="1432205"/>
            <a:ext cx="1199763" cy="7459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Times New Roman" panose="02020603050405020304" pitchFamily="18" charset="0"/>
              </a:rPr>
              <a:t>Encoder</a:t>
            </a:r>
            <a:endParaRPr lang="zh-TW" altLang="en-US" sz="2400" dirty="0">
              <a:cs typeface="Times New Roman" panose="02020603050405020304" pitchFamily="18" charset="0"/>
            </a:endParaRPr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40131" y="1394729"/>
            <a:ext cx="231332" cy="857522"/>
          </a:xfrm>
          <a:prstGeom prst="rect">
            <a:avLst/>
          </a:prstGeom>
        </p:spPr>
      </p:pic>
      <p:cxnSp>
        <p:nvCxnSpPr>
          <p:cNvPr id="48" name="直線單箭頭接點 47"/>
          <p:cNvCxnSpPr/>
          <p:nvPr/>
        </p:nvCxnSpPr>
        <p:spPr>
          <a:xfrm>
            <a:off x="3981544" y="1812351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103810" y="1431746"/>
            <a:ext cx="1357878" cy="7461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Times New Roman" panose="02020603050405020304" pitchFamily="18" charset="0"/>
              </a:rPr>
              <a:t>Decoder</a:t>
            </a:r>
            <a:endParaRPr lang="zh-TW" altLang="en-US" sz="2400" dirty="0">
              <a:cs typeface="Times New Roman" panose="02020603050405020304" pitchFamily="18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>
            <a:off x="2353025" y="1812351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4671463" y="1833332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6461688" y="1833332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606076" y="2288916"/>
            <a:ext cx="207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2400" dirty="0">
                <a:solidFill>
                  <a:prstClr val="black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input image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675195" y="2335608"/>
            <a:ext cx="196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PMingLiU" panose="02020500000000000000" pitchFamily="18" charset="-120"/>
                <a:cs typeface="Times New Roman" panose="02020603050405020304" pitchFamily="18" charset="0"/>
              </a:rPr>
              <a:t>reconstructed 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2397995" y="2508569"/>
            <a:ext cx="431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PMingLiU" panose="02020500000000000000" pitchFamily="18" charset="-120"/>
                <a:cs typeface="Times New Roman" panose="02020603050405020304" pitchFamily="18" charset="0"/>
              </a:rPr>
              <a:t>object, texture …. 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64" name="直線單箭頭接點 63"/>
          <p:cNvCxnSpPr/>
          <p:nvPr/>
        </p:nvCxnSpPr>
        <p:spPr>
          <a:xfrm>
            <a:off x="4556379" y="2254698"/>
            <a:ext cx="0" cy="30337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瘋狂藝術大師—文森・梵谷（Vincent Van Gogh）與他的名畫故事| Marie Claire 美麗佳人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98" y="1290116"/>
            <a:ext cx="1302178" cy="103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瘋狂藝術大師—文森・梵谷（Vincent Van Gogh）與他的名畫故事| Marie Claire 美麗佳人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114" y="1297141"/>
            <a:ext cx="1302178" cy="103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9" grpId="0"/>
      <p:bldP spid="20" grpId="0"/>
      <p:bldP spid="21" grpId="0"/>
      <p:bldP spid="23" grpId="0" animBg="1"/>
      <p:bldP spid="26" grpId="0" animBg="1"/>
      <p:bldP spid="38" grpId="0"/>
      <p:bldP spid="39" grpId="0"/>
      <p:bldP spid="40" grpId="0"/>
      <p:bldP spid="46" grpId="0" animBg="1"/>
      <p:bldP spid="49" grpId="0" animBg="1"/>
      <p:bldP spid="61" grpId="0"/>
      <p:bldP spid="62" grpId="0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Feature Disentangle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81090" y="4338172"/>
            <a:ext cx="1199763" cy="7459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Times New Roman" panose="02020603050405020304" pitchFamily="18" charset="0"/>
              </a:rPr>
              <a:t>Encoder</a:t>
            </a:r>
            <a:endParaRPr lang="zh-TW" altLang="en-US" sz="2400" dirty="0"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3880853" y="4718318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003119" y="4337713"/>
            <a:ext cx="1357878" cy="7461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Times New Roman" panose="02020603050405020304" pitchFamily="18" charset="0"/>
              </a:rPr>
              <a:t>Decoder</a:t>
            </a:r>
            <a:endParaRPr lang="zh-TW" altLang="en-US" sz="2400" dirty="0"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2252334" y="4718318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570772" y="4739299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360997" y="4739299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/>
          <p:cNvGrpSpPr/>
          <p:nvPr/>
        </p:nvGrpSpPr>
        <p:grpSpPr>
          <a:xfrm>
            <a:off x="841440" y="4337713"/>
            <a:ext cx="1298984" cy="680810"/>
            <a:chOff x="4005606" y="5533027"/>
            <a:chExt cx="1757324" cy="929291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群組 14"/>
          <p:cNvGrpSpPr/>
          <p:nvPr/>
        </p:nvGrpSpPr>
        <p:grpSpPr>
          <a:xfrm>
            <a:off x="6892713" y="4377913"/>
            <a:ext cx="1298984" cy="680810"/>
            <a:chOff x="4005606" y="5533027"/>
            <a:chExt cx="1757324" cy="929291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文字方塊 18"/>
          <p:cNvSpPr txBox="1"/>
          <p:nvPr/>
        </p:nvSpPr>
        <p:spPr>
          <a:xfrm>
            <a:off x="442723" y="4910052"/>
            <a:ext cx="207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2400" dirty="0">
                <a:solidFill>
                  <a:prstClr val="black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input audio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610730" y="4910052"/>
            <a:ext cx="196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PMingLiU" panose="02020500000000000000" pitchFamily="18" charset="-120"/>
                <a:cs typeface="Times New Roman" panose="02020603050405020304" pitchFamily="18" charset="0"/>
              </a:rPr>
              <a:t>reconstructed 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3" name="圖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033" y="3823675"/>
            <a:ext cx="249575" cy="925149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17033" y="4758349"/>
            <a:ext cx="249575" cy="925149"/>
          </a:xfrm>
          <a:prstGeom prst="rect">
            <a:avLst/>
          </a:prstGeom>
        </p:spPr>
      </p:pic>
      <p:cxnSp>
        <p:nvCxnSpPr>
          <p:cNvPr id="45" name="直線單箭頭接點 44"/>
          <p:cNvCxnSpPr/>
          <p:nvPr/>
        </p:nvCxnSpPr>
        <p:spPr>
          <a:xfrm flipV="1">
            <a:off x="4566608" y="3823675"/>
            <a:ext cx="350743" cy="38909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4566608" y="5265826"/>
            <a:ext cx="335003" cy="41767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4917351" y="5452665"/>
            <a:ext cx="431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PMingLiU" panose="02020500000000000000" pitchFamily="18" charset="-120"/>
                <a:cs typeface="Times New Roman" panose="02020603050405020304" pitchFamily="18" charset="0"/>
              </a:rPr>
              <a:t>speaker information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901611" y="3556559"/>
            <a:ext cx="269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cs typeface="Times New Roman" panose="02020603050405020304" pitchFamily="18" charset="0"/>
              </a:rPr>
              <a:t>content information</a:t>
            </a:r>
            <a:endParaRPr lang="zh-TW" altLang="en-US" sz="2400" dirty="0"/>
          </a:p>
        </p:txBody>
      </p:sp>
      <p:sp>
        <p:nvSpPr>
          <p:cNvPr id="50" name="矩形 49"/>
          <p:cNvSpPr/>
          <p:nvPr/>
        </p:nvSpPr>
        <p:spPr>
          <a:xfrm>
            <a:off x="2681090" y="1941704"/>
            <a:ext cx="1199763" cy="7459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Times New Roman" panose="02020603050405020304" pitchFamily="18" charset="0"/>
              </a:rPr>
              <a:t>Encoder</a:t>
            </a:r>
            <a:endParaRPr lang="zh-TW" altLang="en-US" sz="2400" dirty="0">
              <a:cs typeface="Times New Roman" panose="02020603050405020304" pitchFamily="18" charset="0"/>
            </a:endParaRPr>
          </a:p>
        </p:txBody>
      </p:sp>
      <p:pic>
        <p:nvPicPr>
          <p:cNvPr id="65" name="圖片 6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39440" y="1904228"/>
            <a:ext cx="231332" cy="857522"/>
          </a:xfrm>
          <a:prstGeom prst="rect">
            <a:avLst/>
          </a:prstGeom>
        </p:spPr>
      </p:pic>
      <p:cxnSp>
        <p:nvCxnSpPr>
          <p:cNvPr id="76" name="直線單箭頭接點 75"/>
          <p:cNvCxnSpPr/>
          <p:nvPr/>
        </p:nvCxnSpPr>
        <p:spPr>
          <a:xfrm>
            <a:off x="3880853" y="2321850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5003119" y="1941245"/>
            <a:ext cx="1357878" cy="7461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Times New Roman" panose="02020603050405020304" pitchFamily="18" charset="0"/>
              </a:rPr>
              <a:t>Decoder</a:t>
            </a:r>
            <a:endParaRPr lang="zh-TW" altLang="en-US" sz="2400" dirty="0">
              <a:cs typeface="Times New Roman" panose="02020603050405020304" pitchFamily="18" charset="0"/>
            </a:endParaRPr>
          </a:p>
        </p:txBody>
      </p:sp>
      <p:cxnSp>
        <p:nvCxnSpPr>
          <p:cNvPr id="78" name="直線單箭頭接點 77"/>
          <p:cNvCxnSpPr/>
          <p:nvPr/>
        </p:nvCxnSpPr>
        <p:spPr>
          <a:xfrm>
            <a:off x="2252334" y="2321850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>
            <a:off x="4570772" y="2342831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>
            <a:off x="6360997" y="2342831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群組 80"/>
          <p:cNvGrpSpPr/>
          <p:nvPr/>
        </p:nvGrpSpPr>
        <p:grpSpPr>
          <a:xfrm>
            <a:off x="841440" y="1941245"/>
            <a:ext cx="1298984" cy="680810"/>
            <a:chOff x="4005606" y="5533027"/>
            <a:chExt cx="1757324" cy="929291"/>
          </a:xfrm>
        </p:grpSpPr>
        <p:pic>
          <p:nvPicPr>
            <p:cNvPr id="82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5" name="群組 84"/>
          <p:cNvGrpSpPr/>
          <p:nvPr/>
        </p:nvGrpSpPr>
        <p:grpSpPr>
          <a:xfrm>
            <a:off x="6892713" y="1981445"/>
            <a:ext cx="1298984" cy="680810"/>
            <a:chOff x="4005606" y="5533027"/>
            <a:chExt cx="1757324" cy="929291"/>
          </a:xfrm>
        </p:grpSpPr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9" name="文字方塊 88"/>
          <p:cNvSpPr txBox="1"/>
          <p:nvPr/>
        </p:nvSpPr>
        <p:spPr>
          <a:xfrm>
            <a:off x="442723" y="2513584"/>
            <a:ext cx="207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2400" dirty="0">
                <a:solidFill>
                  <a:prstClr val="black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input audio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6610730" y="2513584"/>
            <a:ext cx="196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PMingLiU" panose="02020500000000000000" pitchFamily="18" charset="-120"/>
                <a:cs typeface="Times New Roman" panose="02020603050405020304" pitchFamily="18" charset="0"/>
              </a:rPr>
              <a:t>reconstructed 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252334" y="2958108"/>
            <a:ext cx="431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PMingLiU" panose="02020500000000000000" pitchFamily="18" charset="-120"/>
                <a:cs typeface="Times New Roman" panose="02020603050405020304" pitchFamily="18" charset="0"/>
              </a:rPr>
              <a:t>content, speaker …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>
            <a:off x="4455688" y="2764197"/>
            <a:ext cx="0" cy="30337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628650" y="5792353"/>
            <a:ext cx="46169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https://arxiv.org/abs/1904.05742</a:t>
            </a:r>
            <a:endParaRPr lang="en-US" altLang="zh-TW" dirty="0"/>
          </a:p>
          <a:p>
            <a:r>
              <a:rPr lang="en-US" altLang="zh-TW" dirty="0"/>
              <a:t>https://arxiv.org/abs/1804.02812</a:t>
            </a:r>
            <a:endParaRPr lang="en-US" altLang="zh-TW" dirty="0"/>
          </a:p>
          <a:p>
            <a:r>
              <a:rPr lang="zh-TW" altLang="en-US" dirty="0"/>
              <a:t>https://arxiv.org/abs/1905.05879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 descr="ãé çµè®è²å¨ãçåçæå°çµæ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7" r="9011" b="1"/>
          <a:stretch>
            <a:fillRect/>
          </a:stretch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2906" y="5317240"/>
            <a:ext cx="8408194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Application: Voice Conversion  </a:t>
            </a:r>
            <a:endParaRPr lang="en-US" altLang="zh-TW" sz="3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9" name="Straight Connector 5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15900" y="1143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In the past</a:t>
            </a:r>
            <a:endParaRPr kumimoji="0" lang="zh-TW" altLang="en-US" sz="32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15900" y="36957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Today</a:t>
            </a:r>
            <a:endParaRPr kumimoji="0" lang="zh-TW" altLang="en-US" sz="32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142861" y="904325"/>
            <a:ext cx="212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Speaker A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976127" y="904325"/>
            <a:ext cx="212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Speaker B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349176" y="1567676"/>
            <a:ext cx="1614926" cy="680204"/>
            <a:chOff x="4005606" y="5533027"/>
            <a:chExt cx="1757324" cy="929291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群組 19"/>
          <p:cNvGrpSpPr/>
          <p:nvPr/>
        </p:nvGrpSpPr>
        <p:grpSpPr>
          <a:xfrm flipH="1">
            <a:off x="2324100" y="2387291"/>
            <a:ext cx="1640002" cy="680204"/>
            <a:chOff x="4005606" y="5533027"/>
            <a:chExt cx="1757324" cy="929291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" name="群組 32"/>
          <p:cNvGrpSpPr/>
          <p:nvPr/>
        </p:nvGrpSpPr>
        <p:grpSpPr>
          <a:xfrm>
            <a:off x="5240689" y="1567234"/>
            <a:ext cx="1614926" cy="680204"/>
            <a:chOff x="4005606" y="5533027"/>
            <a:chExt cx="1757324" cy="929291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" name="群組 36"/>
          <p:cNvGrpSpPr/>
          <p:nvPr/>
        </p:nvGrpSpPr>
        <p:grpSpPr>
          <a:xfrm flipH="1">
            <a:off x="5263972" y="2386849"/>
            <a:ext cx="1640002" cy="680204"/>
            <a:chOff x="4005606" y="5533027"/>
            <a:chExt cx="1757324" cy="929291"/>
          </a:xfrm>
        </p:grpSpPr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" name="直線單箭頭接點 50"/>
          <p:cNvCxnSpPr/>
          <p:nvPr/>
        </p:nvCxnSpPr>
        <p:spPr>
          <a:xfrm>
            <a:off x="4112415" y="1924556"/>
            <a:ext cx="1013974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4112415" y="2769818"/>
            <a:ext cx="1013974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252919" y="1676282"/>
            <a:ext cx="210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How are you?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798183" y="1676281"/>
            <a:ext cx="210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How are you?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215900" y="2440072"/>
            <a:ext cx="210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Good morning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6870765" y="2538985"/>
            <a:ext cx="210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Good morning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61" name="直線接點 60"/>
          <p:cNvCxnSpPr/>
          <p:nvPr/>
        </p:nvCxnSpPr>
        <p:spPr>
          <a:xfrm>
            <a:off x="-317300" y="3429000"/>
            <a:ext cx="9906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2291174" y="3784378"/>
            <a:ext cx="212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Speaker A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835057" y="3791950"/>
            <a:ext cx="212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Speaker B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grpSp>
        <p:nvGrpSpPr>
          <p:cNvPr id="64" name="群組 63"/>
          <p:cNvGrpSpPr/>
          <p:nvPr/>
        </p:nvGrpSpPr>
        <p:grpSpPr>
          <a:xfrm>
            <a:off x="2497489" y="4447729"/>
            <a:ext cx="1614926" cy="680204"/>
            <a:chOff x="4005606" y="5533027"/>
            <a:chExt cx="1757324" cy="929291"/>
          </a:xfrm>
        </p:grpSpPr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" name="群組 67"/>
          <p:cNvGrpSpPr/>
          <p:nvPr/>
        </p:nvGrpSpPr>
        <p:grpSpPr>
          <a:xfrm flipH="1">
            <a:off x="2472413" y="5267344"/>
            <a:ext cx="1640002" cy="680204"/>
            <a:chOff x="4005606" y="5533027"/>
            <a:chExt cx="1757324" cy="929291"/>
          </a:xfrm>
        </p:grpSpPr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" name="群組 71"/>
          <p:cNvGrpSpPr/>
          <p:nvPr/>
        </p:nvGrpSpPr>
        <p:grpSpPr>
          <a:xfrm>
            <a:off x="5099619" y="4454859"/>
            <a:ext cx="1614926" cy="680204"/>
            <a:chOff x="4005606" y="5533027"/>
            <a:chExt cx="1757324" cy="929291"/>
          </a:xfrm>
        </p:grpSpPr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" name="群組 75"/>
          <p:cNvGrpSpPr/>
          <p:nvPr/>
        </p:nvGrpSpPr>
        <p:grpSpPr>
          <a:xfrm flipH="1">
            <a:off x="5122902" y="5274474"/>
            <a:ext cx="1640002" cy="680204"/>
            <a:chOff x="4005606" y="5533027"/>
            <a:chExt cx="1757324" cy="929291"/>
          </a:xfrm>
        </p:grpSpPr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" name="文字方塊 81"/>
          <p:cNvSpPr txBox="1"/>
          <p:nvPr/>
        </p:nvSpPr>
        <p:spPr>
          <a:xfrm>
            <a:off x="673429" y="4582757"/>
            <a:ext cx="2108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一二三四五</a:t>
            </a:r>
            <a:endParaRPr kumimoji="0" lang="zh-CN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6657113" y="4563906"/>
            <a:ext cx="210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How are you?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03913" y="5371685"/>
            <a:ext cx="2108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上山打老虎</a:t>
            </a:r>
            <a:endParaRPr kumimoji="0" lang="zh-CN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6729695" y="5426610"/>
            <a:ext cx="210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Good morning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701013" y="6117313"/>
            <a:ext cx="806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Speakers A and B are talking about completely different things.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2" grpId="0"/>
      <p:bldP spid="63" grpId="0"/>
      <p:bldP spid="82" grpId="0"/>
      <p:bldP spid="83" grpId="0"/>
      <p:bldP spid="84" grpId="0"/>
      <p:bldP spid="85" grpId="0"/>
      <p:bldP spid="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Application: Voice Conversion  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349768" y="2512747"/>
            <a:ext cx="1298984" cy="680810"/>
            <a:chOff x="4005606" y="5533027"/>
            <a:chExt cx="1757324" cy="929291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文字方塊 9"/>
          <p:cNvSpPr txBox="1"/>
          <p:nvPr/>
        </p:nvSpPr>
        <p:spPr>
          <a:xfrm>
            <a:off x="266885" y="3083863"/>
            <a:ext cx="152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How are you?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317300" y="5005412"/>
            <a:ext cx="1298984" cy="680810"/>
            <a:chOff x="4005606" y="5533027"/>
            <a:chExt cx="1757324" cy="929291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文字方塊 15"/>
          <p:cNvSpPr txBox="1"/>
          <p:nvPr/>
        </p:nvSpPr>
        <p:spPr>
          <a:xfrm>
            <a:off x="354841" y="5501114"/>
            <a:ext cx="129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Hello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197671" y="2507826"/>
            <a:ext cx="1199763" cy="7459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Times New Roman" panose="02020603050405020304" pitchFamily="18" charset="0"/>
              </a:rPr>
              <a:t>Encoder</a:t>
            </a:r>
            <a:endParaRPr lang="zh-TW" altLang="en-US" sz="2400" dirty="0">
              <a:cs typeface="Times New Roman" panose="02020603050405020304" pitchFamily="18" charset="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3397434" y="2887972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768915" y="2887972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614" y="1993329"/>
            <a:ext cx="249575" cy="925149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33614" y="2928003"/>
            <a:ext cx="249575" cy="925149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4032257" y="2133860"/>
            <a:ext cx="974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How are you?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197671" y="4940261"/>
            <a:ext cx="1199763" cy="7459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Times New Roman" panose="02020603050405020304" pitchFamily="18" charset="0"/>
              </a:rPr>
              <a:t>Encoder</a:t>
            </a:r>
            <a:endParaRPr lang="zh-TW" altLang="en-US" sz="2400" dirty="0"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>
            <a:off x="3397434" y="5320407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1768915" y="5320407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圖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614" y="4425764"/>
            <a:ext cx="249575" cy="925149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33614" y="5360438"/>
            <a:ext cx="249575" cy="925149"/>
          </a:xfrm>
          <a:prstGeom prst="rect">
            <a:avLst/>
          </a:prstGeom>
        </p:spPr>
      </p:pic>
      <p:sp>
        <p:nvSpPr>
          <p:cNvPr id="38" name="文字方塊 37"/>
          <p:cNvSpPr txBox="1"/>
          <p:nvPr/>
        </p:nvSpPr>
        <p:spPr>
          <a:xfrm>
            <a:off x="3792013" y="4685900"/>
            <a:ext cx="129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Hello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5612707" y="2488533"/>
            <a:ext cx="1357878" cy="7461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Times New Roman" panose="02020603050405020304" pitchFamily="18" charset="0"/>
              </a:rPr>
              <a:t>Decoder</a:t>
            </a:r>
            <a:endParaRPr lang="zh-TW" altLang="en-US" sz="2400" dirty="0">
              <a:cs typeface="Times New Roman" panose="02020603050405020304" pitchFamily="18" charset="0"/>
            </a:endParaRPr>
          </a:p>
        </p:txBody>
      </p:sp>
      <p:grpSp>
        <p:nvGrpSpPr>
          <p:cNvPr id="41" name="群組 40"/>
          <p:cNvGrpSpPr/>
          <p:nvPr/>
        </p:nvGrpSpPr>
        <p:grpSpPr>
          <a:xfrm>
            <a:off x="7550668" y="2538147"/>
            <a:ext cx="1298984" cy="680810"/>
            <a:chOff x="4005606" y="5533027"/>
            <a:chExt cx="1757324" cy="929291"/>
          </a:xfrm>
        </p:grpSpPr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" name="文字方塊 45"/>
          <p:cNvSpPr txBox="1"/>
          <p:nvPr/>
        </p:nvSpPr>
        <p:spPr>
          <a:xfrm>
            <a:off x="7467785" y="3109263"/>
            <a:ext cx="152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How are you?</a:t>
            </a:r>
            <a:endParaRPr lang="zh-TW" altLang="en-US" dirty="0"/>
          </a:p>
        </p:txBody>
      </p:sp>
      <p:cxnSp>
        <p:nvCxnSpPr>
          <p:cNvPr id="47" name="直線單箭頭接點 46"/>
          <p:cNvCxnSpPr/>
          <p:nvPr/>
        </p:nvCxnSpPr>
        <p:spPr>
          <a:xfrm>
            <a:off x="6970585" y="2892068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5251098" y="2868706"/>
            <a:ext cx="4020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5237484" y="2345978"/>
            <a:ext cx="0" cy="11133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5006481" y="3453195"/>
            <a:ext cx="24461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4992867" y="2365228"/>
            <a:ext cx="24461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588451" y="4901619"/>
            <a:ext cx="1357878" cy="7461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Times New Roman" panose="02020603050405020304" pitchFamily="18" charset="0"/>
              </a:rPr>
              <a:t>Decoder</a:t>
            </a:r>
            <a:endParaRPr lang="zh-TW" altLang="en-US" sz="2400" dirty="0">
              <a:cs typeface="Times New Roman" panose="02020603050405020304" pitchFamily="18" charset="0"/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>
            <a:off x="6946329" y="5305154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5226842" y="5281792"/>
            <a:ext cx="4020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>
            <a:off x="5213228" y="4759064"/>
            <a:ext cx="0" cy="11133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4982225" y="5866281"/>
            <a:ext cx="24461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4968611" y="4778314"/>
            <a:ext cx="24461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群組 70"/>
          <p:cNvGrpSpPr/>
          <p:nvPr/>
        </p:nvGrpSpPr>
        <p:grpSpPr>
          <a:xfrm>
            <a:off x="7549625" y="4967378"/>
            <a:ext cx="1298984" cy="680810"/>
            <a:chOff x="4005606" y="5533027"/>
            <a:chExt cx="1757324" cy="929291"/>
          </a:xfrm>
        </p:grpSpPr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6" name="文字方塊 75"/>
          <p:cNvSpPr txBox="1"/>
          <p:nvPr/>
        </p:nvSpPr>
        <p:spPr>
          <a:xfrm>
            <a:off x="7587166" y="5463080"/>
            <a:ext cx="129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Hello</a:t>
            </a:r>
            <a:endParaRPr lang="zh-TW" altLang="en-US" dirty="0"/>
          </a:p>
        </p:txBody>
      </p:sp>
      <p:pic>
        <p:nvPicPr>
          <p:cNvPr id="102" name="图片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721485"/>
            <a:ext cx="816610" cy="8166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990" y="3083560"/>
            <a:ext cx="816610" cy="8166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40" y="1721485"/>
            <a:ext cx="816610" cy="8166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15" y="4180205"/>
            <a:ext cx="697230" cy="962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680" y="5342255"/>
            <a:ext cx="697230" cy="962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9240" y="4043680"/>
            <a:ext cx="697230" cy="962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/>
      <p:bldP spid="31" grpId="0" animBg="1"/>
      <p:bldP spid="38" grpId="0"/>
      <p:bldP spid="40" grpId="0" animBg="1"/>
      <p:bldP spid="46" grpId="0"/>
      <p:bldP spid="59" grpId="0" animBg="1"/>
      <p:bldP spid="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Application: Voice Conversion 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349768" y="2512747"/>
            <a:ext cx="1298984" cy="680810"/>
            <a:chOff x="4005606" y="5533027"/>
            <a:chExt cx="1757324" cy="929291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文字方塊 9"/>
          <p:cNvSpPr txBox="1"/>
          <p:nvPr/>
        </p:nvSpPr>
        <p:spPr>
          <a:xfrm>
            <a:off x="266885" y="3083863"/>
            <a:ext cx="152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How are you?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317300" y="5005412"/>
            <a:ext cx="1298984" cy="680810"/>
            <a:chOff x="4005606" y="5533027"/>
            <a:chExt cx="1757324" cy="929291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文字方塊 15"/>
          <p:cNvSpPr txBox="1"/>
          <p:nvPr/>
        </p:nvSpPr>
        <p:spPr>
          <a:xfrm>
            <a:off x="354841" y="5501114"/>
            <a:ext cx="129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Hello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197671" y="2507826"/>
            <a:ext cx="1199763" cy="7459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Times New Roman" panose="02020603050405020304" pitchFamily="18" charset="0"/>
              </a:rPr>
              <a:t>Encoder</a:t>
            </a:r>
            <a:endParaRPr lang="zh-TW" altLang="en-US" sz="2400" dirty="0">
              <a:cs typeface="Times New Roman" panose="02020603050405020304" pitchFamily="18" charset="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3397434" y="2887972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768915" y="2887972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614" y="1993329"/>
            <a:ext cx="249575" cy="925149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33614" y="2928003"/>
            <a:ext cx="249575" cy="925149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4032257" y="2133860"/>
            <a:ext cx="974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How are you?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197671" y="4940261"/>
            <a:ext cx="1199763" cy="7459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Times New Roman" panose="02020603050405020304" pitchFamily="18" charset="0"/>
              </a:rPr>
              <a:t>Encoder</a:t>
            </a:r>
            <a:endParaRPr lang="zh-TW" altLang="en-US" sz="2400" dirty="0"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>
            <a:off x="3397434" y="5320407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1768915" y="5320407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圖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614" y="4425764"/>
            <a:ext cx="249575" cy="925149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33614" y="5360438"/>
            <a:ext cx="249575" cy="925149"/>
          </a:xfrm>
          <a:prstGeom prst="rect">
            <a:avLst/>
          </a:prstGeom>
        </p:spPr>
      </p:pic>
      <p:sp>
        <p:nvSpPr>
          <p:cNvPr id="38" name="文字方塊 37"/>
          <p:cNvSpPr txBox="1"/>
          <p:nvPr/>
        </p:nvSpPr>
        <p:spPr>
          <a:xfrm>
            <a:off x="3792013" y="4685900"/>
            <a:ext cx="129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Hello</a:t>
            </a:r>
            <a:endParaRPr lang="zh-TW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715309" y="3559630"/>
            <a:ext cx="1357878" cy="7461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cs typeface="Times New Roman" panose="02020603050405020304" pitchFamily="18" charset="0"/>
              </a:rPr>
              <a:t>Decoder</a:t>
            </a:r>
            <a:endParaRPr lang="zh-TW" altLang="en-US" sz="2400" dirty="0">
              <a:cs typeface="Times New Roman" panose="02020603050405020304" pitchFamily="18" charset="0"/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 rot="5400000">
            <a:off x="7213244" y="4543103"/>
            <a:ext cx="43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6313273" y="3951944"/>
            <a:ext cx="4020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5379732" y="3007545"/>
            <a:ext cx="257543" cy="1851969"/>
            <a:chOff x="5246861" y="3055774"/>
            <a:chExt cx="257543" cy="1851969"/>
          </a:xfrm>
        </p:grpSpPr>
        <p:pic>
          <p:nvPicPr>
            <p:cNvPr id="53" name="圖片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4829" y="3055774"/>
              <a:ext cx="249575" cy="925149"/>
            </a:xfrm>
            <a:prstGeom prst="rect">
              <a:avLst/>
            </a:prstGeom>
          </p:spPr>
        </p:pic>
        <p:pic>
          <p:nvPicPr>
            <p:cNvPr id="56" name="圖片 55"/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46861" y="3982594"/>
              <a:ext cx="249575" cy="925149"/>
            </a:xfrm>
            <a:prstGeom prst="rect">
              <a:avLst/>
            </a:prstGeom>
          </p:spPr>
        </p:pic>
      </p:grpSp>
      <p:sp>
        <p:nvSpPr>
          <p:cNvPr id="62" name="文字方塊 61"/>
          <p:cNvSpPr txBox="1"/>
          <p:nvPr/>
        </p:nvSpPr>
        <p:spPr>
          <a:xfrm>
            <a:off x="5637275" y="3146953"/>
            <a:ext cx="974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How are you?</a:t>
            </a:r>
            <a:endParaRPr lang="zh-TW" altLang="en-US" dirty="0"/>
          </a:p>
        </p:txBody>
      </p:sp>
      <p:grpSp>
        <p:nvGrpSpPr>
          <p:cNvPr id="64" name="群組 63"/>
          <p:cNvGrpSpPr/>
          <p:nvPr/>
        </p:nvGrpSpPr>
        <p:grpSpPr>
          <a:xfrm>
            <a:off x="6523501" y="4793855"/>
            <a:ext cx="1298984" cy="680810"/>
            <a:chOff x="4005606" y="5533027"/>
            <a:chExt cx="1757324" cy="929291"/>
          </a:xfrm>
        </p:grpSpPr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606" y="5533027"/>
              <a:ext cx="677862" cy="928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630" y="5533631"/>
              <a:ext cx="749300" cy="928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0422" y="5533251"/>
              <a:ext cx="749266" cy="928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0" name="文字方塊 79"/>
          <p:cNvSpPr txBox="1"/>
          <p:nvPr/>
        </p:nvSpPr>
        <p:spPr>
          <a:xfrm>
            <a:off x="6523501" y="5359259"/>
            <a:ext cx="152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How are you?</a:t>
            </a:r>
            <a:endParaRPr lang="zh-TW" altLang="en-US" dirty="0"/>
          </a:p>
        </p:txBody>
      </p:sp>
      <p:cxnSp>
        <p:nvCxnSpPr>
          <p:cNvPr id="81" name="直線單箭頭接點 80"/>
          <p:cNvCxnSpPr>
            <a:endCxn id="53" idx="1"/>
          </p:cNvCxnSpPr>
          <p:nvPr/>
        </p:nvCxnSpPr>
        <p:spPr>
          <a:xfrm>
            <a:off x="4874823" y="2498646"/>
            <a:ext cx="512877" cy="971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endCxn id="56" idx="1"/>
          </p:cNvCxnSpPr>
          <p:nvPr/>
        </p:nvCxnSpPr>
        <p:spPr>
          <a:xfrm flipV="1">
            <a:off x="4726772" y="4396940"/>
            <a:ext cx="652960" cy="1454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图片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721485"/>
            <a:ext cx="816610" cy="8166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620" y="3007360"/>
            <a:ext cx="816610" cy="8166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15" y="4180205"/>
            <a:ext cx="697230" cy="962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9710" y="5320665"/>
            <a:ext cx="697230" cy="962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5940" y="3793490"/>
            <a:ext cx="697230" cy="962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8005" y="4512310"/>
            <a:ext cx="697230" cy="962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2" grpId="0"/>
      <p:bldP spid="8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矩形: 圓角 2"/>
          <p:cNvSpPr/>
          <p:nvPr/>
        </p:nvSpPr>
        <p:spPr>
          <a:xfrm>
            <a:off x="628650" y="4031274"/>
            <a:ext cx="7886700" cy="97436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字方塊 45"/>
          <p:cNvSpPr txBox="1"/>
          <p:nvPr/>
        </p:nvSpPr>
        <p:spPr>
          <a:xfrm>
            <a:off x="2479370" y="13858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1" u="sng" dirty="0"/>
              <a:t>Discrete Representation</a:t>
            </a:r>
            <a:endParaRPr lang="zh-TW" altLang="en-US" sz="3200" b="1" i="1" u="sng" dirty="0"/>
          </a:p>
        </p:txBody>
      </p:sp>
      <p:sp>
        <p:nvSpPr>
          <p:cNvPr id="15" name="矩形 14"/>
          <p:cNvSpPr/>
          <p:nvPr/>
        </p:nvSpPr>
        <p:spPr>
          <a:xfrm>
            <a:off x="2223194" y="5149349"/>
            <a:ext cx="1308100" cy="10022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en-US" altLang="zh-TW" sz="2400" dirty="0"/>
          </a:p>
          <a:p>
            <a:pPr algn="ctr"/>
            <a:r>
              <a:rPr lang="en-US" altLang="zh-TW" sz="2400" dirty="0"/>
              <a:t>Encoder</a:t>
            </a:r>
            <a:endParaRPr lang="zh-TW" altLang="en-US" sz="2400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8" y="5082809"/>
            <a:ext cx="1181100" cy="11811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482047" y="5166681"/>
            <a:ext cx="1308100" cy="9813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en-US" altLang="zh-TW" sz="2400" dirty="0"/>
          </a:p>
          <a:p>
            <a:pPr algn="ctr"/>
            <a:r>
              <a:rPr lang="en-US" altLang="zh-TW" sz="2400" dirty="0"/>
              <a:t>Decoder</a:t>
            </a:r>
            <a:endParaRPr lang="zh-TW" altLang="en-US" sz="2400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026" y="5075016"/>
            <a:ext cx="1181100" cy="1181100"/>
          </a:xfrm>
          <a:prstGeom prst="rect">
            <a:avLst/>
          </a:prstGeom>
        </p:spPr>
      </p:pic>
      <p:sp>
        <p:nvSpPr>
          <p:cNvPr id="24" name="文字方塊 23"/>
          <p:cNvSpPr txBox="1"/>
          <p:nvPr/>
        </p:nvSpPr>
        <p:spPr>
          <a:xfrm>
            <a:off x="3754877" y="4626148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One-hot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4262927" y="5052348"/>
            <a:ext cx="495300" cy="1181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en-US" altLang="zh-TW" dirty="0"/>
          </a:p>
          <a:p>
            <a:pPr algn="ctr"/>
            <a:r>
              <a:rPr lang="en-US" altLang="zh-TW" dirty="0"/>
              <a:t>0</a:t>
            </a:r>
            <a:endParaRPr lang="en-US" altLang="zh-TW" dirty="0"/>
          </a:p>
          <a:p>
            <a:pPr algn="ctr"/>
            <a:r>
              <a:rPr lang="en-US" altLang="zh-TW" dirty="0"/>
              <a:t>1</a:t>
            </a:r>
            <a:endParaRPr lang="en-US" altLang="zh-TW" dirty="0"/>
          </a:p>
          <a:p>
            <a:pPr algn="ctr"/>
            <a:r>
              <a:rPr lang="en-US" altLang="zh-TW" dirty="0"/>
              <a:t>0</a:t>
            </a:r>
            <a:endParaRPr lang="en-US" altLang="zh-TW" dirty="0"/>
          </a:p>
        </p:txBody>
      </p:sp>
      <p:grpSp>
        <p:nvGrpSpPr>
          <p:cNvPr id="8" name="群組 7"/>
          <p:cNvGrpSpPr/>
          <p:nvPr/>
        </p:nvGrpSpPr>
        <p:grpSpPr>
          <a:xfrm>
            <a:off x="586254" y="2489500"/>
            <a:ext cx="7937448" cy="1644034"/>
            <a:chOff x="722531" y="4521063"/>
            <a:chExt cx="7937448" cy="1644034"/>
          </a:xfrm>
        </p:grpSpPr>
        <p:sp>
          <p:nvSpPr>
            <p:cNvPr id="29" name="矩形 28"/>
            <p:cNvSpPr/>
            <p:nvPr/>
          </p:nvSpPr>
          <p:spPr>
            <a:xfrm>
              <a:off x="2388047" y="5050537"/>
              <a:ext cx="1308100" cy="10022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NN</a:t>
              </a:r>
              <a:endParaRPr lang="en-US" altLang="zh-TW" sz="2400" dirty="0"/>
            </a:p>
            <a:p>
              <a:pPr algn="ctr"/>
              <a:r>
                <a:rPr lang="en-US" altLang="zh-TW" sz="2400" dirty="0"/>
                <a:t>Encoder</a:t>
              </a:r>
              <a:endParaRPr lang="zh-TW" altLang="en-US" sz="2400" dirty="0"/>
            </a:p>
          </p:txBody>
        </p:sp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31" y="4983997"/>
              <a:ext cx="1181100" cy="1181100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5646900" y="5067869"/>
              <a:ext cx="1308100" cy="9813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NN</a:t>
              </a:r>
              <a:endParaRPr lang="en-US" altLang="zh-TW" sz="2400" dirty="0"/>
            </a:p>
            <a:p>
              <a:pPr algn="ctr"/>
              <a:r>
                <a:rPr lang="en-US" altLang="zh-TW" sz="2400" dirty="0"/>
                <a:t>Decoder</a:t>
              </a:r>
              <a:endParaRPr lang="zh-TW" altLang="en-US" sz="2400" dirty="0"/>
            </a:p>
          </p:txBody>
        </p:sp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8879" y="4976204"/>
              <a:ext cx="1181100" cy="1181100"/>
            </a:xfrm>
            <a:prstGeom prst="rect">
              <a:avLst/>
            </a:prstGeom>
          </p:spPr>
        </p:pic>
        <p:sp>
          <p:nvSpPr>
            <p:cNvPr id="37" name="文字方塊 36"/>
            <p:cNvSpPr txBox="1"/>
            <p:nvPr/>
          </p:nvSpPr>
          <p:spPr>
            <a:xfrm>
              <a:off x="3865805" y="4521063"/>
              <a:ext cx="1543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Binary </a:t>
              </a:r>
              <a:endParaRPr lang="zh-TW" altLang="en-US" sz="24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4427780" y="4953536"/>
              <a:ext cx="495300" cy="11811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en-US" altLang="zh-TW" dirty="0"/>
            </a:p>
            <a:p>
              <a:pPr algn="ctr"/>
              <a:r>
                <a:rPr lang="en-US" altLang="zh-TW" dirty="0"/>
                <a:t>0</a:t>
              </a:r>
              <a:endParaRPr lang="en-US" altLang="zh-TW" dirty="0"/>
            </a:p>
            <a:p>
              <a:pPr algn="ctr"/>
              <a:r>
                <a:rPr lang="en-US" altLang="zh-TW" dirty="0"/>
                <a:t>0</a:t>
              </a:r>
              <a:endParaRPr lang="en-US" altLang="zh-TW" dirty="0"/>
            </a:p>
            <a:p>
              <a:pPr algn="ctr"/>
              <a:r>
                <a:rPr lang="en-US" altLang="zh-TW" dirty="0"/>
                <a:t>1</a:t>
              </a:r>
              <a:endParaRPr lang="en-US" altLang="zh-TW" dirty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4292870" y="1169666"/>
            <a:ext cx="495300" cy="1181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0.9</a:t>
            </a:r>
            <a:endParaRPr lang="en-US" altLang="zh-TW" dirty="0"/>
          </a:p>
          <a:p>
            <a:pPr algn="ctr"/>
            <a:r>
              <a:rPr lang="en-US" altLang="zh-TW" dirty="0"/>
              <a:t>0.1</a:t>
            </a:r>
            <a:endParaRPr lang="en-US" altLang="zh-TW" dirty="0"/>
          </a:p>
          <a:p>
            <a:pPr algn="ctr"/>
            <a:r>
              <a:rPr lang="en-US" altLang="zh-TW" dirty="0"/>
              <a:t>0.3</a:t>
            </a:r>
            <a:endParaRPr lang="en-US" altLang="zh-TW" dirty="0"/>
          </a:p>
          <a:p>
            <a:pPr algn="ctr"/>
            <a:r>
              <a:rPr lang="en-US" altLang="zh-TW" dirty="0"/>
              <a:t>0.7</a:t>
            </a:r>
            <a:endParaRPr lang="en-US" altLang="zh-TW" dirty="0"/>
          </a:p>
        </p:txBody>
      </p:sp>
      <p:sp>
        <p:nvSpPr>
          <p:cNvPr id="53" name="矩形 52"/>
          <p:cNvSpPr/>
          <p:nvPr/>
        </p:nvSpPr>
        <p:spPr>
          <a:xfrm>
            <a:off x="5548901" y="1275405"/>
            <a:ext cx="1308100" cy="9813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en-US" altLang="zh-TW" sz="2400" dirty="0"/>
          </a:p>
          <a:p>
            <a:pPr algn="ctr"/>
            <a:r>
              <a:rPr lang="en-US" altLang="zh-TW" sz="2400" dirty="0"/>
              <a:t>Decoder</a:t>
            </a:r>
            <a:endParaRPr lang="zh-TW" altLang="en-US" sz="2400" dirty="0"/>
          </a:p>
        </p:txBody>
      </p:sp>
      <p:pic>
        <p:nvPicPr>
          <p:cNvPr id="54" name="圖片 5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880" y="1183740"/>
            <a:ext cx="1181100" cy="1181100"/>
          </a:xfrm>
          <a:prstGeom prst="rect">
            <a:avLst/>
          </a:prstGeom>
        </p:spPr>
      </p:pic>
      <p:cxnSp>
        <p:nvCxnSpPr>
          <p:cNvPr id="55" name="直線單箭頭接點 54"/>
          <p:cNvCxnSpPr/>
          <p:nvPr/>
        </p:nvCxnSpPr>
        <p:spPr>
          <a:xfrm>
            <a:off x="6910433" y="1774290"/>
            <a:ext cx="4323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4825081" y="1766612"/>
            <a:ext cx="7016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223194" y="1244747"/>
            <a:ext cx="1308100" cy="10022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en-US" altLang="zh-TW" sz="2400" dirty="0"/>
          </a:p>
          <a:p>
            <a:pPr algn="ctr"/>
            <a:r>
              <a:rPr lang="en-US" altLang="zh-TW" sz="2400" dirty="0"/>
              <a:t>Encoder</a:t>
            </a:r>
            <a:endParaRPr lang="zh-TW" altLang="en-US" sz="2400" dirty="0"/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8" y="1178207"/>
            <a:ext cx="1181100" cy="1181100"/>
          </a:xfrm>
          <a:prstGeom prst="rect">
            <a:avLst/>
          </a:prstGeom>
        </p:spPr>
      </p:pic>
      <p:cxnSp>
        <p:nvCxnSpPr>
          <p:cNvPr id="59" name="直線單箭頭接點 58"/>
          <p:cNvCxnSpPr/>
          <p:nvPr/>
        </p:nvCxnSpPr>
        <p:spPr>
          <a:xfrm>
            <a:off x="1753768" y="1738296"/>
            <a:ext cx="4323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3561237" y="1753286"/>
            <a:ext cx="7016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3608202" y="779975"/>
            <a:ext cx="1927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Real numbers</a:t>
            </a:r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636612" y="3111753"/>
            <a:ext cx="780400" cy="114442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H="1">
            <a:off x="3924300" y="3670300"/>
            <a:ext cx="583090" cy="47344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4893137" y="4125346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female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3154162" y="4080971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glasses</a:t>
            </a:r>
            <a:endParaRPr lang="zh-TW" altLang="en-US" sz="2400" dirty="0"/>
          </a:p>
        </p:txBody>
      </p:sp>
      <p:cxnSp>
        <p:nvCxnSpPr>
          <p:cNvPr id="65" name="直線單箭頭接點 64"/>
          <p:cNvCxnSpPr/>
          <p:nvPr/>
        </p:nvCxnSpPr>
        <p:spPr>
          <a:xfrm>
            <a:off x="4608427" y="5791932"/>
            <a:ext cx="500645" cy="66987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4765370" y="6282059"/>
            <a:ext cx="154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</a:t>
            </a:r>
            <a:endParaRPr lang="zh-TW" altLang="en-US" sz="2400" dirty="0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6891383" y="3526890"/>
            <a:ext cx="4323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4806031" y="3519212"/>
            <a:ext cx="7016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1734718" y="3490896"/>
            <a:ext cx="4323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3542187" y="3505886"/>
            <a:ext cx="7016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6864189" y="5642172"/>
            <a:ext cx="4323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>
            <a:off x="4778837" y="5634494"/>
            <a:ext cx="7016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1707524" y="5606178"/>
            <a:ext cx="43234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3514993" y="5621168"/>
            <a:ext cx="7016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6" grpId="0" animBg="1"/>
      <p:bldP spid="63" grpId="0"/>
      <p:bldP spid="64" grpId="0"/>
      <p:bldP spid="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ady to use and easily changeable document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200" y="901084"/>
            <a:ext cx="2609478" cy="260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: 圓角 3"/>
          <p:cNvSpPr/>
          <p:nvPr/>
        </p:nvSpPr>
        <p:spPr>
          <a:xfrm>
            <a:off x="5362978" y="1561501"/>
            <a:ext cx="1948041" cy="1002412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Self-supervised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018911" y="2149374"/>
            <a:ext cx="2686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Self-supervised Learning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2313363" y="2039280"/>
            <a:ext cx="2209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36"/>
          <p:cNvSpPr/>
          <p:nvPr/>
        </p:nvSpPr>
        <p:spPr>
          <a:xfrm>
            <a:off x="4591480" y="1428516"/>
            <a:ext cx="3504879" cy="202287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4" name="矩形: 圓角 3"/>
          <p:cNvSpPr/>
          <p:nvPr/>
        </p:nvSpPr>
        <p:spPr>
          <a:xfrm>
            <a:off x="1200897" y="4673636"/>
            <a:ext cx="1750327" cy="1002412"/>
          </a:xfrm>
          <a:prstGeom prst="roundRect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Model for Task 1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005642" y="6165610"/>
            <a:ext cx="3328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1" i="1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Downstream Tasks </a:t>
            </a:r>
            <a:endParaRPr kumimoji="0" lang="zh-TW" altLang="en-US" sz="2800" b="1" i="1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6" name="矩形: 圓角 3"/>
          <p:cNvSpPr/>
          <p:nvPr/>
        </p:nvSpPr>
        <p:spPr>
          <a:xfrm>
            <a:off x="3773466" y="4662850"/>
            <a:ext cx="1750327" cy="1002412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Model for Task 2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7" name="矩形: 圓角 3"/>
          <p:cNvSpPr/>
          <p:nvPr/>
        </p:nvSpPr>
        <p:spPr>
          <a:xfrm>
            <a:off x="6346035" y="4662850"/>
            <a:ext cx="1750327" cy="1002412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Model for Task 3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2076060" y="4026958"/>
            <a:ext cx="5128260" cy="1257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2076060" y="4039530"/>
            <a:ext cx="0" cy="6358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4638430" y="4039530"/>
            <a:ext cx="0" cy="6358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7204320" y="4026958"/>
            <a:ext cx="0" cy="6358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6578002" y="3488923"/>
            <a:ext cx="0" cy="51898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350841" y="2940745"/>
            <a:ext cx="1985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Pre-train</a:t>
            </a:r>
            <a:endParaRPr kumimoji="0" lang="zh-TW" altLang="en-US" sz="2800" b="1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619106" y="2590351"/>
            <a:ext cx="3435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Learned by tasks not requiring label data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57606" y="3507973"/>
            <a:ext cx="1286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 data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391601" y="169749"/>
            <a:ext cx="6714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Self-supervised Learning Framework</a:t>
            </a:r>
            <a:endParaRPr kumimoji="0" lang="zh-TW" altLang="en-US" sz="3200" b="1" i="1" u="sng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" name="右大括弧 2"/>
          <p:cNvSpPr/>
          <p:nvPr/>
        </p:nvSpPr>
        <p:spPr>
          <a:xfrm rot="5400000">
            <a:off x="4474328" y="2243864"/>
            <a:ext cx="364458" cy="7373279"/>
          </a:xfrm>
          <a:prstGeom prst="rightBrace">
            <a:avLst>
              <a:gd name="adj1" fmla="val 7596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4988959" y="867196"/>
            <a:ext cx="281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FF0000"/>
                </a:solidFill>
              </a:rPr>
              <a:t>Auto-encoder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19" grpId="0" animBg="1"/>
      <p:bldP spid="24" grpId="0" animBg="1"/>
      <p:bldP spid="25" grpId="0"/>
      <p:bldP spid="26" grpId="0" animBg="1"/>
      <p:bldP spid="27" grpId="0" animBg="1"/>
      <p:bldP spid="40" grpId="0"/>
      <p:bldP spid="2" grpId="0"/>
      <p:bldP spid="21" grpId="0"/>
      <p:bldP spid="3" grpId="0" animBg="1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Discrete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Vector Quantized Variational Auto-encoder (VQVAE)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62681" y="6342086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https://arxiv.org/pdf/1901.08810.pdf</a:t>
            </a:r>
            <a:endParaRPr lang="zh-TW" altLang="en-US" dirty="0"/>
          </a:p>
        </p:txBody>
      </p:sp>
      <p:sp>
        <p:nvSpPr>
          <p:cNvPr id="6" name="向右箭號 9"/>
          <p:cNvSpPr/>
          <p:nvPr/>
        </p:nvSpPr>
        <p:spPr>
          <a:xfrm>
            <a:off x="1472995" y="2968125"/>
            <a:ext cx="321427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21988" y="2769604"/>
            <a:ext cx="1308100" cy="10022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en-US" altLang="zh-TW" sz="2400" dirty="0"/>
          </a:p>
          <a:p>
            <a:pPr algn="ctr"/>
            <a:r>
              <a:rPr lang="en-US" altLang="zh-TW" sz="2400" dirty="0"/>
              <a:t>Encoder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685873" y="2810600"/>
            <a:ext cx="1308100" cy="9813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en-US" altLang="zh-TW" sz="2400" dirty="0"/>
          </a:p>
          <a:p>
            <a:pPr algn="ctr"/>
            <a:r>
              <a:rPr lang="en-US" altLang="zh-TW" sz="2400" dirty="0"/>
              <a:t>Decoder</a:t>
            </a:r>
            <a:endParaRPr lang="zh-TW" altLang="en-US" sz="2400" dirty="0"/>
          </a:p>
        </p:txBody>
      </p:sp>
      <p:sp>
        <p:nvSpPr>
          <p:cNvPr id="9" name="向右箭號 9"/>
          <p:cNvSpPr/>
          <p:nvPr/>
        </p:nvSpPr>
        <p:spPr>
          <a:xfrm>
            <a:off x="3162286" y="2968125"/>
            <a:ext cx="321427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5269031" y="2990772"/>
            <a:ext cx="321427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向右箭號 9"/>
          <p:cNvSpPr/>
          <p:nvPr/>
        </p:nvSpPr>
        <p:spPr>
          <a:xfrm>
            <a:off x="7122109" y="2990772"/>
            <a:ext cx="321427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3565569" y="2666120"/>
            <a:ext cx="490750" cy="1209244"/>
            <a:chOff x="3797126" y="2652449"/>
            <a:chExt cx="490750" cy="1209244"/>
          </a:xfrm>
        </p:grpSpPr>
        <p:sp>
          <p:nvSpPr>
            <p:cNvPr id="5" name="矩形 4"/>
            <p:cNvSpPr/>
            <p:nvPr/>
          </p:nvSpPr>
          <p:spPr>
            <a:xfrm rot="5400000">
              <a:off x="3426504" y="3023071"/>
              <a:ext cx="1209244" cy="468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 rot="5400000">
              <a:off x="3505237" y="3026238"/>
              <a:ext cx="11036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vector</a:t>
              </a:r>
              <a:endParaRPr lang="zh-TW" altLang="en-US" sz="2400" dirty="0"/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2" y="2703064"/>
            <a:ext cx="1181100" cy="11811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852" y="2718935"/>
            <a:ext cx="1181100" cy="11811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 rot="5400000">
            <a:off x="2534274" y="4929147"/>
            <a:ext cx="1209244" cy="46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 rot="5400000">
            <a:off x="2518918" y="4932314"/>
            <a:ext cx="1209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vector 1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 rot="5400000">
            <a:off x="3138852" y="4929147"/>
            <a:ext cx="1209244" cy="46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0" name="矩形 19"/>
          <p:cNvSpPr/>
          <p:nvPr/>
        </p:nvSpPr>
        <p:spPr>
          <a:xfrm rot="5400000">
            <a:off x="3733378" y="4929147"/>
            <a:ext cx="1209244" cy="46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 rot="5400000">
            <a:off x="4325162" y="4929147"/>
            <a:ext cx="1209244" cy="46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 rot="5400000">
            <a:off x="4896905" y="4929147"/>
            <a:ext cx="1209244" cy="46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72687" y="4560810"/>
            <a:ext cx="2297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Codebook</a:t>
            </a:r>
            <a:endParaRPr lang="en-US" altLang="zh-TW" sz="2400" dirty="0"/>
          </a:p>
          <a:p>
            <a:pPr algn="ctr"/>
            <a:r>
              <a:rPr lang="en-US" altLang="zh-TW" sz="2400" dirty="0"/>
              <a:t>(a set of vectors)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 rot="5400000">
            <a:off x="3164803" y="4932314"/>
            <a:ext cx="1209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vector 2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 rot="5400000">
            <a:off x="3736546" y="4945014"/>
            <a:ext cx="1209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vector 3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 rot="5400000">
            <a:off x="4335537" y="4945014"/>
            <a:ext cx="1209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vector 4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 rot="5400000">
            <a:off x="4922963" y="4932314"/>
            <a:ext cx="1209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vector 5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 rot="5400000">
            <a:off x="4375059" y="3032843"/>
            <a:ext cx="1209244" cy="46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 rot="5400000">
            <a:off x="4378227" y="3048710"/>
            <a:ext cx="1209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vector 3</a:t>
            </a:r>
            <a:endParaRPr lang="zh-TW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5590458" y="1506023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https://arxiv.org/abs/1711.00937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59347" y="5872287"/>
            <a:ext cx="817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speech, the codebook represents phonetic information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913382" y="4529873"/>
            <a:ext cx="254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Compute similarity 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64846" y="5318803"/>
            <a:ext cx="2297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Learn from data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879628" y="5020087"/>
            <a:ext cx="3010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The most similar one is the input of decoder.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37" name="直線單箭頭接點 36"/>
          <p:cNvCxnSpPr>
            <a:endCxn id="18" idx="1"/>
          </p:cNvCxnSpPr>
          <p:nvPr/>
        </p:nvCxnSpPr>
        <p:spPr>
          <a:xfrm flipH="1">
            <a:off x="3123539" y="3859288"/>
            <a:ext cx="675364" cy="699237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5" idx="3"/>
            <a:endCxn id="24" idx="1"/>
          </p:cNvCxnSpPr>
          <p:nvPr/>
        </p:nvCxnSpPr>
        <p:spPr>
          <a:xfrm flipH="1">
            <a:off x="3769424" y="3875364"/>
            <a:ext cx="30145" cy="683161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2" idx="3"/>
            <a:endCxn id="25" idx="1"/>
          </p:cNvCxnSpPr>
          <p:nvPr/>
        </p:nvCxnSpPr>
        <p:spPr>
          <a:xfrm>
            <a:off x="3825486" y="3822548"/>
            <a:ext cx="515681" cy="748677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5" idx="3"/>
            <a:endCxn id="26" idx="1"/>
          </p:cNvCxnSpPr>
          <p:nvPr/>
        </p:nvCxnSpPr>
        <p:spPr>
          <a:xfrm>
            <a:off x="3799569" y="3875364"/>
            <a:ext cx="1140589" cy="695861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2" idx="3"/>
            <a:endCxn id="27" idx="1"/>
          </p:cNvCxnSpPr>
          <p:nvPr/>
        </p:nvCxnSpPr>
        <p:spPr>
          <a:xfrm>
            <a:off x="3825486" y="3822548"/>
            <a:ext cx="1702098" cy="735977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25" idx="1"/>
            <a:endCxn id="30" idx="2"/>
          </p:cNvCxnSpPr>
          <p:nvPr/>
        </p:nvCxnSpPr>
        <p:spPr>
          <a:xfrm flipV="1">
            <a:off x="4341167" y="3279543"/>
            <a:ext cx="410849" cy="129168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6964479" y="4184420"/>
            <a:ext cx="254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(c.f. attention)</a:t>
            </a:r>
            <a:endParaRPr lang="zh-TW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9" grpId="0" animBg="1"/>
      <p:bldP spid="30" grpId="0"/>
      <p:bldP spid="32" grpId="0"/>
      <p:bldP spid="33" grpId="0"/>
      <p:bldP spid="34" grpId="0"/>
      <p:bldP spid="35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ãa pile of documentsãçåçæå°çµæ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965" y="789038"/>
            <a:ext cx="1695321" cy="19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54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Text as Representation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2190014" y="4077677"/>
            <a:ext cx="1514250" cy="1954032"/>
            <a:chOff x="3399548" y="3560456"/>
            <a:chExt cx="1514250" cy="1954032"/>
          </a:xfrm>
        </p:grpSpPr>
        <p:pic>
          <p:nvPicPr>
            <p:cNvPr id="4" name="Picture 2" descr="http://www.is-scam.com/wp-content/uploads/2014/12/question-robo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9548" y="3560456"/>
              <a:ext cx="1514250" cy="19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3506735" y="4626526"/>
              <a:ext cx="528237" cy="700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/>
                <a:t>En</a:t>
              </a:r>
              <a:endParaRPr lang="zh-TW" altLang="en-US" sz="2400" dirty="0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5718303" y="4077677"/>
            <a:ext cx="1514250" cy="1954032"/>
            <a:chOff x="3399548" y="3560456"/>
            <a:chExt cx="1514250" cy="1954032"/>
          </a:xfrm>
        </p:grpSpPr>
        <p:pic>
          <p:nvPicPr>
            <p:cNvPr id="8" name="Picture 2" descr="http://www.is-scam.com/wp-content/uploads/2014/12/question-robo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9548" y="3560456"/>
              <a:ext cx="1514250" cy="19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3506735" y="4626526"/>
              <a:ext cx="528237" cy="70021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De</a:t>
              </a:r>
              <a:endParaRPr lang="zh-TW" altLang="en-US" sz="2400" dirty="0"/>
            </a:p>
          </p:txBody>
        </p:sp>
      </p:grpSp>
      <p:sp>
        <p:nvSpPr>
          <p:cNvPr id="15" name="箭號: 向右 14"/>
          <p:cNvSpPr/>
          <p:nvPr/>
        </p:nvSpPr>
        <p:spPr>
          <a:xfrm>
            <a:off x="1689328" y="4924467"/>
            <a:ext cx="528197" cy="482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/>
          <p:cNvSpPr/>
          <p:nvPr/>
        </p:nvSpPr>
        <p:spPr>
          <a:xfrm>
            <a:off x="3533913" y="4912913"/>
            <a:ext cx="528197" cy="482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815463" y="5724798"/>
            <a:ext cx="171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Summary?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箭號: 向右 17"/>
          <p:cNvSpPr/>
          <p:nvPr/>
        </p:nvSpPr>
        <p:spPr>
          <a:xfrm>
            <a:off x="5231343" y="4912913"/>
            <a:ext cx="528197" cy="482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/>
          <p:cNvSpPr/>
          <p:nvPr/>
        </p:nvSpPr>
        <p:spPr>
          <a:xfrm>
            <a:off x="7003429" y="4924467"/>
            <a:ext cx="528197" cy="482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235094" y="6031709"/>
            <a:ext cx="151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Seq2seq</a:t>
            </a:r>
            <a:endParaRPr lang="zh-TW" altLang="en-US" sz="28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826565" y="6049895"/>
            <a:ext cx="151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Seq2seq</a:t>
            </a:r>
            <a:endParaRPr lang="zh-TW" altLang="en-US" sz="2800" dirty="0"/>
          </a:p>
        </p:txBody>
      </p:sp>
      <p:pic>
        <p:nvPicPr>
          <p:cNvPr id="1026" name="Picture 2" descr="ãdocument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167" y="4465908"/>
            <a:ext cx="1213176" cy="12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document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29" y="4392644"/>
            <a:ext cx="1184909" cy="145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ãdocument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377" y="4510549"/>
            <a:ext cx="1184909" cy="145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102025" y="3908858"/>
            <a:ext cx="1809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document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298120" y="3982804"/>
            <a:ext cx="1809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document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700072" y="3656883"/>
            <a:ext cx="1809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word </a:t>
            </a:r>
            <a:endParaRPr lang="en-US" altLang="zh-TW" sz="2400" dirty="0"/>
          </a:p>
          <a:p>
            <a:pPr algn="ctr"/>
            <a:r>
              <a:rPr lang="en-US" altLang="zh-TW" sz="2400" dirty="0"/>
              <a:t>sequence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997241" y="1454640"/>
            <a:ext cx="2307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Only need a lot of documents to train the model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042177" y="2444693"/>
            <a:ext cx="2857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seq2seq2seq </a:t>
            </a:r>
            <a:endParaRPr lang="en-US" altLang="zh-TW" sz="2800" b="1" i="1" u="sng" dirty="0"/>
          </a:p>
          <a:p>
            <a:pPr algn="ctr"/>
            <a:r>
              <a:rPr lang="en-US" altLang="zh-TW" sz="2800" b="1" i="1" u="sng" dirty="0"/>
              <a:t>auto-encoder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644404" y="3293039"/>
            <a:ext cx="2322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not readable …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5241949" y="3633891"/>
            <a:ext cx="405281" cy="3561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718303" y="193272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https://arxiv.org/abs/1810.02851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549664" y="2658420"/>
            <a:ext cx="40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Unsupervised Summarization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  <p:bldP spid="26" grpId="0"/>
      <p:bldP spid="25" grpId="0"/>
      <p:bldP spid="31" grpId="0"/>
      <p:bldP spid="28" grpId="0"/>
      <p:bldP spid="33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54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Text as Representation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2190014" y="4077677"/>
            <a:ext cx="1514250" cy="1954032"/>
            <a:chOff x="3399548" y="3560456"/>
            <a:chExt cx="1514250" cy="1954032"/>
          </a:xfrm>
        </p:grpSpPr>
        <p:pic>
          <p:nvPicPr>
            <p:cNvPr id="4" name="Picture 2" descr="http://www.is-scam.com/wp-content/uploads/2014/12/question-robo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9548" y="3560456"/>
              <a:ext cx="1514250" cy="19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3506735" y="4626526"/>
              <a:ext cx="528237" cy="700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/>
                <a:t>En</a:t>
              </a:r>
              <a:endParaRPr lang="zh-TW" altLang="en-US" sz="2400" dirty="0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5718303" y="4077677"/>
            <a:ext cx="1514250" cy="1954032"/>
            <a:chOff x="3399548" y="3560456"/>
            <a:chExt cx="1514250" cy="1954032"/>
          </a:xfrm>
        </p:grpSpPr>
        <p:pic>
          <p:nvPicPr>
            <p:cNvPr id="8" name="Picture 2" descr="http://www.is-scam.com/wp-content/uploads/2014/12/question-robo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9548" y="3560456"/>
              <a:ext cx="1514250" cy="19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3506735" y="4626526"/>
              <a:ext cx="528237" cy="70021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De</a:t>
              </a:r>
              <a:endParaRPr lang="zh-TW" altLang="en-US" sz="2400" dirty="0"/>
            </a:p>
          </p:txBody>
        </p:sp>
      </p:grpSp>
      <p:sp>
        <p:nvSpPr>
          <p:cNvPr id="15" name="箭號: 向右 14"/>
          <p:cNvSpPr/>
          <p:nvPr/>
        </p:nvSpPr>
        <p:spPr>
          <a:xfrm>
            <a:off x="1689328" y="4924467"/>
            <a:ext cx="528197" cy="482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/>
          <p:cNvSpPr/>
          <p:nvPr/>
        </p:nvSpPr>
        <p:spPr>
          <a:xfrm>
            <a:off x="3533913" y="4912913"/>
            <a:ext cx="528197" cy="482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/>
          <p:cNvSpPr/>
          <p:nvPr/>
        </p:nvSpPr>
        <p:spPr>
          <a:xfrm>
            <a:off x="5231343" y="4912913"/>
            <a:ext cx="528197" cy="482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/>
          <p:cNvSpPr/>
          <p:nvPr/>
        </p:nvSpPr>
        <p:spPr>
          <a:xfrm>
            <a:off x="7003429" y="4924467"/>
            <a:ext cx="528197" cy="482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235094" y="6031709"/>
            <a:ext cx="151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Seq2seq</a:t>
            </a:r>
            <a:endParaRPr lang="zh-TW" altLang="en-US" sz="28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826565" y="6049895"/>
            <a:ext cx="151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Seq2seq</a:t>
            </a:r>
            <a:endParaRPr lang="zh-TW" altLang="en-US" sz="2800" dirty="0"/>
          </a:p>
        </p:txBody>
      </p:sp>
      <p:pic>
        <p:nvPicPr>
          <p:cNvPr id="1026" name="Picture 2" descr="ãdocument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167" y="4465908"/>
            <a:ext cx="1213176" cy="12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document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29" y="4392644"/>
            <a:ext cx="1184909" cy="145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ãdocument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377" y="4510549"/>
            <a:ext cx="1184909" cy="145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群組 28"/>
          <p:cNvGrpSpPr/>
          <p:nvPr/>
        </p:nvGrpSpPr>
        <p:grpSpPr>
          <a:xfrm>
            <a:off x="5381902" y="1472727"/>
            <a:ext cx="1514250" cy="1954032"/>
            <a:chOff x="3399548" y="3560456"/>
            <a:chExt cx="1514250" cy="1954032"/>
          </a:xfrm>
        </p:grpSpPr>
        <p:pic>
          <p:nvPicPr>
            <p:cNvPr id="30" name="Picture 2" descr="http://www.is-scam.com/wp-content/uploads/2014/12/question-robo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9548" y="3560456"/>
              <a:ext cx="1514250" cy="19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矩形 30"/>
            <p:cNvSpPr/>
            <p:nvPr/>
          </p:nvSpPr>
          <p:spPr>
            <a:xfrm>
              <a:off x="3506735" y="4626526"/>
              <a:ext cx="528237" cy="70021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Di</a:t>
              </a:r>
              <a:endParaRPr lang="zh-TW" altLang="en-US" sz="2400" dirty="0"/>
            </a:p>
          </p:txBody>
        </p:sp>
      </p:grpSp>
      <p:sp>
        <p:nvSpPr>
          <p:cNvPr id="32" name="箭號: 向右 31"/>
          <p:cNvSpPr/>
          <p:nvPr/>
        </p:nvSpPr>
        <p:spPr>
          <a:xfrm rot="18315052">
            <a:off x="4838574" y="3075165"/>
            <a:ext cx="643836" cy="482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右 32"/>
          <p:cNvSpPr/>
          <p:nvPr/>
        </p:nvSpPr>
        <p:spPr>
          <a:xfrm>
            <a:off x="4896393" y="2047745"/>
            <a:ext cx="528197" cy="482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1167377" y="2024748"/>
            <a:ext cx="386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Human written summaries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5" name="箭號: 向右 34"/>
          <p:cNvSpPr/>
          <p:nvPr/>
        </p:nvSpPr>
        <p:spPr>
          <a:xfrm>
            <a:off x="6777595" y="2039737"/>
            <a:ext cx="528197" cy="482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7140387" y="2060811"/>
            <a:ext cx="18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Real or not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617969" y="2793954"/>
            <a:ext cx="2316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Discriminator</a:t>
            </a:r>
            <a:endParaRPr lang="zh-TW" altLang="en-US" sz="2800" dirty="0"/>
          </a:p>
        </p:txBody>
      </p:sp>
      <p:sp>
        <p:nvSpPr>
          <p:cNvPr id="20" name="語音泡泡: 圓角矩形 19"/>
          <p:cNvSpPr/>
          <p:nvPr/>
        </p:nvSpPr>
        <p:spPr>
          <a:xfrm>
            <a:off x="926246" y="2607610"/>
            <a:ext cx="3627005" cy="910099"/>
          </a:xfrm>
          <a:prstGeom prst="wedgeRoundRectCallout">
            <a:avLst>
              <a:gd name="adj1" fmla="val 4798"/>
              <a:gd name="adj2" fmla="val 1278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Let</a:t>
            </a:r>
            <a:r>
              <a:rPr lang="zh-TW" altLang="en-US" sz="2400" dirty="0"/>
              <a:t> </a:t>
            </a:r>
            <a:r>
              <a:rPr lang="en-US" altLang="zh-TW" sz="2400" dirty="0"/>
              <a:t>discriminator considers my output as real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02025" y="3908858"/>
            <a:ext cx="1809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document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298120" y="3982804"/>
            <a:ext cx="1809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document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815463" y="5724798"/>
            <a:ext cx="171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Summary?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917257" y="4440956"/>
            <a:ext cx="1375052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Readable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700072" y="3656883"/>
            <a:ext cx="1809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word </a:t>
            </a:r>
            <a:endParaRPr lang="en-US" altLang="zh-TW" sz="2400" dirty="0"/>
          </a:p>
          <a:p>
            <a:pPr algn="ctr"/>
            <a:r>
              <a:rPr lang="en-US" altLang="zh-TW" sz="2400" dirty="0"/>
              <a:t>sequence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908514" y="177381"/>
            <a:ext cx="4022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This is cycle GAN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/>
      <p:bldP spid="35" grpId="0" animBg="1"/>
      <p:bldP spid="36" grpId="0"/>
      <p:bldP spid="38" grpId="0"/>
      <p:bldP spid="20" grpId="0" animBg="1"/>
      <p:bldP spid="42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 as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b="1" i="1" u="sng" dirty="0"/>
              <a:t>Document</a:t>
            </a:r>
            <a:r>
              <a:rPr lang="en-US" altLang="zh-TW" sz="2400" dirty="0"/>
              <a:t>:</a:t>
            </a:r>
            <a:r>
              <a:rPr sz="2400" dirty="0"/>
              <a:t>澳大利亚今天与13个国家签署了反兴奋剂双边协议,旨在加强体育竞赛之外的药品检查并共享研究成果 ……</a:t>
            </a:r>
            <a:endParaRPr sz="2400" dirty="0"/>
          </a:p>
          <a:p>
            <a:r>
              <a:rPr lang="en-US" altLang="zh-TW" sz="2400" b="1" i="1" u="sng" dirty="0"/>
              <a:t>Summary</a:t>
            </a:r>
            <a:r>
              <a:rPr lang="en-US" altLang="zh-TW" sz="2400" dirty="0"/>
              <a:t>: </a:t>
            </a:r>
            <a:endParaRPr lang="en-US" altLang="zh-TW" sz="2400" dirty="0"/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Human</a:t>
            </a:r>
            <a:r>
              <a:rPr lang="en-US" altLang="zh-TW" dirty="0"/>
              <a:t>:澳大利亚与13国签署反兴奋剂协议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Unsupervised</a:t>
            </a:r>
            <a:r>
              <a:rPr lang="en-US" altLang="zh-TW" dirty="0"/>
              <a:t>: </a:t>
            </a:r>
            <a:r>
              <a:rPr lang="zh-TW" altLang="en-US" dirty="0"/>
              <a:t>澳大利亚加强体育竞赛之外的药品检查</a:t>
            </a:r>
            <a:endParaRPr lang="zh-TW" altLang="en-US" dirty="0"/>
          </a:p>
          <a:p>
            <a:endParaRPr lang="zh-TW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 as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b="1" i="1" u="sng" dirty="0"/>
              <a:t>Document</a:t>
            </a:r>
            <a:r>
              <a:rPr lang="en-US" altLang="zh-TW" sz="2400" dirty="0"/>
              <a:t>:</a:t>
            </a:r>
            <a:r>
              <a:rPr sz="2400" dirty="0"/>
              <a:t>安徽省合肥市最近为领导干部下基层做了新规定:一律轻车简从,不准搞迎来送往、不准搞层层陪同 ……</a:t>
            </a:r>
            <a:r>
              <a:rPr lang="en-US" altLang="zh-TW" sz="2400" dirty="0"/>
              <a:t> </a:t>
            </a:r>
            <a:endParaRPr lang="en-US" altLang="zh-TW" sz="2400" dirty="0"/>
          </a:p>
          <a:p>
            <a:r>
              <a:rPr lang="en-US" altLang="zh-TW" sz="2400" b="1" i="1" u="sng" dirty="0"/>
              <a:t>Summary</a:t>
            </a:r>
            <a:r>
              <a:rPr lang="en-US" altLang="zh-TW" sz="2400" dirty="0"/>
              <a:t>: </a:t>
            </a:r>
            <a:endParaRPr lang="en-US" altLang="zh-TW" sz="2400" dirty="0"/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Human</a:t>
            </a:r>
            <a:r>
              <a:rPr lang="en-US" altLang="zh-TW" dirty="0"/>
              <a:t>:</a:t>
            </a:r>
            <a:r>
              <a:rPr lang="zh-TW" altLang="en-US" dirty="0"/>
              <a:t>合肥规定领导干部下基层活动从简</a:t>
            </a:r>
            <a:endParaRPr lang="zh-TW" altLang="en-US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Unsupervised</a:t>
            </a:r>
            <a:r>
              <a:rPr lang="en-US" altLang="zh-TW" dirty="0"/>
              <a:t>:</a:t>
            </a:r>
            <a:r>
              <a:rPr dirty="0"/>
              <a:t>合肥领导干部下基层做搞迎来送往规定:一律简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 as Embedding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7721" y="1992596"/>
            <a:ext cx="4494682" cy="35469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90886" y="5830008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https://arxiv.org/abs/1904.03746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95" y="1962142"/>
            <a:ext cx="4195870" cy="365040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28650" y="5830008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https://arxiv.org/abs/1806.07832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矩形: 圓角 2"/>
          <p:cNvSpPr/>
          <p:nvPr/>
        </p:nvSpPr>
        <p:spPr>
          <a:xfrm>
            <a:off x="628650" y="5155224"/>
            <a:ext cx="7886700" cy="97436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538" y="2296686"/>
            <a:ext cx="1181100" cy="116205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19119" y="2306612"/>
            <a:ext cx="1181100" cy="1162050"/>
          </a:xfrm>
          <a:prstGeom prst="rect">
            <a:avLst/>
          </a:prstGeom>
        </p:spPr>
      </p:pic>
      <p:cxnSp>
        <p:nvCxnSpPr>
          <p:cNvPr id="11" name="直線接點 10"/>
          <p:cNvCxnSpPr/>
          <p:nvPr/>
        </p:nvCxnSpPr>
        <p:spPr>
          <a:xfrm rot="5400000">
            <a:off x="7562513" y="2121779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Generator 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 rot="5400000">
            <a:off x="4041715" y="2630040"/>
            <a:ext cx="1209244" cy="46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向右箭號 9"/>
          <p:cNvSpPr/>
          <p:nvPr/>
        </p:nvSpPr>
        <p:spPr>
          <a:xfrm>
            <a:off x="2151706" y="2575094"/>
            <a:ext cx="321427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9" name="直線接點 8"/>
          <p:cNvCxnSpPr/>
          <p:nvPr/>
        </p:nvCxnSpPr>
        <p:spPr>
          <a:xfrm flipH="1">
            <a:off x="1472455" y="1849755"/>
            <a:ext cx="63434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rot="5400000">
            <a:off x="1227847" y="2079149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49"/>
          <p:cNvSpPr txBox="1">
            <a:spLocks noChangeArrowheads="1"/>
          </p:cNvSpPr>
          <p:nvPr/>
        </p:nvSpPr>
        <p:spPr bwMode="auto">
          <a:xfrm>
            <a:off x="3188389" y="1372151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PMingLiU" panose="02020500000000000000" pitchFamily="18" charset="-120"/>
                <a:cs typeface="+mn-cs"/>
              </a:rPr>
              <a:t>As close as possible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38799" y="2376573"/>
            <a:ext cx="1308100" cy="10022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NN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Encoder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87503" y="2411942"/>
            <a:ext cx="1308100" cy="9813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NN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Decoder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5" name="向右箭號 9"/>
          <p:cNvSpPr/>
          <p:nvPr/>
        </p:nvSpPr>
        <p:spPr>
          <a:xfrm>
            <a:off x="3967997" y="2575094"/>
            <a:ext cx="321427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6" name="向右箭號 9"/>
          <p:cNvSpPr/>
          <p:nvPr/>
        </p:nvSpPr>
        <p:spPr>
          <a:xfrm>
            <a:off x="4970661" y="2592114"/>
            <a:ext cx="321427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7" name="向右箭號 9"/>
          <p:cNvSpPr/>
          <p:nvPr/>
        </p:nvSpPr>
        <p:spPr>
          <a:xfrm>
            <a:off x="6823739" y="2592114"/>
            <a:ext cx="321427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 rot="5400000">
            <a:off x="4120448" y="2633207"/>
            <a:ext cx="110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vector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 rot="5400000">
            <a:off x="4041715" y="4824237"/>
            <a:ext cx="1209244" cy="46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87503" y="4606139"/>
            <a:ext cx="1308100" cy="9813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NN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Decoder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4" name="向右箭號 9"/>
          <p:cNvSpPr/>
          <p:nvPr/>
        </p:nvSpPr>
        <p:spPr>
          <a:xfrm>
            <a:off x="4970661" y="4786311"/>
            <a:ext cx="321427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5" name="向右箭號 9"/>
          <p:cNvSpPr/>
          <p:nvPr/>
        </p:nvSpPr>
        <p:spPr>
          <a:xfrm>
            <a:off x="6823739" y="4786311"/>
            <a:ext cx="321427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 rot="5400000">
            <a:off x="4120448" y="4827404"/>
            <a:ext cx="110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vector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06538" y="4655783"/>
            <a:ext cx="3470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Randomly generate a vector from a distribution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180019" y="4827318"/>
            <a:ext cx="247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Image ?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" name="右大括弧 2"/>
          <p:cNvSpPr/>
          <p:nvPr/>
        </p:nvSpPr>
        <p:spPr>
          <a:xfrm rot="5400000">
            <a:off x="6273488" y="1457332"/>
            <a:ext cx="266432" cy="4217289"/>
          </a:xfrm>
          <a:prstGeom prst="rightBrace">
            <a:avLst>
              <a:gd name="adj1" fmla="val 9136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007690" y="3733035"/>
            <a:ext cx="280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 it a generator?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-397240" y="6025190"/>
            <a:ext cx="9938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With some modification, we have </a:t>
            </a:r>
            <a:r>
              <a:rPr lang="en-US" altLang="zh-TW" sz="2400" b="1" dirty="0"/>
              <a:t>variational auto-encoder (VAE).</a:t>
            </a:r>
            <a:endParaRPr lang="zh-TW" altLang="en-US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/>
      <p:bldP spid="29" grpId="0"/>
      <p:bldP spid="30" grpId="0"/>
      <p:bldP spid="3" grpId="0" animBg="1"/>
      <p:bldP spid="4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538" y="2296686"/>
            <a:ext cx="1181100" cy="116205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19119" y="2306612"/>
            <a:ext cx="1181100" cy="1162050"/>
          </a:xfrm>
          <a:prstGeom prst="rect">
            <a:avLst/>
          </a:prstGeom>
        </p:spPr>
      </p:pic>
      <p:cxnSp>
        <p:nvCxnSpPr>
          <p:cNvPr id="11" name="直線接點 10"/>
          <p:cNvCxnSpPr/>
          <p:nvPr/>
        </p:nvCxnSpPr>
        <p:spPr>
          <a:xfrm rot="5400000">
            <a:off x="7562513" y="2121779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Compression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 rot="5400000">
            <a:off x="4041715" y="2630040"/>
            <a:ext cx="1209244" cy="46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向右箭號 9"/>
          <p:cNvSpPr/>
          <p:nvPr/>
        </p:nvSpPr>
        <p:spPr>
          <a:xfrm>
            <a:off x="2151706" y="2575094"/>
            <a:ext cx="321427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9" name="直線接點 8"/>
          <p:cNvCxnSpPr/>
          <p:nvPr/>
        </p:nvCxnSpPr>
        <p:spPr>
          <a:xfrm flipH="1">
            <a:off x="1472455" y="1849755"/>
            <a:ext cx="63434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rot="5400000">
            <a:off x="1227847" y="2079149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49"/>
          <p:cNvSpPr txBox="1">
            <a:spLocks noChangeArrowheads="1"/>
          </p:cNvSpPr>
          <p:nvPr/>
        </p:nvSpPr>
        <p:spPr bwMode="auto">
          <a:xfrm>
            <a:off x="3188389" y="1372151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PMingLiU" panose="02020500000000000000" pitchFamily="18" charset="-120"/>
                <a:cs typeface="+mn-cs"/>
              </a:rPr>
              <a:t>As close as possible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38799" y="2376573"/>
            <a:ext cx="1308100" cy="10022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NN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Encoder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87503" y="2411942"/>
            <a:ext cx="1308100" cy="9813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NN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Decoder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5" name="向右箭號 9"/>
          <p:cNvSpPr/>
          <p:nvPr/>
        </p:nvSpPr>
        <p:spPr>
          <a:xfrm>
            <a:off x="3967997" y="2575094"/>
            <a:ext cx="321427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6" name="向右箭號 9"/>
          <p:cNvSpPr/>
          <p:nvPr/>
        </p:nvSpPr>
        <p:spPr>
          <a:xfrm>
            <a:off x="4970661" y="2592114"/>
            <a:ext cx="321427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7" name="向右箭號 9"/>
          <p:cNvSpPr/>
          <p:nvPr/>
        </p:nvSpPr>
        <p:spPr>
          <a:xfrm>
            <a:off x="6823739" y="2592114"/>
            <a:ext cx="321427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 rot="5400000">
            <a:off x="4120448" y="2633207"/>
            <a:ext cx="110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vector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684452" y="3506434"/>
            <a:ext cx="1975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Low-dim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049538" y="4340860"/>
            <a:ext cx="24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Compression 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842237" y="4321594"/>
            <a:ext cx="24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Decompression 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606045" y="5588730"/>
            <a:ext cx="24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Lossy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036502" y="553999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/>
              <a:t>https://arxiv.org/abs/1708.00838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TW" altLang="en-US" dirty="0"/>
              <a:t>https://arxiv.org/abs/1703.00395</a:t>
            </a:r>
            <a:endParaRPr lang="en-US" altLang="zh-TW" dirty="0"/>
          </a:p>
        </p:txBody>
      </p:sp>
      <p:cxnSp>
        <p:nvCxnSpPr>
          <p:cNvPr id="34" name="直線單箭頭接點 33"/>
          <p:cNvCxnSpPr/>
          <p:nvPr/>
        </p:nvCxnSpPr>
        <p:spPr>
          <a:xfrm>
            <a:off x="3245539" y="3393277"/>
            <a:ext cx="0" cy="989366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6064939" y="3401586"/>
            <a:ext cx="0" cy="989366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endCxn id="32" idx="0"/>
          </p:cNvCxnSpPr>
          <p:nvPr/>
        </p:nvCxnSpPr>
        <p:spPr>
          <a:xfrm>
            <a:off x="7815856" y="3506434"/>
            <a:ext cx="1451" cy="2082296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31" grpId="0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Anomaly Detection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798695"/>
              </a:xfrm>
            </p:spPr>
            <p:txBody>
              <a:bodyPr/>
              <a:lstStyle/>
              <a:p>
                <a:r>
                  <a:rPr lang="en-US" altLang="zh-TW" dirty="0"/>
                  <a:t>Given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 set of training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Detecting input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</a:t>
                </a:r>
                <a:r>
                  <a:rPr lang="en-US" altLang="zh-TW" i="1" dirty="0"/>
                  <a:t>similar</a:t>
                </a:r>
                <a:r>
                  <a:rPr lang="en-US" altLang="zh-TW" dirty="0"/>
                  <a:t> to training data or not.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798695"/>
              </a:xfrm>
              <a:blipFill rotWithShape="1">
                <a:blip r:embed="rId1"/>
                <a:stretch>
                  <a:fillRect t="-13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888072" y="3429000"/>
            <a:ext cx="1849120" cy="106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Anomaly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Detector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88072" y="4846320"/>
            <a:ext cx="1849120" cy="106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Anomaly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Detector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3247992" y="3929064"/>
            <a:ext cx="5689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268312" y="5346701"/>
            <a:ext cx="5689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5808312" y="3929064"/>
            <a:ext cx="5689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5808312" y="5417821"/>
            <a:ext cx="5689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426801" y="3657829"/>
            <a:ext cx="2574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normal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426801" y="5156097"/>
            <a:ext cx="160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anomaly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1220903" y="3513565"/>
                <a:ext cx="18491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PMingLiU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PMingLiU" panose="02020500000000000000" pitchFamily="18" charset="-120"/>
                    <a:cs typeface="+mn-cs"/>
                  </a:rPr>
                  <a:t>similar to training data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03" y="3513565"/>
                <a:ext cx="184912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23" t="-13" r="23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972152" y="4931202"/>
                <a:ext cx="224318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PMingLiU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PMingLiU" panose="02020500000000000000" pitchFamily="18" charset="-120"/>
                    <a:cs typeface="+mn-cs"/>
                  </a:rPr>
                  <a:t>different from training data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52" y="4931202"/>
                <a:ext cx="2243186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27" t="-51" r="15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5906770" y="4425950"/>
            <a:ext cx="302768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dium-content-serif-font"/>
                <a:ea typeface="PMingLiU" panose="02020500000000000000" pitchFamily="18" charset="-120"/>
                <a:cs typeface="+mn-cs"/>
              </a:rPr>
              <a:t>outlier, novelty, exceptions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/>
      <p:bldP spid="12" grpId="0"/>
      <p:bldP spid="13" grpId="0"/>
      <p:bldP spid="15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矩形: 圓角 4"/>
          <p:cNvSpPr/>
          <p:nvPr/>
        </p:nvSpPr>
        <p:spPr>
          <a:xfrm>
            <a:off x="628650" y="1863152"/>
            <a:ext cx="7886700" cy="97436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ãé·é±ãçåçæå°çµæ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07" y="1711970"/>
            <a:ext cx="1770993" cy="122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Anomaly Detection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2157" y="1495805"/>
            <a:ext cx="1904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Training Data: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156" y="2951199"/>
            <a:ext cx="1904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Training Data: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650" y="4612282"/>
            <a:ext cx="1904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Training Data: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2050" name="Picture 2" descr="ãé·é±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163" y="1794354"/>
            <a:ext cx="1074771" cy="115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ãé·é±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704" y="1911041"/>
            <a:ext cx="946769" cy="102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ç¸éåç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821" y="1802181"/>
            <a:ext cx="1553203" cy="112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7468555" y="2667756"/>
            <a:ext cx="160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anomaly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12" name="Picture 2" descr="ãé·é±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326" y="3464318"/>
            <a:ext cx="955941" cy="102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ãé·é±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911" y="3345518"/>
            <a:ext cx="1159422" cy="126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ãç®å¡ä¸ã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60" y="3280932"/>
            <a:ext cx="1603998" cy="14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ç¸éåç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083" y="3284478"/>
            <a:ext cx="1277197" cy="127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ãæ°´ç®­é¾ãçåçæå°çµæ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582" y="4843114"/>
            <a:ext cx="1806850" cy="180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ç¸éåç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855" y="5109271"/>
            <a:ext cx="1416070" cy="141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字方塊 20"/>
          <p:cNvSpPr txBox="1"/>
          <p:nvPr/>
        </p:nvSpPr>
        <p:spPr>
          <a:xfrm>
            <a:off x="7468555" y="4222895"/>
            <a:ext cx="160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anomaly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22" name="Picture 4" descr="ãé·é±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91" y="5271639"/>
            <a:ext cx="946769" cy="102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ãé·é±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532" y="5244424"/>
            <a:ext cx="955941" cy="102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7410805" y="5970358"/>
            <a:ext cx="160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anomaly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21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Anomaly Detection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TW" dirty="0"/>
                  <a:t>Fraud Detection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Training data: </a:t>
                </a:r>
                <a:r>
                  <a:rPr lang="en-US" altLang="zh-TW" dirty="0">
                    <a:ea typeface="Microsoft JhengHei" panose="020B0604030504040204" pitchFamily="34" charset="-120"/>
                  </a:rPr>
                  <a:t>credit card transactions,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>
                    <a:ea typeface="Microsoft JhengHei" panose="020B0604030504040204" pitchFamily="34" charset="-120"/>
                  </a:rPr>
                  <a:t>: fraud or not</a:t>
                </a:r>
                <a:endParaRPr lang="en-US" altLang="zh-TW" dirty="0">
                  <a:ea typeface="Microsoft JhengHei" panose="020B0604030504040204" pitchFamily="34" charset="-120"/>
                </a:endParaRPr>
              </a:p>
              <a:p>
                <a:pPr lvl="1"/>
                <a:r>
                  <a:rPr lang="en-US" altLang="zh-TW" sz="18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Ref: </a:t>
                </a:r>
                <a:r>
                  <a:rPr lang="zh-TW" altLang="en-US" sz="1800" dirty="0"/>
                  <a:t>https://www.kaggle.com/ntnu-testimon/paysim1/home</a:t>
                </a:r>
                <a:endParaRPr lang="en-US" altLang="zh-TW" sz="1800" dirty="0"/>
              </a:p>
              <a:p>
                <a:pPr lvl="1"/>
                <a:r>
                  <a:rPr lang="en-US" altLang="zh-TW" sz="18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Ref: </a:t>
                </a:r>
                <a:r>
                  <a:rPr lang="en-US" altLang="zh-TW" sz="1800" dirty="0"/>
                  <a:t>https://www.kaggle.com/mlg-ulb/creditcardfraud/home</a:t>
                </a:r>
                <a:endParaRPr lang="zh-TW" altLang="en-US" sz="1800" dirty="0"/>
              </a:p>
              <a:p>
                <a:r>
                  <a:rPr lang="en-US" altLang="zh-TW" dirty="0"/>
                  <a:t>Network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Intrusion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Detection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Training data: connection,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/>
                  <a:t>: attack or not</a:t>
                </a:r>
                <a:endParaRPr lang="zh-TW" altLang="en-US" dirty="0"/>
              </a:p>
              <a:p>
                <a:pPr lvl="1"/>
                <a:r>
                  <a:rPr lang="en-US" altLang="zh-TW" sz="1800" dirty="0"/>
                  <a:t>Ref: http://kdd.ics.uci.edu/databases/kddcup99/kddcup99.html</a:t>
                </a:r>
                <a:endParaRPr lang="en-US" altLang="zh-TW" sz="1800" dirty="0"/>
              </a:p>
              <a:p>
                <a:r>
                  <a:rPr lang="en-US" altLang="zh-TW" dirty="0"/>
                  <a:t>Cancer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Detection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Training data: </a:t>
                </a:r>
                <a:r>
                  <a:rPr lang="en-US" altLang="zh-TW" dirty="0">
                    <a:ea typeface="Microsoft JhengHei" panose="020B0604030504040204" pitchFamily="34" charset="-120"/>
                  </a:rPr>
                  <a:t>normal cells,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>
                    <a:ea typeface="Microsoft JhengHei" panose="020B0604030504040204" pitchFamily="34" charset="-120"/>
                  </a:rPr>
                  <a:t>: cancer or not?</a:t>
                </a:r>
                <a:endParaRPr lang="zh-TW" altLang="en-US" dirty="0">
                  <a:ea typeface="Microsoft JhengHei" panose="020B0604030504040204" pitchFamily="34" charset="-120"/>
                </a:endParaRPr>
              </a:p>
              <a:p>
                <a:pPr lvl="1"/>
                <a:r>
                  <a:rPr lang="en-US" altLang="zh-TW" sz="1800" dirty="0"/>
                  <a:t>Ref: </a:t>
                </a:r>
                <a:r>
                  <a:rPr lang="zh-TW" altLang="en-US" sz="1800" dirty="0"/>
                  <a:t>https://www.kaggle.com/uciml/breast-cancer-wisconsin-data/home</a:t>
                </a:r>
                <a:endParaRPr lang="zh-TW" altLang="en-US" sz="1800" dirty="0"/>
              </a:p>
              <a:p>
                <a:pPr marL="0" indent="0">
                  <a:buNone/>
                </a:pPr>
                <a:endParaRPr lang="zh-TW" altLang="en-US" sz="24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5267746" y="30179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Binary Classification? 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67746" y="78386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We only have one class.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67746" y="128409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Training auto-encoder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/>
          <p:cNvSpPr/>
          <p:nvPr/>
        </p:nvSpPr>
        <p:spPr>
          <a:xfrm>
            <a:off x="2398939" y="2207231"/>
            <a:ext cx="1593273" cy="11776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Encoder</a:t>
            </a:r>
            <a:endParaRPr lang="zh-TW" altLang="en-US" sz="2400" dirty="0"/>
          </a:p>
        </p:txBody>
      </p:sp>
      <p:sp>
        <p:nvSpPr>
          <p:cNvPr id="5" name="矩形: 圓角 4"/>
          <p:cNvSpPr/>
          <p:nvPr/>
        </p:nvSpPr>
        <p:spPr>
          <a:xfrm>
            <a:off x="5486337" y="2207231"/>
            <a:ext cx="1593273" cy="11776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Decoder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591854" y="2269576"/>
            <a:ext cx="290946" cy="10529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992212" y="2851467"/>
            <a:ext cx="5996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886695" y="2865322"/>
            <a:ext cx="5996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1764223" y="2830686"/>
            <a:ext cx="5996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7079610" y="2851467"/>
            <a:ext cx="5996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rot="5400000">
            <a:off x="8042986" y="2027308"/>
            <a:ext cx="509588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1154561" y="1759179"/>
            <a:ext cx="71432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rot="5400000">
            <a:off x="909952" y="1988573"/>
            <a:ext cx="509588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49"/>
          <p:cNvSpPr txBox="1">
            <a:spLocks noChangeArrowheads="1"/>
          </p:cNvSpPr>
          <p:nvPr/>
        </p:nvSpPr>
        <p:spPr bwMode="auto">
          <a:xfrm>
            <a:off x="3262900" y="1725744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>
                <a:solidFill>
                  <a:srgbClr val="FF0000"/>
                </a:solidFill>
              </a:rPr>
              <a:t>As close as possible</a:t>
            </a:r>
            <a:endParaRPr kumimoji="0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65250" y="1031380"/>
            <a:ext cx="6176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Using </a:t>
            </a:r>
            <a:r>
              <a:rPr lang="en-US" altLang="zh-TW" sz="2400" b="1" dirty="0"/>
              <a:t>real human faces </a:t>
            </a:r>
            <a:r>
              <a:rPr lang="en-US" altLang="zh-TW" sz="2400" dirty="0"/>
              <a:t>to learn an </a:t>
            </a:r>
            <a:r>
              <a:rPr lang="en-US" altLang="zh-TW" sz="2400" b="1" i="1" u="sng" dirty="0"/>
              <a:t>autoencoder</a:t>
            </a:r>
            <a:endParaRPr lang="zh-TW" altLang="en-US" sz="2400" b="1" i="1" u="sng" dirty="0"/>
          </a:p>
        </p:txBody>
      </p:sp>
      <p:sp>
        <p:nvSpPr>
          <p:cNvPr id="19" name="矩形: 圓角 18"/>
          <p:cNvSpPr/>
          <p:nvPr/>
        </p:nvSpPr>
        <p:spPr>
          <a:xfrm>
            <a:off x="2349809" y="4817705"/>
            <a:ext cx="1593273" cy="11776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Encoder</a:t>
            </a:r>
            <a:endParaRPr lang="zh-TW" altLang="en-US" sz="2400" dirty="0"/>
          </a:p>
        </p:txBody>
      </p:sp>
      <p:sp>
        <p:nvSpPr>
          <p:cNvPr id="20" name="矩形: 圓角 19"/>
          <p:cNvSpPr/>
          <p:nvPr/>
        </p:nvSpPr>
        <p:spPr>
          <a:xfrm>
            <a:off x="5437207" y="4817705"/>
            <a:ext cx="1593273" cy="11776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Decoder</a:t>
            </a: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4542724" y="4880050"/>
            <a:ext cx="290946" cy="10529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943082" y="5461941"/>
            <a:ext cx="5996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837565" y="5475796"/>
            <a:ext cx="5996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715093" y="5441160"/>
            <a:ext cx="5996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7030480" y="5461941"/>
            <a:ext cx="5996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691139" y="78211"/>
            <a:ext cx="5981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i="1" u="sng" dirty="0"/>
              <a:t>Approach: Auto-encoder</a:t>
            </a:r>
            <a:endParaRPr lang="zh-TW" altLang="en-US" sz="3200" b="1" i="1" u="sng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27694" y="977476"/>
            <a:ext cx="1708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i="1" u="sng" dirty="0"/>
              <a:t>Training</a:t>
            </a:r>
            <a:endParaRPr lang="zh-TW" altLang="en-US" sz="2800" i="1" u="sng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56470" y="6025688"/>
            <a:ext cx="1558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normal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56069" y="3322522"/>
            <a:ext cx="193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data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315206" y="3323840"/>
            <a:ext cx="193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data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144076" y="3978627"/>
            <a:ext cx="1932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Can be reconstructed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06702" y="3828354"/>
            <a:ext cx="1708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i="1" u="sng" dirty="0"/>
              <a:t>Testing</a:t>
            </a:r>
            <a:endParaRPr lang="zh-TW" altLang="en-US" sz="2800" i="1" u="sng" dirty="0"/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273" y="2333037"/>
            <a:ext cx="1102184" cy="9266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6688" y="2318788"/>
            <a:ext cx="1102184" cy="9266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36" y="4817713"/>
            <a:ext cx="1177628" cy="11776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244" y="4860137"/>
            <a:ext cx="1177628" cy="11776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5" grpId="0"/>
      <p:bldP spid="18" grpId="0"/>
      <p:bldP spid="19" grpId="0" animBg="1"/>
      <p:bldP spid="20" grpId="0" animBg="1"/>
      <p:bldP spid="21" grpId="0" animBg="1"/>
      <p:bldP spid="32" grpId="0"/>
      <p:bldP spid="36" grpId="0"/>
      <p:bldP spid="37" grpId="0"/>
      <p:bldP spid="38" grpId="0"/>
      <p:bldP spid="39" grpId="0"/>
      <p:bldP spid="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/>
          <p:cNvSpPr/>
          <p:nvPr/>
        </p:nvSpPr>
        <p:spPr>
          <a:xfrm>
            <a:off x="2398939" y="2207231"/>
            <a:ext cx="1593273" cy="11776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Encoder</a:t>
            </a:r>
            <a:endParaRPr lang="zh-TW" altLang="en-US" sz="2400" dirty="0"/>
          </a:p>
        </p:txBody>
      </p:sp>
      <p:sp>
        <p:nvSpPr>
          <p:cNvPr id="5" name="矩形: 圓角 4"/>
          <p:cNvSpPr/>
          <p:nvPr/>
        </p:nvSpPr>
        <p:spPr>
          <a:xfrm>
            <a:off x="5486337" y="2207231"/>
            <a:ext cx="1593273" cy="11776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Decoder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591854" y="2269576"/>
            <a:ext cx="290946" cy="10529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992212" y="2851467"/>
            <a:ext cx="5996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886695" y="2865322"/>
            <a:ext cx="5996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1764223" y="2830686"/>
            <a:ext cx="5996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7079610" y="2851467"/>
            <a:ext cx="5996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rot="5400000">
            <a:off x="8042986" y="2027308"/>
            <a:ext cx="509588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1154561" y="1759179"/>
            <a:ext cx="71432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rot="5400000">
            <a:off x="909952" y="1988573"/>
            <a:ext cx="509588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49"/>
          <p:cNvSpPr txBox="1">
            <a:spLocks noChangeArrowheads="1"/>
          </p:cNvSpPr>
          <p:nvPr/>
        </p:nvSpPr>
        <p:spPr bwMode="auto">
          <a:xfrm>
            <a:off x="3262900" y="1725744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>
                <a:solidFill>
                  <a:srgbClr val="FF0000"/>
                </a:solidFill>
              </a:rPr>
              <a:t>As close as possible</a:t>
            </a:r>
            <a:endParaRPr kumimoji="0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65250" y="1031380"/>
            <a:ext cx="6176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Using </a:t>
            </a:r>
            <a:r>
              <a:rPr lang="en-US" altLang="zh-TW" sz="2400" b="1" dirty="0"/>
              <a:t>real human faces </a:t>
            </a:r>
            <a:r>
              <a:rPr lang="en-US" altLang="zh-TW" sz="2400" dirty="0"/>
              <a:t>to learn an </a:t>
            </a:r>
            <a:r>
              <a:rPr lang="en-US" altLang="zh-TW" sz="2400" b="1" i="1" u="sng" dirty="0"/>
              <a:t>autoencoder</a:t>
            </a:r>
            <a:endParaRPr lang="zh-TW" altLang="en-US" sz="2400" b="1" i="1" u="sng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691139" y="78211"/>
            <a:ext cx="5981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i="1" u="sng" dirty="0"/>
              <a:t>Approach: Auto-encoder</a:t>
            </a:r>
            <a:endParaRPr lang="zh-TW" altLang="en-US" sz="3200" b="1" i="1" u="sng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27694" y="977476"/>
            <a:ext cx="1708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i="1" u="sng" dirty="0"/>
              <a:t>Training</a:t>
            </a:r>
            <a:endParaRPr lang="zh-TW" altLang="en-US" sz="2800" i="1" u="sng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56069" y="3322522"/>
            <a:ext cx="193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data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315206" y="3323840"/>
            <a:ext cx="193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data</a:t>
            </a:r>
            <a:endParaRPr lang="zh-TW" altLang="en-US" sz="2400" dirty="0"/>
          </a:p>
        </p:txBody>
      </p:sp>
      <p:pic>
        <p:nvPicPr>
          <p:cNvPr id="41" name="圖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273" y="2333037"/>
            <a:ext cx="1102184" cy="9266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6688" y="2318788"/>
            <a:ext cx="1102184" cy="9266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4" name="矩形: 圓角 33"/>
          <p:cNvSpPr/>
          <p:nvPr/>
        </p:nvSpPr>
        <p:spPr>
          <a:xfrm>
            <a:off x="2349809" y="4817705"/>
            <a:ext cx="1593273" cy="11776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Encoder</a:t>
            </a:r>
            <a:endParaRPr lang="zh-TW" altLang="en-US" sz="2400" dirty="0"/>
          </a:p>
        </p:txBody>
      </p:sp>
      <p:sp>
        <p:nvSpPr>
          <p:cNvPr id="35" name="矩形: 圓角 34"/>
          <p:cNvSpPr/>
          <p:nvPr/>
        </p:nvSpPr>
        <p:spPr>
          <a:xfrm>
            <a:off x="5437207" y="4817705"/>
            <a:ext cx="1593273" cy="11776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Decoder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4542724" y="4880050"/>
            <a:ext cx="290946" cy="10529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單箭頭接點 46"/>
          <p:cNvCxnSpPr/>
          <p:nvPr/>
        </p:nvCxnSpPr>
        <p:spPr>
          <a:xfrm>
            <a:off x="3943082" y="5461941"/>
            <a:ext cx="5996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4837565" y="5475796"/>
            <a:ext cx="5996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1715093" y="5441160"/>
            <a:ext cx="5996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7030480" y="5461941"/>
            <a:ext cx="5996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306702" y="3828354"/>
            <a:ext cx="1708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i="1" u="sng" dirty="0"/>
              <a:t>Testing</a:t>
            </a:r>
            <a:endParaRPr lang="zh-TW" altLang="en-US" sz="2800" i="1" u="sng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277208" y="5953385"/>
            <a:ext cx="1558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anomaly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7201912" y="4006902"/>
            <a:ext cx="1932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cannot</a:t>
            </a:r>
            <a:r>
              <a:rPr lang="en-US" altLang="zh-TW" sz="2400" dirty="0"/>
              <a:t> be reconstructed</a:t>
            </a:r>
            <a:endParaRPr lang="zh-TW" altLang="en-US" sz="2400" dirty="0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07" y="4821715"/>
            <a:ext cx="1261303" cy="11267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字方塊 56"/>
              <p:cNvSpPr txBox="1"/>
              <p:nvPr/>
            </p:nvSpPr>
            <p:spPr>
              <a:xfrm>
                <a:off x="2014914" y="4120741"/>
                <a:ext cx="48872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FF0000"/>
                    </a:solidFill>
                  </a:rPr>
                  <a:t>Large reconstruction loss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 anomaly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914" y="4120741"/>
                <a:ext cx="4887268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" t="-49" r="8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圖片 5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 trans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569" y="4880050"/>
            <a:ext cx="1261303" cy="1126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Concluding Remarks 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/>
          <p:cNvCxnSpPr/>
          <p:nvPr/>
        </p:nvCxnSpPr>
        <p:spPr>
          <a:xfrm rot="5400000">
            <a:off x="7586932" y="3413850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Auto-encoder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 rot="5400000">
            <a:off x="4066134" y="3922111"/>
            <a:ext cx="1209244" cy="46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向右箭號 9"/>
          <p:cNvSpPr/>
          <p:nvPr/>
        </p:nvSpPr>
        <p:spPr>
          <a:xfrm>
            <a:off x="2176125" y="3867165"/>
            <a:ext cx="321427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9" name="直線接點 8"/>
          <p:cNvCxnSpPr/>
          <p:nvPr/>
        </p:nvCxnSpPr>
        <p:spPr>
          <a:xfrm flipH="1">
            <a:off x="1496874" y="3141826"/>
            <a:ext cx="63434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rot="5400000">
            <a:off x="1252266" y="3371220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49"/>
          <p:cNvSpPr txBox="1">
            <a:spLocks noChangeArrowheads="1"/>
          </p:cNvSpPr>
          <p:nvPr/>
        </p:nvSpPr>
        <p:spPr bwMode="auto">
          <a:xfrm>
            <a:off x="2165058" y="2664222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PMingLiU" panose="02020500000000000000" pitchFamily="18" charset="-120"/>
                <a:cs typeface="+mn-cs"/>
              </a:rPr>
              <a:t>As close as possible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63218" y="3668644"/>
            <a:ext cx="1308100" cy="10022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NN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Encoder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11922" y="3704013"/>
            <a:ext cx="1308100" cy="9813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NN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Decoder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5" name="向右箭號 9"/>
          <p:cNvSpPr/>
          <p:nvPr/>
        </p:nvSpPr>
        <p:spPr>
          <a:xfrm>
            <a:off x="3992416" y="3867165"/>
            <a:ext cx="321427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6" name="向右箭號 9"/>
          <p:cNvSpPr/>
          <p:nvPr/>
        </p:nvSpPr>
        <p:spPr>
          <a:xfrm>
            <a:off x="4995080" y="3884185"/>
            <a:ext cx="321427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7" name="向右箭號 9"/>
          <p:cNvSpPr/>
          <p:nvPr/>
        </p:nvSpPr>
        <p:spPr>
          <a:xfrm>
            <a:off x="6848158" y="3884185"/>
            <a:ext cx="321427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 rot="5400000">
            <a:off x="4144867" y="3925278"/>
            <a:ext cx="110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vector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02" y="3602104"/>
            <a:ext cx="1181100" cy="11811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901" y="3612348"/>
            <a:ext cx="1181100" cy="11811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161523" y="5744426"/>
            <a:ext cx="7028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Embedding, Representation, Code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19" name="直線單箭頭接點 18"/>
          <p:cNvCxnSpPr>
            <a:endCxn id="3" idx="0"/>
          </p:cNvCxnSpPr>
          <p:nvPr/>
        </p:nvCxnSpPr>
        <p:spPr>
          <a:xfrm>
            <a:off x="4668574" y="4755120"/>
            <a:ext cx="0" cy="98930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/>
          <p:cNvGrpSpPr/>
          <p:nvPr/>
        </p:nvGrpSpPr>
        <p:grpSpPr>
          <a:xfrm>
            <a:off x="6308965" y="237698"/>
            <a:ext cx="2512868" cy="1695622"/>
            <a:chOff x="644126" y="4258170"/>
            <a:chExt cx="3652768" cy="2387400"/>
          </a:xfrm>
        </p:grpSpPr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494" y="5112971"/>
              <a:ext cx="914400" cy="914400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5869" y="4258170"/>
              <a:ext cx="914400" cy="914400"/>
            </a:xfrm>
            <a:prstGeom prst="rect">
              <a:avLst/>
            </a:prstGeom>
          </p:spPr>
        </p:pic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681" y="4287858"/>
              <a:ext cx="914400" cy="914400"/>
            </a:xfrm>
            <a:prstGeom prst="rect">
              <a:avLst/>
            </a:prstGeom>
          </p:spPr>
        </p:pic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5676" y="4749170"/>
              <a:ext cx="914400" cy="914400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2888" y="5731170"/>
              <a:ext cx="914400" cy="914400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386" y="5187858"/>
              <a:ext cx="914400" cy="914400"/>
            </a:xfrm>
            <a:prstGeom prst="rect">
              <a:avLst/>
            </a:prstGeom>
          </p:spPr>
        </p:pic>
        <p:pic>
          <p:nvPicPr>
            <p:cNvPr id="48" name="圖片 4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678" y="4749170"/>
              <a:ext cx="914400" cy="914400"/>
            </a:xfrm>
            <a:prstGeom prst="rect">
              <a:avLst/>
            </a:prstGeom>
          </p:spPr>
        </p:pic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9580" y="5731170"/>
              <a:ext cx="914400" cy="914400"/>
            </a:xfrm>
            <a:prstGeom prst="rect">
              <a:avLst/>
            </a:prstGeom>
          </p:spPr>
        </p:pic>
        <p:pic>
          <p:nvPicPr>
            <p:cNvPr id="50" name="圖片 4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182" y="5390058"/>
              <a:ext cx="914400" cy="914400"/>
            </a:xfrm>
            <a:prstGeom prst="rect">
              <a:avLst/>
            </a:prstGeom>
          </p:spPr>
        </p:pic>
        <p:pic>
          <p:nvPicPr>
            <p:cNvPr id="51" name="圖片 5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6869" y="4524714"/>
              <a:ext cx="914400" cy="914400"/>
            </a:xfrm>
            <a:prstGeom prst="rect">
              <a:avLst/>
            </a:prstGeom>
          </p:spPr>
        </p:pic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126" y="5731170"/>
              <a:ext cx="914400" cy="914400"/>
            </a:xfrm>
            <a:prstGeom prst="rect">
              <a:avLst/>
            </a:prstGeom>
          </p:spPr>
        </p:pic>
      </p:grpSp>
      <p:sp>
        <p:nvSpPr>
          <p:cNvPr id="7" name="文字方塊 6"/>
          <p:cNvSpPr txBox="1"/>
          <p:nvPr/>
        </p:nvSpPr>
        <p:spPr>
          <a:xfrm>
            <a:off x="4635704" y="537854"/>
            <a:ext cx="1627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Unlabeled </a:t>
            </a:r>
            <a:endParaRPr lang="en-US" altLang="zh-TW" sz="2400" dirty="0"/>
          </a:p>
          <a:p>
            <a:pPr algn="r"/>
            <a:r>
              <a:rPr lang="en-US" altLang="zh-TW" sz="2400" dirty="0"/>
              <a:t>Images 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19418" y="2160065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Sounds familiar?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3034989" y="2161503"/>
            <a:ext cx="5771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have seen the same idea in Cycle GAN. </a:t>
            </a:r>
            <a:r>
              <a:rPr lang="en-US" altLang="zh-TW" sz="2400" dirty="0">
                <a:sym typeface="Wingdings" panose="05000000000000000000" pitchFamily="2" charset="2"/>
              </a:rPr>
              <a:t>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772271" y="4793081"/>
            <a:ext cx="3062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low dim (bottleneck)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512214" y="4831335"/>
            <a:ext cx="2078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old feature 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738157" y="6121440"/>
            <a:ext cx="5903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New feature for downstream tasks 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9" name="文字方塊 49"/>
          <p:cNvSpPr txBox="1">
            <a:spLocks noChangeArrowheads="1"/>
          </p:cNvSpPr>
          <p:nvPr/>
        </p:nvSpPr>
        <p:spPr bwMode="auto">
          <a:xfrm>
            <a:off x="4881701" y="2638332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PMingLiU" panose="02020500000000000000" pitchFamily="18" charset="-120"/>
                <a:cs typeface="+mn-cs"/>
              </a:rPr>
              <a:t>(reconstruction)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45037" y="3124597"/>
            <a:ext cx="132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high dim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5155793" y="5177009"/>
            <a:ext cx="3949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Dimension reduction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3" grpId="0"/>
      <p:bldP spid="20" grpId="0"/>
      <p:bldP spid="53" grpId="0"/>
      <p:bldP spid="55" grpId="0"/>
      <p:bldP spid="57" grpId="0"/>
      <p:bldP spid="58" grpId="0"/>
      <p:bldP spid="59" grpId="0"/>
      <p:bldP spid="60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451" y="182563"/>
            <a:ext cx="4679549" cy="649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Auto-encoder?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24650" y="5962650"/>
            <a:ext cx="2095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CN" altLang="en-US" sz="2400" dirty="0">
                <a:latin typeface="Microsoft JhengHei" panose="020B0604030504040204" pitchFamily="34" charset="-120"/>
                <a:ea typeface="宋体" panose="02010600030101010101" pitchFamily="2" charset="-122"/>
              </a:rPr>
              <a:t>神雕侠侣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Auto-encoder? 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973902" y="1302241"/>
            <a:ext cx="7393949" cy="2014117"/>
            <a:chOff x="897702" y="1302241"/>
            <a:chExt cx="7393949" cy="2014117"/>
          </a:xfrm>
        </p:grpSpPr>
        <p:sp>
          <p:nvSpPr>
            <p:cNvPr id="5" name="向右箭號 9"/>
            <p:cNvSpPr/>
            <p:nvPr/>
          </p:nvSpPr>
          <p:spPr>
            <a:xfrm>
              <a:off x="2176125" y="2400315"/>
              <a:ext cx="321427" cy="60523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563218" y="2201794"/>
              <a:ext cx="1308100" cy="10022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NN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Encoder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7" name="向右箭號 9"/>
            <p:cNvSpPr/>
            <p:nvPr/>
          </p:nvSpPr>
          <p:spPr>
            <a:xfrm>
              <a:off x="3992416" y="2400315"/>
              <a:ext cx="321427" cy="60523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702" y="2135254"/>
              <a:ext cx="1181100" cy="118110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32032" y="2124864"/>
              <a:ext cx="321427" cy="1191494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5278572" y="2218113"/>
              <a:ext cx="1308100" cy="9813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NN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PMingLiU" panose="02020500000000000000" pitchFamily="18" charset="-120"/>
                  <a:cs typeface="+mn-cs"/>
                </a:rPr>
                <a:t>Decoder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2" name="向右箭號 9"/>
            <p:cNvSpPr/>
            <p:nvPr/>
          </p:nvSpPr>
          <p:spPr>
            <a:xfrm>
              <a:off x="4861730" y="2398285"/>
              <a:ext cx="321427" cy="60523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sp>
          <p:nvSpPr>
            <p:cNvPr id="13" name="向右箭號 9"/>
            <p:cNvSpPr/>
            <p:nvPr/>
          </p:nvSpPr>
          <p:spPr>
            <a:xfrm>
              <a:off x="6714808" y="2398285"/>
              <a:ext cx="321427" cy="60523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endParaRP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0551" y="2126448"/>
              <a:ext cx="1181100" cy="1181100"/>
            </a:xfrm>
            <a:prstGeom prst="rect">
              <a:avLst/>
            </a:prstGeom>
          </p:spPr>
        </p:pic>
        <p:cxnSp>
          <p:nvCxnSpPr>
            <p:cNvPr id="15" name="直線接點 14"/>
            <p:cNvCxnSpPr/>
            <p:nvPr/>
          </p:nvCxnSpPr>
          <p:spPr>
            <a:xfrm>
              <a:off x="7701101" y="1829197"/>
              <a:ext cx="0" cy="353547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H="1">
              <a:off x="1496875" y="1829197"/>
              <a:ext cx="62115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1507060" y="1829197"/>
              <a:ext cx="0" cy="329967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/>
          </p:nvGrpSpPr>
          <p:grpSpPr>
            <a:xfrm>
              <a:off x="2138025" y="1302241"/>
              <a:ext cx="5650343" cy="467215"/>
              <a:chOff x="2176125" y="2635741"/>
              <a:chExt cx="5650343" cy="467215"/>
            </a:xfrm>
          </p:grpSpPr>
          <p:sp>
            <p:nvSpPr>
              <p:cNvPr id="18" name="文字方塊 49"/>
              <p:cNvSpPr txBox="1">
                <a:spLocks noChangeArrowheads="1"/>
              </p:cNvSpPr>
              <p:nvPr/>
            </p:nvSpPr>
            <p:spPr bwMode="auto">
              <a:xfrm>
                <a:off x="2176125" y="2642581"/>
                <a:ext cx="2952750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PMingLiU" panose="02020500000000000000" pitchFamily="18" charset="-120"/>
                    <a:cs typeface="+mn-cs"/>
                  </a:rPr>
                  <a:t>As close as possible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  <p:sp>
            <p:nvSpPr>
              <p:cNvPr id="19" name="文字方塊 49"/>
              <p:cNvSpPr txBox="1">
                <a:spLocks noChangeArrowheads="1"/>
              </p:cNvSpPr>
              <p:nvPr/>
            </p:nvSpPr>
            <p:spPr bwMode="auto">
              <a:xfrm>
                <a:off x="4873718" y="2635741"/>
                <a:ext cx="2952750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PMingLiU" panose="02020500000000000000" pitchFamily="18" charset="-120"/>
                    <a:cs typeface="+mn-cs"/>
                  </a:rPr>
                  <a:t>(reconstruction)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PMingLiU" panose="02020500000000000000" pitchFamily="18" charset="-120"/>
                  <a:cs typeface="+mn-cs"/>
                </a:endParaRPr>
              </a:p>
            </p:txBody>
          </p:sp>
        </p:grpSp>
      </p:grpSp>
      <p:sp>
        <p:nvSpPr>
          <p:cNvPr id="25" name="文字方塊 24"/>
          <p:cNvSpPr txBox="1"/>
          <p:nvPr/>
        </p:nvSpPr>
        <p:spPr>
          <a:xfrm>
            <a:off x="874138" y="3345834"/>
            <a:ext cx="1418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 x 3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7075454" y="3307548"/>
            <a:ext cx="1418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 x 3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414166" y="3316354"/>
            <a:ext cx="1418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 dim</a:t>
            </a:r>
            <a:endParaRPr lang="zh-TW" altLang="en-US" sz="2400" dirty="0"/>
          </a:p>
        </p:txBody>
      </p:sp>
      <p:graphicFrame>
        <p:nvGraphicFramePr>
          <p:cNvPr id="28" name="表格 28"/>
          <p:cNvGraphicFramePr>
            <a:graphicFrameLocks noGrp="1"/>
          </p:cNvGraphicFramePr>
          <p:nvPr/>
        </p:nvGraphicFramePr>
        <p:xfrm>
          <a:off x="1460377" y="4377198"/>
          <a:ext cx="110706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021"/>
                <a:gridCol w="369021"/>
                <a:gridCol w="369021"/>
              </a:tblGrid>
              <a:tr h="3314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3148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985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表格 28"/>
          <p:cNvGraphicFramePr>
            <a:graphicFrameLocks noGrp="1"/>
          </p:cNvGraphicFramePr>
          <p:nvPr/>
        </p:nvGraphicFramePr>
        <p:xfrm>
          <a:off x="5098643" y="4384573"/>
          <a:ext cx="110706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021"/>
                <a:gridCol w="369021"/>
                <a:gridCol w="369021"/>
              </a:tblGrid>
              <a:tr h="3314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3148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985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28"/>
          <p:cNvGraphicFramePr>
            <a:graphicFrameLocks noGrp="1"/>
          </p:cNvGraphicFramePr>
          <p:nvPr/>
        </p:nvGraphicFramePr>
        <p:xfrm>
          <a:off x="3279510" y="4380391"/>
          <a:ext cx="110706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021"/>
                <a:gridCol w="369021"/>
                <a:gridCol w="369021"/>
              </a:tblGrid>
              <a:tr h="3314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14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985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28"/>
          <p:cNvGraphicFramePr>
            <a:graphicFrameLocks noGrp="1"/>
          </p:cNvGraphicFramePr>
          <p:nvPr/>
        </p:nvGraphicFramePr>
        <p:xfrm>
          <a:off x="6951722" y="4377198"/>
          <a:ext cx="110706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021"/>
                <a:gridCol w="369021"/>
                <a:gridCol w="369021"/>
              </a:tblGrid>
              <a:tr h="3314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14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985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表格 34"/>
          <p:cNvGraphicFramePr>
            <a:graphicFrameLocks noGrp="1"/>
          </p:cNvGraphicFramePr>
          <p:nvPr/>
        </p:nvGraphicFramePr>
        <p:xfrm>
          <a:off x="1521817" y="5948396"/>
          <a:ext cx="9841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091"/>
                <a:gridCol w="492091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166975" y="5948396"/>
          <a:ext cx="9841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091"/>
                <a:gridCol w="492091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345241" y="5946162"/>
          <a:ext cx="9841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091"/>
                <a:gridCol w="492091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7012832" y="5946162"/>
          <a:ext cx="9841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091"/>
                <a:gridCol w="492091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2206455" y="3273455"/>
            <a:ext cx="2344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pattern, and then compress</a:t>
            </a:r>
            <a:endParaRPr lang="zh-TW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451" y="182563"/>
            <a:ext cx="4679549" cy="649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Auto-encoder?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24650" y="5962650"/>
            <a:ext cx="2095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CN" altLang="en-US" sz="2400" dirty="0">
                <a:latin typeface="Microsoft JhengHei" panose="020B0604030504040204" pitchFamily="34" charset="-120"/>
                <a:ea typeface="宋体" panose="02010600030101010101" pitchFamily="2" charset="-122"/>
              </a:rPr>
              <a:t>神雕侠侣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5" name="表格 28"/>
          <p:cNvGraphicFramePr>
            <a:graphicFrameLocks noGrp="1"/>
          </p:cNvGraphicFramePr>
          <p:nvPr/>
        </p:nvGraphicFramePr>
        <p:xfrm>
          <a:off x="1284422" y="1833232"/>
          <a:ext cx="110706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021"/>
                <a:gridCol w="369021"/>
                <a:gridCol w="369021"/>
              </a:tblGrid>
              <a:tr h="3314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3148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8985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28"/>
          <p:cNvGraphicFramePr>
            <a:graphicFrameLocks noGrp="1"/>
          </p:cNvGraphicFramePr>
          <p:nvPr/>
        </p:nvGraphicFramePr>
        <p:xfrm>
          <a:off x="2551105" y="1852282"/>
          <a:ext cx="110706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021"/>
                <a:gridCol w="369021"/>
                <a:gridCol w="369021"/>
              </a:tblGrid>
              <a:tr h="3314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148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985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34"/>
          <p:cNvGraphicFramePr>
            <a:graphicFrameLocks noGrp="1"/>
          </p:cNvGraphicFramePr>
          <p:nvPr/>
        </p:nvGraphicFramePr>
        <p:xfrm>
          <a:off x="1409544" y="4917163"/>
          <a:ext cx="9841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091"/>
                <a:gridCol w="492091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585037" y="4917163"/>
          <a:ext cx="9841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091"/>
                <a:gridCol w="492091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H="1">
            <a:off x="3680524" y="2667000"/>
            <a:ext cx="2091627" cy="24355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6" idx="3"/>
          </p:cNvCxnSpPr>
          <p:nvPr/>
        </p:nvCxnSpPr>
        <p:spPr>
          <a:xfrm flipH="1">
            <a:off x="3658168" y="1741127"/>
            <a:ext cx="2226742" cy="6597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828625" y="3432223"/>
            <a:ext cx="1308100" cy="10022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NN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Encoder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6" name="向右箭號 9"/>
          <p:cNvSpPr/>
          <p:nvPr/>
        </p:nvSpPr>
        <p:spPr>
          <a:xfrm rot="5400000">
            <a:off x="2321961" y="2893051"/>
            <a:ext cx="321427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7" name="向右箭號 9"/>
          <p:cNvSpPr/>
          <p:nvPr/>
        </p:nvSpPr>
        <p:spPr>
          <a:xfrm rot="5400000">
            <a:off x="2321961" y="4354165"/>
            <a:ext cx="321427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44881" y="750298"/>
            <a:ext cx="7744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Hinton, Geoffrey E., and Ruslan R.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Salakhutdinov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. "Reducing the dimensionality of data with neural networks." 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Science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 313.5786 (2006): 504-507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3760" y="1396629"/>
            <a:ext cx="6220693" cy="502990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42626" y="165523"/>
            <a:ext cx="6702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1" u="sng" dirty="0"/>
              <a:t>Auto-encoder is not a new idea</a:t>
            </a:r>
            <a:endParaRPr lang="zh-TW" altLang="en-US" sz="3200" b="1" i="1" u="sn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/>
          <p:cNvCxnSpPr/>
          <p:nvPr/>
        </p:nvCxnSpPr>
        <p:spPr>
          <a:xfrm>
            <a:off x="7834451" y="2129866"/>
            <a:ext cx="0" cy="145993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De-noising Auto-encoder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 rot="5400000">
            <a:off x="4066134" y="3922111"/>
            <a:ext cx="1209244" cy="46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向右箭號 9"/>
          <p:cNvSpPr/>
          <p:nvPr/>
        </p:nvSpPr>
        <p:spPr>
          <a:xfrm>
            <a:off x="2176125" y="3867165"/>
            <a:ext cx="321427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9" name="直線接點 8"/>
          <p:cNvCxnSpPr/>
          <p:nvPr/>
        </p:nvCxnSpPr>
        <p:spPr>
          <a:xfrm flipH="1">
            <a:off x="2152900" y="2134510"/>
            <a:ext cx="5688826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49"/>
          <p:cNvSpPr txBox="1">
            <a:spLocks noChangeArrowheads="1"/>
          </p:cNvSpPr>
          <p:nvPr/>
        </p:nvSpPr>
        <p:spPr bwMode="auto">
          <a:xfrm>
            <a:off x="3532122" y="2151568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PMingLiU" panose="02020500000000000000" pitchFamily="18" charset="-120"/>
                <a:cs typeface="+mn-cs"/>
              </a:rPr>
              <a:t>As close as possible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63218" y="3668644"/>
            <a:ext cx="1308100" cy="10022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NN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Encoder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11922" y="3704013"/>
            <a:ext cx="1308100" cy="9813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NN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Decoder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5" name="向右箭號 9"/>
          <p:cNvSpPr/>
          <p:nvPr/>
        </p:nvSpPr>
        <p:spPr>
          <a:xfrm>
            <a:off x="3992416" y="3867165"/>
            <a:ext cx="321427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6" name="向右箭號 9"/>
          <p:cNvSpPr/>
          <p:nvPr/>
        </p:nvSpPr>
        <p:spPr>
          <a:xfrm>
            <a:off x="4995080" y="3884185"/>
            <a:ext cx="321427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7" name="向右箭號 9"/>
          <p:cNvSpPr/>
          <p:nvPr/>
        </p:nvSpPr>
        <p:spPr>
          <a:xfrm>
            <a:off x="6848158" y="3884185"/>
            <a:ext cx="321427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 rot="5400000">
            <a:off x="4144867" y="3925278"/>
            <a:ext cx="110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vector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02" y="3602104"/>
            <a:ext cx="1181100" cy="11811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901" y="3612348"/>
            <a:ext cx="1181100" cy="118110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590748" y="5915404"/>
            <a:ext cx="61600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Vincent, Pascal, et al. "Extracting and composing robust features with denoising autoencoders." 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ICML,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PMingLiU" panose="02020500000000000000" pitchFamily="18" charset="-120"/>
                <a:cs typeface="+mn-cs"/>
              </a:rPr>
              <a:t>2008.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02" y="1678734"/>
            <a:ext cx="1181100" cy="1181100"/>
          </a:xfrm>
          <a:prstGeom prst="rect">
            <a:avLst/>
          </a:prstGeom>
        </p:spPr>
      </p:pic>
      <p:sp>
        <p:nvSpPr>
          <p:cNvPr id="40" name="文字方塊 49"/>
          <p:cNvSpPr txBox="1">
            <a:spLocks noChangeArrowheads="1"/>
          </p:cNvSpPr>
          <p:nvPr/>
        </p:nvSpPr>
        <p:spPr bwMode="auto">
          <a:xfrm>
            <a:off x="1670313" y="2987271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PMingLiU" panose="02020500000000000000" pitchFamily="18" charset="-120"/>
                <a:cs typeface="+mn-cs"/>
              </a:rPr>
              <a:t>Add noises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2384327" y="5164271"/>
            <a:ext cx="50408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PMingLiU" panose="02020500000000000000" pitchFamily="18" charset="-120"/>
                <a:cs typeface="+mn-cs"/>
              </a:rPr>
              <a:t>The idea sounds familiar?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PMingLiU" panose="02020500000000000000" pitchFamily="18" charset="-120"/>
                <a:cs typeface="+mn-cs"/>
                <a:sym typeface="Wingdings" panose="05000000000000000000" pitchFamily="2" charset="2"/>
              </a:rPr>
              <a:t>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6" name="向右箭號 9"/>
          <p:cNvSpPr/>
          <p:nvPr/>
        </p:nvSpPr>
        <p:spPr>
          <a:xfrm rot="5400000">
            <a:off x="1243733" y="3070795"/>
            <a:ext cx="523220" cy="329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40" grpId="0"/>
      <p:bldP spid="54" grpId="0"/>
      <p:bldP spid="56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5140</Words>
  <Application>WPS 演示</Application>
  <PresentationFormat>如螢幕大小 (4:3)</PresentationFormat>
  <Paragraphs>616</Paragraphs>
  <Slides>34</Slides>
  <Notes>15</Notes>
  <HiddenSlides>0</HiddenSlides>
  <MMClips>6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55" baseType="lpstr">
      <vt:lpstr>Arial</vt:lpstr>
      <vt:lpstr>宋体</vt:lpstr>
      <vt:lpstr>Wingdings</vt:lpstr>
      <vt:lpstr>Microsoft JhengHei</vt:lpstr>
      <vt:lpstr>Calibri</vt:lpstr>
      <vt:lpstr>PMingLiU</vt:lpstr>
      <vt:lpstr>PMingLiU-ExtB</vt:lpstr>
      <vt:lpstr>Calibri</vt:lpstr>
      <vt:lpstr>Century Gothic</vt:lpstr>
      <vt:lpstr>微软雅黑</vt:lpstr>
      <vt:lpstr>Arial Unicode MS</vt:lpstr>
      <vt:lpstr>Times New Roman</vt:lpstr>
      <vt:lpstr>等线</vt:lpstr>
      <vt:lpstr>Cambria Math</vt:lpstr>
      <vt:lpstr>medium-content-serif-font</vt:lpstr>
      <vt:lpstr>Calibri Light</vt:lpstr>
      <vt:lpstr>Segoe Print</vt:lpstr>
      <vt:lpstr>PMingLiU</vt:lpstr>
      <vt:lpstr>Office 佈景主題</vt:lpstr>
      <vt:lpstr>1_Office 佈景主題</vt:lpstr>
      <vt:lpstr>2_Office 佈景主題</vt:lpstr>
      <vt:lpstr>Self-Supervised  Learning   Yizhen Lao</vt:lpstr>
      <vt:lpstr>PowerPoint 演示文稿</vt:lpstr>
      <vt:lpstr>Outline </vt:lpstr>
      <vt:lpstr>Auto-encoder</vt:lpstr>
      <vt:lpstr>Why Auto-encoder? </vt:lpstr>
      <vt:lpstr>Why Auto-encoder? </vt:lpstr>
      <vt:lpstr>Why Auto-encoder? </vt:lpstr>
      <vt:lpstr>PowerPoint 演示文稿</vt:lpstr>
      <vt:lpstr>De-noising Auto-encoder</vt:lpstr>
      <vt:lpstr>Review: BERT</vt:lpstr>
      <vt:lpstr>Outline </vt:lpstr>
      <vt:lpstr>PowerPoint 演示文稿</vt:lpstr>
      <vt:lpstr>Feature Disentangle </vt:lpstr>
      <vt:lpstr>Application: Voice Conversion  </vt:lpstr>
      <vt:lpstr>PowerPoint 演示文稿</vt:lpstr>
      <vt:lpstr>Application: Voice Conversion  </vt:lpstr>
      <vt:lpstr>Application: Voice Conversion </vt:lpstr>
      <vt:lpstr>Outline </vt:lpstr>
      <vt:lpstr>PowerPoint 演示文稿</vt:lpstr>
      <vt:lpstr>Discrete Representation</vt:lpstr>
      <vt:lpstr>Text as Representation</vt:lpstr>
      <vt:lpstr>Text as Representation</vt:lpstr>
      <vt:lpstr>Text as Representation</vt:lpstr>
      <vt:lpstr>Text as Representation</vt:lpstr>
      <vt:lpstr>Tree as Embedding</vt:lpstr>
      <vt:lpstr>Outline </vt:lpstr>
      <vt:lpstr>Generator </vt:lpstr>
      <vt:lpstr>Compression</vt:lpstr>
      <vt:lpstr>Anomaly Detection </vt:lpstr>
      <vt:lpstr>Anomaly Detection </vt:lpstr>
      <vt:lpstr>Anomaly Detection </vt:lpstr>
      <vt:lpstr>PowerPoint 演示文稿</vt:lpstr>
      <vt:lpstr>PowerPoint 演示文稿</vt:lpstr>
      <vt:lpstr>Concluding Remarks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Bliss</cp:lastModifiedBy>
  <cp:revision>135</cp:revision>
  <dcterms:created xsi:type="dcterms:W3CDTF">2019-05-05T16:59:00Z</dcterms:created>
  <dcterms:modified xsi:type="dcterms:W3CDTF">2021-12-20T14:28:41Z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24AB1BABA2B34857964D33A23C680780</vt:lpwstr>
  </property>
  <property fmtid="{D5CDD505-2E9C-101B-9397-08002B2CF9AE}" pid="3" name="KSOProductBuildVer">
    <vt:lpwstr>2052-11.1.0.11115</vt:lpwstr>
  </property>
</Properties>
</file>