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13"/>
  </p:notesMasterIdLst>
  <p:handoutMasterIdLst>
    <p:handoutMasterId r:id="rId14"/>
  </p:handoutMasterIdLst>
  <p:sldIdLst>
    <p:sldId id="256" r:id="rId2"/>
    <p:sldId id="268" r:id="rId3"/>
    <p:sldId id="269" r:id="rId4"/>
    <p:sldId id="271" r:id="rId5"/>
    <p:sldId id="270" r:id="rId6"/>
    <p:sldId id="272" r:id="rId7"/>
    <p:sldId id="274" r:id="rId8"/>
    <p:sldId id="273" r:id="rId9"/>
    <p:sldId id="275" r:id="rId10"/>
    <p:sldId id="276" r:id="rId11"/>
    <p:sldId id="2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65738" autoAdjust="0"/>
  </p:normalViewPr>
  <p:slideViewPr>
    <p:cSldViewPr snapToGrid="0">
      <p:cViewPr varScale="1">
        <p:scale>
          <a:sx n="51" d="100"/>
          <a:sy n="51" d="100"/>
        </p:scale>
        <p:origin x="833" y="29"/>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学习可扩展图像识别的可转移架构</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209887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92136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Arial" panose="020B0604020202020204" pitchFamily="34" charset="0"/>
              </a:rPr>
              <a:t>架构</a:t>
            </a:r>
            <a:r>
              <a:rPr lang="zh-CN" altLang="en-US" b="0" i="0" dirty="0">
                <a:solidFill>
                  <a:srgbClr val="333333"/>
                </a:solidFill>
                <a:effectLst/>
                <a:latin typeface="Arial" panose="020B0604020202020204" pitchFamily="34" charset="0"/>
              </a:rPr>
              <a:t>非常灵活，因为它可以在计算成本和参数方面进行缩放，从而轻松地解决各种问题。在所有情况下，结果模型的准确性超过了所有人为设计的模型</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从为移动应用程序设计的模型到为实现最精确结果而设计的计算量大的模型。</a:t>
            </a:r>
            <a:endParaRPr lang="en-US" altLang="zh-CN" b="0" i="0" dirty="0">
              <a:solidFill>
                <a:srgbClr val="333333"/>
              </a:solidFill>
              <a:effectLst/>
              <a:latin typeface="Arial" panose="020B0604020202020204" pitchFamily="34" charset="0"/>
            </a:endParaRPr>
          </a:p>
          <a:p>
            <a:r>
              <a:rPr lang="en-US" altLang="zh-CN" b="0" i="0" dirty="0" err="1">
                <a:solidFill>
                  <a:srgbClr val="121212"/>
                </a:solidFill>
                <a:effectLst/>
                <a:latin typeface="-apple-system"/>
              </a:rPr>
              <a:t>NASNet</a:t>
            </a:r>
            <a:r>
              <a:rPr lang="zh-CN" altLang="en-US" b="0" i="0" dirty="0">
                <a:solidFill>
                  <a:srgbClr val="121212"/>
                </a:solidFill>
                <a:effectLst/>
                <a:latin typeface="-apple-system"/>
              </a:rPr>
              <a:t>已经不再是一个</a:t>
            </a:r>
            <a:r>
              <a:rPr lang="en-US" altLang="zh-CN" b="0" i="0" dirty="0">
                <a:solidFill>
                  <a:srgbClr val="121212"/>
                </a:solidFill>
                <a:effectLst/>
                <a:latin typeface="-apple-system"/>
              </a:rPr>
              <a:t>dataset interest</a:t>
            </a:r>
            <a:r>
              <a:rPr lang="zh-CN" altLang="en-US" b="0" i="0" dirty="0">
                <a:solidFill>
                  <a:srgbClr val="121212"/>
                </a:solidFill>
                <a:effectLst/>
                <a:latin typeface="-apple-system"/>
              </a:rPr>
              <a:t>的网络了，因为其中大量的参数都是人为设定的，网络的搜索空间更倾向于</a:t>
            </a:r>
            <a:r>
              <a:rPr lang="zh-CN" altLang="en-US" b="1" i="0" dirty="0">
                <a:solidFill>
                  <a:srgbClr val="121212"/>
                </a:solidFill>
                <a:effectLst/>
                <a:latin typeface="-apple-system"/>
              </a:rPr>
              <a:t>密集连接的方式</a:t>
            </a:r>
            <a:r>
              <a:rPr lang="zh-CN" altLang="en-US" b="0" i="0" dirty="0">
                <a:solidFill>
                  <a:srgbClr val="121212"/>
                </a:solidFill>
                <a:effectLst/>
                <a:latin typeface="-apple-system"/>
              </a:rPr>
              <a:t>。这种人为设定参数的一个正面影响就是减小了强化学习的搜索空间，从而提高运算速度，在相同的硬件环境下，</a:t>
            </a:r>
            <a:r>
              <a:rPr lang="en-US" altLang="zh-CN" b="0" i="0" dirty="0" err="1">
                <a:solidFill>
                  <a:srgbClr val="121212"/>
                </a:solidFill>
                <a:effectLst/>
                <a:latin typeface="-apple-system"/>
              </a:rPr>
              <a:t>NASNet</a:t>
            </a:r>
            <a:r>
              <a:rPr lang="zh-CN" altLang="en-US" b="0" i="0" dirty="0">
                <a:solidFill>
                  <a:srgbClr val="121212"/>
                </a:solidFill>
                <a:effectLst/>
                <a:latin typeface="-apple-system"/>
              </a:rPr>
              <a:t>的速度要比</a:t>
            </a:r>
            <a:r>
              <a:rPr lang="en-US" altLang="zh-CN" b="0" i="0" dirty="0">
                <a:solidFill>
                  <a:srgbClr val="121212"/>
                </a:solidFill>
                <a:effectLst/>
                <a:latin typeface="-apple-system"/>
              </a:rPr>
              <a:t>NAS</a:t>
            </a:r>
            <a:r>
              <a:rPr lang="zh-CN" altLang="en-US" b="0" i="0" dirty="0">
                <a:solidFill>
                  <a:srgbClr val="121212"/>
                </a:solidFill>
                <a:effectLst/>
                <a:latin typeface="-apple-system"/>
              </a:rPr>
              <a:t>快</a:t>
            </a:r>
            <a:r>
              <a:rPr lang="en-US" altLang="zh-CN" b="0" i="0" dirty="0">
                <a:solidFill>
                  <a:srgbClr val="121212"/>
                </a:solidFill>
                <a:effectLst/>
                <a:latin typeface="-apple-system"/>
              </a:rPr>
              <a:t>7</a:t>
            </a:r>
            <a:r>
              <a:rPr lang="zh-CN" altLang="en-US" b="0" i="0" dirty="0">
                <a:solidFill>
                  <a:srgbClr val="121212"/>
                </a:solidFill>
                <a:effectLst/>
                <a:latin typeface="-apple-system"/>
              </a:rPr>
              <a:t>倍。</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399601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网络结构的设计是卷积核、非线性变换、层之间的连接等之间的组合</a:t>
            </a:r>
            <a:endParaRPr lang="en-US" altLang="zh-CN" sz="1200" b="0" i="0" dirty="0">
              <a:solidFill>
                <a:srgbClr val="333333"/>
              </a:solidFill>
              <a:effectLst/>
              <a:latin typeface="微软雅黑" panose="020B0503020204020204" pitchFamily="34" charset="-122"/>
              <a:ea typeface="微软雅黑" panose="020B0503020204020204" pitchFamily="34" charset="-122"/>
              <a:cs typeface="Microsoft Sans Serif" panose="020B0604020202020204" pitchFamily="34" charset="0"/>
            </a:endParaRPr>
          </a:p>
          <a:p>
            <a:r>
              <a:rPr lang="zh-CN" altLang="en-US" sz="1200" b="0" i="0" dirty="0">
                <a:solidFill>
                  <a:srgbClr val="333333"/>
                </a:solidFill>
                <a:effectLst/>
                <a:latin typeface="微软雅黑" panose="020B0503020204020204" pitchFamily="34" charset="-122"/>
                <a:ea typeface="微软雅黑" panose="020B0503020204020204" pitchFamily="34" charset="-122"/>
                <a:cs typeface="Microsoft Sans Serif" panose="020B0604020202020204" pitchFamily="34" charset="0"/>
              </a:rPr>
              <a:t>可以使用</a:t>
            </a:r>
            <a:r>
              <a:rPr lang="en-US" altLang="zh-CN" sz="1200" b="0" i="0" dirty="0">
                <a:solidFill>
                  <a:srgbClr val="333333"/>
                </a:solidFill>
                <a:effectLst/>
                <a:latin typeface="微软雅黑" panose="020B0503020204020204" pitchFamily="34" charset="-122"/>
                <a:ea typeface="微软雅黑" panose="020B0503020204020204" pitchFamily="34" charset="-122"/>
                <a:cs typeface="Microsoft Sans Serif" panose="020B0604020202020204" pitchFamily="34" charset="0"/>
              </a:rPr>
              <a:t>RNN</a:t>
            </a:r>
            <a:r>
              <a:rPr lang="zh-CN" altLang="en-US" sz="1200" b="0" i="0" dirty="0">
                <a:solidFill>
                  <a:srgbClr val="333333"/>
                </a:solidFill>
                <a:effectLst/>
                <a:latin typeface="微软雅黑" panose="020B0503020204020204" pitchFamily="34" charset="-122"/>
                <a:ea typeface="微软雅黑" panose="020B0503020204020204" pitchFamily="34" charset="-122"/>
                <a:cs typeface="Microsoft Sans Serif" panose="020B0604020202020204" pitchFamily="34" charset="0"/>
              </a:rPr>
              <a:t>来预测卷积单元，单元中的网络元素的组合不再受人控制，再将卷积进行堆叠，构成对特定数据集的网络</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144236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计划放置路径</a:t>
            </a:r>
            <a:endParaRPr lang="en-US" altLang="zh-CN" dirty="0"/>
          </a:p>
          <a:p>
            <a:r>
              <a:rPr lang="zh-CN" altLang="en-US" b="0" i="0" dirty="0">
                <a:solidFill>
                  <a:srgbClr val="121212"/>
                </a:solidFill>
                <a:effectLst/>
                <a:latin typeface="-apple-system"/>
              </a:rPr>
              <a:t>以一定概率随机丢弃掉部分分支是避免过拟合的一种非常有效的策略，</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53144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icrosoft Sans Serif" panose="020B0604020202020204" pitchFamily="34" charset="0"/>
                <a:ea typeface="Microsoft Sans Serif" panose="020B0604020202020204" pitchFamily="34" charset="0"/>
                <a:cs typeface="Microsoft Sans Serif" panose="020B0604020202020204" pitchFamily="34" charset="0"/>
              </a:rPr>
              <a:t>RNN</a:t>
            </a:r>
            <a:r>
              <a:rPr lang="zh-CN" altLang="en-US" sz="1200" dirty="0">
                <a:latin typeface="Microsoft Sans Serif" panose="020B0604020202020204" pitchFamily="34" charset="0"/>
                <a:ea typeface="微软雅黑" panose="020B0503020204020204" pitchFamily="34" charset="-122"/>
                <a:cs typeface="Microsoft Sans Serif" panose="020B0604020202020204" pitchFamily="34" charset="0"/>
              </a:rPr>
              <a:t>预测的最佳网络单元</a:t>
            </a:r>
            <a:endParaRPr lang="en-US" altLang="zh-CN" sz="1200" dirty="0">
              <a:latin typeface="Microsoft Sans Serif" panose="020B0604020202020204" pitchFamily="34" charset="0"/>
              <a:ea typeface="微软雅黑" panose="020B0503020204020204" pitchFamily="34" charset="-122"/>
              <a:cs typeface="Microsoft Sans Serif"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pple-system"/>
              </a:rPr>
              <a:t>形成了三种不同结构的普通神经元和下采样神经元</a:t>
            </a:r>
            <a:endParaRPr lang="zh-CN" altLang="en-US" sz="1200" dirty="0">
              <a:latin typeface="Microsoft Sans Serif" panose="020B0604020202020204" pitchFamily="34" charset="0"/>
              <a:ea typeface="微软雅黑" panose="020B0503020204020204" pitchFamily="34" charset="-122"/>
              <a:cs typeface="Microsoft Sans Serif" panose="020B0604020202020204" pitchFamily="34" charset="0"/>
            </a:endParaRPr>
          </a:p>
          <a:p>
            <a:r>
              <a:rPr lang="en-US" altLang="zh-CN" b="0" i="0" dirty="0">
                <a:solidFill>
                  <a:srgbClr val="333333"/>
                </a:solidFill>
                <a:effectLst/>
                <a:latin typeface="open sans" panose="020B0606030504020204" pitchFamily="34" charset="0"/>
              </a:rPr>
              <a:t>Normal Cell</a:t>
            </a:r>
            <a:r>
              <a:rPr lang="zh-CN" altLang="en-US" b="0" i="0" dirty="0">
                <a:solidFill>
                  <a:srgbClr val="333333"/>
                </a:solidFill>
                <a:effectLst/>
                <a:latin typeface="open sans" panose="020B0606030504020204" pitchFamily="34" charset="0"/>
              </a:rPr>
              <a:t>： 特征图经过此</a:t>
            </a:r>
            <a:r>
              <a:rPr lang="en-US" altLang="zh-CN" b="0" i="0" dirty="0">
                <a:solidFill>
                  <a:srgbClr val="333333"/>
                </a:solidFill>
                <a:effectLst/>
                <a:latin typeface="open sans" panose="020B0606030504020204" pitchFamily="34" charset="0"/>
              </a:rPr>
              <a:t>Cell</a:t>
            </a:r>
            <a:r>
              <a:rPr lang="zh-CN" altLang="en-US" b="0" i="0" dirty="0">
                <a:solidFill>
                  <a:srgbClr val="333333"/>
                </a:solidFill>
                <a:effectLst/>
                <a:latin typeface="open sans" panose="020B0606030504020204" pitchFamily="34" charset="0"/>
              </a:rPr>
              <a:t>之后大小</a:t>
            </a:r>
            <a:r>
              <a:rPr lang="zh-CN" altLang="en-US" b="1" i="0" dirty="0">
                <a:solidFill>
                  <a:srgbClr val="333333"/>
                </a:solidFill>
                <a:effectLst/>
                <a:latin typeface="open sans" panose="020B0606030504020204" pitchFamily="34" charset="0"/>
              </a:rPr>
              <a:t>不变</a:t>
            </a:r>
            <a:r>
              <a:rPr lang="zh-CN" altLang="en-US" b="0" i="0" dirty="0">
                <a:solidFill>
                  <a:srgbClr val="333333"/>
                </a:solidFill>
                <a:effectLst/>
                <a:latin typeface="open sans" panose="020B0606030504020204" pitchFamily="34" charset="0"/>
              </a:rPr>
              <a:t>。</a:t>
            </a:r>
            <a:br>
              <a:rPr lang="zh-CN" altLang="en-US" dirty="0"/>
            </a:br>
            <a:r>
              <a:rPr lang="zh-CN" altLang="en-US" b="0" i="0" dirty="0">
                <a:solidFill>
                  <a:srgbClr val="333333"/>
                </a:solidFill>
                <a:effectLst/>
                <a:latin typeface="open sans" panose="020B0606030504020204" pitchFamily="34" charset="0"/>
              </a:rPr>
              <a:t>每个</a:t>
            </a:r>
            <a:r>
              <a:rPr lang="en-US" altLang="zh-CN" b="0" i="0" dirty="0">
                <a:solidFill>
                  <a:srgbClr val="333333"/>
                </a:solidFill>
                <a:effectLst/>
                <a:latin typeface="open sans" panose="020B0606030504020204" pitchFamily="34" charset="0"/>
              </a:rPr>
              <a:t>Cell</a:t>
            </a:r>
            <a:r>
              <a:rPr lang="zh-CN" altLang="en-US" b="0" i="0" dirty="0">
                <a:solidFill>
                  <a:srgbClr val="333333"/>
                </a:solidFill>
                <a:effectLst/>
                <a:latin typeface="open sans" panose="020B0606030504020204" pitchFamily="34" charset="0"/>
              </a:rPr>
              <a:t>都是由非常多的小单元组成的，每个小单元都有五个部分，小单元如下图红色线圈出的部分，</a:t>
            </a:r>
            <a:endParaRPr lang="en-US" altLang="zh-CN" b="0" i="0" dirty="0">
              <a:solidFill>
                <a:srgbClr val="333333"/>
              </a:solidFill>
              <a:effectLst/>
              <a:latin typeface="open sans" panose="020B0606030504020204" pitchFamily="34" charset="0"/>
            </a:endParaRPr>
          </a:p>
          <a:p>
            <a:r>
              <a:rPr lang="en-US" altLang="zh-CN" b="0" i="0" dirty="0">
                <a:solidFill>
                  <a:srgbClr val="333333"/>
                </a:solidFill>
                <a:effectLst/>
                <a:latin typeface="open sans" panose="020B0606030504020204" pitchFamily="34" charset="0"/>
              </a:rPr>
              <a:t>Reduction Cell</a:t>
            </a:r>
            <a:r>
              <a:rPr lang="zh-CN" altLang="en-US" b="0" i="0" dirty="0">
                <a:solidFill>
                  <a:srgbClr val="333333"/>
                </a:solidFill>
                <a:effectLst/>
                <a:latin typeface="open sans" panose="020B0606030504020204" pitchFamily="34" charset="0"/>
              </a:rPr>
              <a:t>： 特征图经过之后大小</a:t>
            </a:r>
            <a:r>
              <a:rPr lang="zh-CN" altLang="en-US" b="1" i="0" dirty="0">
                <a:solidFill>
                  <a:srgbClr val="333333"/>
                </a:solidFill>
                <a:effectLst/>
                <a:latin typeface="open sans" panose="020B0606030504020204" pitchFamily="34" charset="0"/>
              </a:rPr>
              <a:t>减半</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r>
              <a:rPr lang="zh-CN" altLang="en-US" b="0" i="0" dirty="0">
                <a:solidFill>
                  <a:srgbClr val="4A90E2"/>
                </a:solidFill>
                <a:effectLst/>
                <a:latin typeface="Arial" panose="020B0604020202020204" pitchFamily="34" charset="0"/>
              </a:rPr>
              <a:t>最佳卷积细胞</a:t>
            </a:r>
            <a:r>
              <a:rPr lang="en-US" altLang="zh-CN" b="0" i="0" dirty="0">
                <a:solidFill>
                  <a:srgbClr val="4A90E2"/>
                </a:solidFill>
                <a:effectLst/>
                <a:latin typeface="Arial" panose="020B0604020202020204" pitchFamily="34" charset="0"/>
              </a:rPr>
              <a:t>(</a:t>
            </a:r>
            <a:r>
              <a:rPr lang="en-US" altLang="zh-CN" b="0" i="0" dirty="0" err="1">
                <a:solidFill>
                  <a:srgbClr val="4A90E2"/>
                </a:solidFill>
                <a:effectLst/>
                <a:latin typeface="Arial" panose="020B0604020202020204" pitchFamily="34" charset="0"/>
              </a:rPr>
              <a:t>NASNet</a:t>
            </a:r>
            <a:r>
              <a:rPr lang="en-US" altLang="zh-CN" b="0" i="0" dirty="0">
                <a:solidFill>
                  <a:srgbClr val="4A90E2"/>
                </a:solidFill>
                <a:effectLst/>
                <a:latin typeface="Arial" panose="020B0604020202020204" pitchFamily="34" charset="0"/>
              </a:rPr>
              <a:t>-A)</a:t>
            </a:r>
            <a:r>
              <a:rPr lang="zh-CN" altLang="en-US" b="0" i="0" dirty="0">
                <a:solidFill>
                  <a:srgbClr val="4A90E2"/>
                </a:solidFill>
                <a:effectLst/>
                <a:latin typeface="Arial" panose="020B0604020202020204" pitchFamily="34" charset="0"/>
              </a:rPr>
              <a:t>的结构与</a:t>
            </a:r>
            <a:r>
              <a:rPr lang="en-US" altLang="zh-CN" b="0" i="0" dirty="0">
                <a:solidFill>
                  <a:srgbClr val="4A90E2"/>
                </a:solidFill>
                <a:effectLst/>
                <a:latin typeface="Arial" panose="020B0604020202020204" pitchFamily="34" charset="0"/>
              </a:rPr>
              <a:t>B = 5</a:t>
            </a:r>
            <a:r>
              <a:rPr lang="zh-CN" altLang="en-US" b="0" i="0" dirty="0">
                <a:solidFill>
                  <a:srgbClr val="4A90E2"/>
                </a:solidFill>
                <a:effectLst/>
                <a:latin typeface="Arial" panose="020B0604020202020204" pitchFamily="34" charset="0"/>
              </a:rPr>
              <a:t>块确定与</a:t>
            </a:r>
            <a:r>
              <a:rPr lang="en-US" altLang="zh-CN" b="0" i="0" dirty="0">
                <a:solidFill>
                  <a:srgbClr val="4A90E2"/>
                </a:solidFill>
                <a:effectLst/>
                <a:latin typeface="Arial" panose="020B0604020202020204" pitchFamily="34" charset="0"/>
              </a:rPr>
              <a:t>CIFAR-10</a:t>
            </a:r>
            <a:r>
              <a:rPr lang="zh-CN" altLang="en-US" b="0" i="0" dirty="0">
                <a:solidFill>
                  <a:srgbClr val="4A90E2"/>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输入</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白色</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是以前激活的隐藏状态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或输入图像</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。输出</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粉红色</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是跨所有结果分支的连接操作的结果。每个卷积细胞是</a:t>
            </a:r>
            <a:r>
              <a:rPr lang="en-US" altLang="zh-CN" b="0" i="0" dirty="0">
                <a:solidFill>
                  <a:srgbClr val="333333"/>
                </a:solidFill>
                <a:effectLst/>
                <a:latin typeface="Arial" panose="020B0604020202020204" pitchFamily="34" charset="0"/>
              </a:rPr>
              <a:t>B</a:t>
            </a:r>
            <a:r>
              <a:rPr lang="zh-CN" altLang="en-US" b="0" i="0" dirty="0">
                <a:solidFill>
                  <a:srgbClr val="333333"/>
                </a:solidFill>
                <a:effectLst/>
                <a:latin typeface="Arial" panose="020B0604020202020204" pitchFamily="34" charset="0"/>
              </a:rPr>
              <a:t>块的结果。单个块对应两个基本操作</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黄色</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和一个组合操作</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绿色</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2224698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最佳单元的基本模块组成</a:t>
            </a:r>
            <a:endParaRPr lang="en-US" altLang="zh-CN" dirty="0"/>
          </a:p>
          <a:p>
            <a:r>
              <a:rPr lang="zh-CN" altLang="en-US" b="0" i="0" dirty="0">
                <a:solidFill>
                  <a:srgbClr val="333333"/>
                </a:solidFill>
                <a:effectLst/>
                <a:latin typeface="-apple-system"/>
              </a:rPr>
              <a:t>网络的主要结构通过多次迭代模块（</a:t>
            </a:r>
            <a:r>
              <a:rPr lang="en-US" altLang="zh-CN" b="0" i="0" dirty="0">
                <a:solidFill>
                  <a:srgbClr val="333333"/>
                </a:solidFill>
                <a:effectLst/>
                <a:latin typeface="-apple-system"/>
              </a:rPr>
              <a:t>block</a:t>
            </a:r>
            <a:r>
              <a:rPr lang="zh-CN" altLang="en-US" b="0" i="0" dirty="0">
                <a:solidFill>
                  <a:srgbClr val="333333"/>
                </a:solidFill>
                <a:effectLst/>
                <a:latin typeface="-apple-system"/>
              </a:rPr>
              <a:t>）生成，如上图所示。模块包含三个操作：控制器选择一对隐藏状态（深灰色部分），对隐藏状态的操作（黄色部分）以及一个结合操作（绿色部分）。从模块中得到的隐藏状态被存入可能的隐藏状态的集合中，用于后续的迭代过程。</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149595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A90E2"/>
                </a:solidFill>
                <a:effectLst/>
                <a:latin typeface="Arial" panose="020B0604020202020204" pitchFamily="34" charset="0"/>
              </a:rPr>
              <a:t>图像分类的可扩展架构由两个重复的部分组成，即正常单元和简化单元。</a:t>
            </a:r>
            <a:endParaRPr lang="en-US" altLang="zh-CN" b="0" i="0" dirty="0">
              <a:solidFill>
                <a:srgbClr val="4A90E2"/>
              </a:solidFill>
              <a:effectLst/>
              <a:latin typeface="Arial" panose="020B0604020202020204" pitchFamily="34" charset="0"/>
            </a:endParaRPr>
          </a:p>
          <a:p>
            <a:r>
              <a:rPr lang="en-US" altLang="zh-CN" b="0" i="0" dirty="0" err="1">
                <a:solidFill>
                  <a:srgbClr val="333333"/>
                </a:solidFill>
                <a:effectLst/>
                <a:latin typeface="-apple-system"/>
              </a:rPr>
              <a:t>NASNet</a:t>
            </a:r>
            <a:r>
              <a:rPr lang="en-US" altLang="zh-CN" b="0" i="0" dirty="0">
                <a:solidFill>
                  <a:srgbClr val="333333"/>
                </a:solidFill>
                <a:effectLst/>
                <a:latin typeface="-apple-system"/>
              </a:rPr>
              <a:t> </a:t>
            </a:r>
            <a:r>
              <a:rPr lang="zh-CN" altLang="en-US" b="0" i="0" dirty="0">
                <a:solidFill>
                  <a:srgbClr val="333333"/>
                </a:solidFill>
                <a:effectLst/>
                <a:latin typeface="-apple-system"/>
              </a:rPr>
              <a:t>仅对模型的整体结构进行了设置，具体的模块或神经元并未预定义，其定义是通过强化学习搜索方法完成的。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421037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open sans" panose="020B0606030504020204" pitchFamily="34" charset="0"/>
              </a:rPr>
              <a:t>每一个基本模块的生成流程（</a:t>
            </a:r>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步）如下：</a:t>
            </a:r>
            <a:br>
              <a:rPr lang="zh-CN" altLang="en-US" dirty="0"/>
            </a:br>
            <a:r>
              <a:rPr lang="zh-CN" altLang="en-US" b="0" i="0" dirty="0">
                <a:solidFill>
                  <a:srgbClr val="333333"/>
                </a:solidFill>
                <a:effectLst/>
                <a:latin typeface="open sans" panose="020B0606030504020204" pitchFamily="34" charset="0"/>
              </a:rPr>
              <a:t>步骤</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：从</a:t>
            </a:r>
            <a:r>
              <a:rPr lang="en-US" altLang="zh-CN" b="0" i="0" dirty="0">
                <a:solidFill>
                  <a:srgbClr val="333333"/>
                </a:solidFill>
                <a:effectLst/>
                <a:latin typeface="open sans" panose="020B0606030504020204" pitchFamily="34" charset="0"/>
              </a:rPr>
              <a:t>hi​, hi−1​</a:t>
            </a:r>
            <a:r>
              <a:rPr lang="zh-CN" altLang="en-US" b="0" i="0" dirty="0">
                <a:solidFill>
                  <a:srgbClr val="333333"/>
                </a:solidFill>
                <a:effectLst/>
                <a:latin typeface="open sans" panose="020B0606030504020204" pitchFamily="34" charset="0"/>
              </a:rPr>
              <a:t>或从隐状态的集合中选择一个隐藏的状态</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例如上图基本模块的</a:t>
            </a:r>
            <a:r>
              <a:rPr lang="en-US" altLang="zh-CN" b="0" i="0" dirty="0">
                <a:solidFill>
                  <a:srgbClr val="333333"/>
                </a:solidFill>
                <a:effectLst/>
                <a:latin typeface="open sans" panose="020B0606030504020204" pitchFamily="34" charset="0"/>
              </a:rPr>
              <a:t>hidden layer A</a:t>
            </a:r>
            <a:r>
              <a:rPr lang="zh-CN" altLang="en-US" b="0" i="0" dirty="0">
                <a:solidFill>
                  <a:srgbClr val="333333"/>
                </a:solidFill>
                <a:effectLst/>
                <a:latin typeface="open sans" panose="020B0606030504020204" pitchFamily="34" charset="0"/>
              </a:rPr>
              <a:t>。</a:t>
            </a:r>
            <a:br>
              <a:rPr lang="zh-CN" altLang="en-US" dirty="0"/>
            </a:br>
            <a:r>
              <a:rPr lang="zh-CN" altLang="en-US" b="0" i="0" dirty="0">
                <a:solidFill>
                  <a:srgbClr val="333333"/>
                </a:solidFill>
                <a:effectLst/>
                <a:latin typeface="open sans" panose="020B0606030504020204" pitchFamily="34" charset="0"/>
              </a:rPr>
              <a:t>步骤</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：从与步骤</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相同的选项中选择第二个隐藏状态，例如上图基本模块的</a:t>
            </a:r>
            <a:r>
              <a:rPr lang="en-US" altLang="zh-CN" b="0" i="0" dirty="0">
                <a:solidFill>
                  <a:srgbClr val="333333"/>
                </a:solidFill>
                <a:effectLst/>
                <a:latin typeface="open sans" panose="020B0606030504020204" pitchFamily="34" charset="0"/>
              </a:rPr>
              <a:t>hidden layer B</a:t>
            </a:r>
            <a:r>
              <a:rPr lang="zh-CN" altLang="en-US" b="0" i="0" dirty="0">
                <a:solidFill>
                  <a:srgbClr val="333333"/>
                </a:solidFill>
                <a:effectLst/>
                <a:latin typeface="open sans" panose="020B0606030504020204" pitchFamily="34" charset="0"/>
              </a:rPr>
              <a:t>。</a:t>
            </a:r>
            <a:br>
              <a:rPr lang="zh-CN" altLang="en-US" dirty="0"/>
            </a:br>
            <a:r>
              <a:rPr lang="zh-CN" altLang="en-US" b="0" i="0" dirty="0">
                <a:solidFill>
                  <a:srgbClr val="333333"/>
                </a:solidFill>
                <a:effectLst/>
                <a:latin typeface="open sans" panose="020B0606030504020204" pitchFamily="34" charset="0"/>
              </a:rPr>
              <a:t>步骤</a:t>
            </a: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：选择要应用于步骤</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中选择的隐藏状态的操作。（黄色框）</a:t>
            </a:r>
            <a:br>
              <a:rPr lang="zh-CN" altLang="en-US" dirty="0"/>
            </a:br>
            <a:r>
              <a:rPr lang="zh-CN" altLang="en-US" b="0" i="0" dirty="0">
                <a:solidFill>
                  <a:srgbClr val="333333"/>
                </a:solidFill>
                <a:effectLst/>
                <a:latin typeface="open sans" panose="020B0606030504020204" pitchFamily="34" charset="0"/>
              </a:rPr>
              <a:t>步骤</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：选择要应用于步骤</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中选择的隐藏状态的操作。（黄色框）</a:t>
            </a:r>
            <a:br>
              <a:rPr lang="zh-CN" altLang="en-US" dirty="0"/>
            </a:br>
            <a:r>
              <a:rPr lang="zh-CN" altLang="en-US" b="0" i="0" dirty="0">
                <a:solidFill>
                  <a:srgbClr val="333333"/>
                </a:solidFill>
                <a:effectLst/>
                <a:latin typeface="open sans" panose="020B0606030504020204" pitchFamily="34" charset="0"/>
              </a:rPr>
              <a:t>步骤</a:t>
            </a:r>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：选择一个方法来组合步骤</a:t>
            </a: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和步骤</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的输出来创建。（绿色框）</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634437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一个控制器</a:t>
            </a:r>
            <a:r>
              <a:rPr lang="en-US" altLang="zh-CN" dirty="0"/>
              <a:t>RNN</a:t>
            </a:r>
            <a:r>
              <a:rPr lang="zh-CN" altLang="en-US" dirty="0"/>
              <a:t>从一个概率为能力</a:t>
            </a:r>
            <a:r>
              <a:rPr lang="en-US" altLang="zh-CN" dirty="0"/>
              <a:t>p</a:t>
            </a:r>
            <a:r>
              <a:rPr lang="zh-CN" altLang="en-US" dirty="0"/>
              <a:t>的搜索空间中预测体系结构</a:t>
            </a:r>
            <a:r>
              <a:rPr lang="en-US" altLang="zh-CN" dirty="0"/>
              <a:t>A</a:t>
            </a:r>
            <a:r>
              <a:rPr lang="zh-CN" altLang="en-US" dirty="0"/>
              <a:t>。训练一个具有体系结构</a:t>
            </a:r>
            <a:r>
              <a:rPr lang="en-US" altLang="zh-CN" dirty="0"/>
              <a:t>A</a:t>
            </a:r>
            <a:r>
              <a:rPr lang="zh-CN" altLang="en-US" dirty="0"/>
              <a:t>的子网络收敛到精度为</a:t>
            </a:r>
            <a:r>
              <a:rPr lang="en-US" altLang="zh-CN" dirty="0"/>
              <a:t>R</a:t>
            </a:r>
            <a:r>
              <a:rPr lang="zh-CN" altLang="en-US" dirty="0"/>
              <a:t>的收敛，通过</a:t>
            </a:r>
            <a:r>
              <a:rPr lang="en-US" altLang="zh-CN" dirty="0"/>
              <a:t>R</a:t>
            </a:r>
            <a:r>
              <a:rPr lang="zh-CN" altLang="en-US" dirty="0"/>
              <a:t>缩放</a:t>
            </a:r>
            <a:r>
              <a:rPr lang="en-US" altLang="zh-CN" dirty="0"/>
              <a:t>p</a:t>
            </a:r>
            <a:r>
              <a:rPr lang="zh-CN" altLang="en-US" dirty="0"/>
              <a:t>的梯度来更新</a:t>
            </a:r>
            <a:r>
              <a:rPr lang="en-US" altLang="zh-CN" dirty="0"/>
              <a:t>RNN</a:t>
            </a:r>
            <a:r>
              <a:rPr lang="zh-CN" altLang="en-US" dirty="0"/>
              <a:t>控制器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i="1" kern="0" dirty="0">
                <a:solidFill>
                  <a:srgbClr val="000000"/>
                </a:solidFill>
                <a:effectLst/>
                <a:latin typeface="NimbusRomNo9L-ReguItal"/>
                <a:ea typeface="宋体" panose="02010600030101010101" pitchFamily="2" charset="-122"/>
                <a:cs typeface="宋体" panose="02010600030101010101" pitchFamily="2" charset="-122"/>
              </a:rPr>
              <a:t>introduce a new regularization technique called </a:t>
            </a:r>
            <a:r>
              <a:rPr lang="en-US" altLang="zh-CN" sz="1800" i="1" kern="0" dirty="0" err="1">
                <a:solidFill>
                  <a:srgbClr val="000000"/>
                </a:solidFill>
                <a:effectLst/>
                <a:latin typeface="NimbusRomNo9L-ReguItal"/>
                <a:ea typeface="宋体" panose="02010600030101010101" pitchFamily="2" charset="-122"/>
                <a:cs typeface="宋体" panose="02010600030101010101" pitchFamily="2" charset="-122"/>
              </a:rPr>
              <a:t>ScheduledDropPath</a:t>
            </a:r>
            <a:r>
              <a:rPr lang="en-US" altLang="zh-CN" sz="1800" i="1" kern="0" dirty="0">
                <a:solidFill>
                  <a:srgbClr val="000000"/>
                </a:solidFill>
                <a:effectLst/>
                <a:latin typeface="NimbusRomNo9L-ReguItal"/>
                <a:ea typeface="宋体" panose="02010600030101010101" pitchFamily="2" charset="-122"/>
                <a:cs typeface="宋体" panose="02010600030101010101" pitchFamily="2" charset="-122"/>
              </a:rPr>
              <a:t> </a:t>
            </a:r>
            <a:endParaRPr lang="zh-CN" altLang="en-US" dirty="0"/>
          </a:p>
          <a:p>
            <a:r>
              <a:rPr lang="zh-CN" altLang="en-US" b="0" i="0" dirty="0">
                <a:solidFill>
                  <a:srgbClr val="121212"/>
                </a:solidFill>
                <a:effectLst/>
                <a:latin typeface="-apple-system"/>
              </a:rPr>
              <a:t>在优化类似于</a:t>
            </a:r>
            <a:r>
              <a:rPr lang="en-US" altLang="zh-CN" b="0" i="0" dirty="0">
                <a:solidFill>
                  <a:srgbClr val="121212"/>
                </a:solidFill>
                <a:effectLst/>
                <a:latin typeface="-apple-system"/>
              </a:rPr>
              <a:t>Inception</a:t>
            </a:r>
            <a:r>
              <a:rPr lang="zh-CN" altLang="en-US" b="0" i="0" dirty="0">
                <a:solidFill>
                  <a:srgbClr val="121212"/>
                </a:solidFill>
                <a:effectLst/>
                <a:latin typeface="-apple-system"/>
              </a:rPr>
              <a:t>的多分支结构时，以一定概率随机丢弃掉部分分支是避免过拟合的一种非常有效的策略，</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168994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pple-system"/>
              </a:rPr>
              <a:t>使用截断（</a:t>
            </a:r>
            <a:r>
              <a:rPr lang="en-US" altLang="zh-CN" b="0" i="0" dirty="0">
                <a:solidFill>
                  <a:srgbClr val="333333"/>
                </a:solidFill>
                <a:effectLst/>
                <a:latin typeface="-apple-system"/>
              </a:rPr>
              <a:t>cutout</a:t>
            </a:r>
            <a:r>
              <a:rPr lang="zh-CN" altLang="en-US" b="0" i="0" dirty="0">
                <a:solidFill>
                  <a:srgbClr val="333333"/>
                </a:solidFill>
                <a:effectLst/>
                <a:latin typeface="-apple-system"/>
              </a:rPr>
              <a:t>）的数据增强方法的 </a:t>
            </a:r>
            <a:r>
              <a:rPr lang="en-US" altLang="zh-CN" b="0" i="0" dirty="0" err="1">
                <a:solidFill>
                  <a:srgbClr val="333333"/>
                </a:solidFill>
                <a:effectLst/>
                <a:latin typeface="-apple-system"/>
              </a:rPr>
              <a:t>NASNet</a:t>
            </a:r>
            <a:r>
              <a:rPr lang="en-US" altLang="zh-CN" b="0" i="0" dirty="0">
                <a:solidFill>
                  <a:srgbClr val="333333"/>
                </a:solidFill>
                <a:effectLst/>
                <a:latin typeface="-apple-system"/>
              </a:rPr>
              <a:t>-A(7@2304) </a:t>
            </a:r>
            <a:r>
              <a:rPr lang="zh-CN" altLang="en-US" b="0" i="0" dirty="0">
                <a:solidFill>
                  <a:srgbClr val="333333"/>
                </a:solidFill>
                <a:effectLst/>
                <a:latin typeface="-apple-system"/>
              </a:rPr>
              <a:t>模型将错误率降低至 </a:t>
            </a:r>
            <a:r>
              <a:rPr lang="en-US" altLang="zh-CN" b="0" i="0" dirty="0">
                <a:solidFill>
                  <a:srgbClr val="333333"/>
                </a:solidFill>
                <a:effectLst/>
                <a:latin typeface="-apple-system"/>
              </a:rPr>
              <a:t>2.4%</a:t>
            </a:r>
            <a:r>
              <a:rPr lang="zh-CN" altLang="en-US" b="0" i="0" dirty="0">
                <a:solidFill>
                  <a:srgbClr val="333333"/>
                </a:solidFill>
                <a:effectLst/>
                <a:latin typeface="-apple-system"/>
              </a:rPr>
              <a:t>，超越了包括 </a:t>
            </a:r>
            <a:r>
              <a:rPr lang="en-US" altLang="zh-CN" b="0" i="0" dirty="0" err="1">
                <a:solidFill>
                  <a:srgbClr val="333333"/>
                </a:solidFill>
                <a:effectLst/>
                <a:latin typeface="-apple-system"/>
              </a:rPr>
              <a:t>DenseNet</a:t>
            </a:r>
            <a:r>
              <a:rPr lang="en-US" altLang="zh-CN" b="0" i="0" dirty="0">
                <a:solidFill>
                  <a:srgbClr val="333333"/>
                </a:solidFill>
                <a:effectLst/>
                <a:latin typeface="-apple-system"/>
              </a:rPr>
              <a:t> </a:t>
            </a:r>
            <a:r>
              <a:rPr lang="zh-CN" altLang="en-US" b="0" i="0" dirty="0">
                <a:solidFill>
                  <a:srgbClr val="333333"/>
                </a:solidFill>
                <a:effectLst/>
                <a:latin typeface="-apple-system"/>
              </a:rPr>
              <a:t>和 </a:t>
            </a:r>
            <a:r>
              <a:rPr lang="en-US" altLang="zh-CN" b="0" i="0" dirty="0">
                <a:solidFill>
                  <a:srgbClr val="333333"/>
                </a:solidFill>
                <a:effectLst/>
                <a:latin typeface="-apple-system"/>
              </a:rPr>
              <a:t>Shake-Shake </a:t>
            </a:r>
            <a:r>
              <a:rPr lang="zh-CN" altLang="en-US" b="0" i="0" dirty="0">
                <a:solidFill>
                  <a:srgbClr val="333333"/>
                </a:solidFill>
                <a:effectLst/>
                <a:latin typeface="-apple-system"/>
              </a:rPr>
              <a:t>在内的现有模型。其中，</a:t>
            </a:r>
            <a:r>
              <a:rPr lang="en-US" altLang="zh-CN" b="0" i="0" dirty="0">
                <a:solidFill>
                  <a:srgbClr val="333333"/>
                </a:solidFill>
                <a:effectLst/>
                <a:latin typeface="-apple-system"/>
              </a:rPr>
              <a:t>7</a:t>
            </a:r>
            <a:r>
              <a:rPr lang="zh-CN" altLang="en-US" b="0" i="0" dirty="0">
                <a:solidFill>
                  <a:srgbClr val="333333"/>
                </a:solidFill>
                <a:effectLst/>
                <a:latin typeface="-apple-system"/>
              </a:rPr>
              <a:t>代表 </a:t>
            </a:r>
            <a:r>
              <a:rPr lang="en-US" altLang="zh-CN" b="0" i="0" dirty="0">
                <a:solidFill>
                  <a:srgbClr val="333333"/>
                </a:solidFill>
                <a:effectLst/>
                <a:latin typeface="-apple-system"/>
              </a:rPr>
              <a:t>N=7</a:t>
            </a:r>
            <a:r>
              <a:rPr lang="zh-CN" altLang="en-US" b="0" i="0" dirty="0">
                <a:solidFill>
                  <a:srgbClr val="333333"/>
                </a:solidFill>
                <a:effectLst/>
                <a:latin typeface="-apple-system"/>
              </a:rPr>
              <a:t>，表示神经元的重复次数，</a:t>
            </a:r>
            <a:r>
              <a:rPr lang="en-US" altLang="zh-CN" b="0" i="0" dirty="0">
                <a:solidFill>
                  <a:srgbClr val="333333"/>
                </a:solidFill>
                <a:effectLst/>
                <a:latin typeface="-apple-system"/>
              </a:rPr>
              <a:t>2304</a:t>
            </a:r>
            <a:r>
              <a:rPr lang="zh-CN" altLang="en-US" b="0" i="0" dirty="0">
                <a:solidFill>
                  <a:srgbClr val="333333"/>
                </a:solidFill>
                <a:effectLst/>
                <a:latin typeface="-apple-system"/>
              </a:rPr>
              <a:t>代表网络的倒数第二层使用的卷积层的数量。</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90634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69841-64F2-4C2C-AC59-E6CB9C6F7C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47368F-39BE-4E7F-BC80-BEFA878C6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A951C8-B636-4EFB-9A93-6A801F3C4F30}"/>
              </a:ext>
            </a:extLst>
          </p:cNvPr>
          <p:cNvSpPr>
            <a:spLocks noGrp="1"/>
          </p:cNvSpPr>
          <p:nvPr>
            <p:ph type="dt" sz="half" idx="10"/>
          </p:nvPr>
        </p:nvSpPr>
        <p:spPr/>
        <p:txBody>
          <a:bodyPr/>
          <a:lstStyle/>
          <a:p>
            <a:fld id="{F521A1B9-5D3E-42EF-9C55-A8BE72BE8CC2}" type="datetime1">
              <a:rPr lang="zh-CN" altLang="en-US" smtClean="0"/>
              <a:t>2021/12/14</a:t>
            </a:fld>
            <a:endParaRPr lang="en-US" dirty="0"/>
          </a:p>
        </p:txBody>
      </p:sp>
      <p:sp>
        <p:nvSpPr>
          <p:cNvPr id="5" name="页脚占位符 4">
            <a:extLst>
              <a:ext uri="{FF2B5EF4-FFF2-40B4-BE49-F238E27FC236}">
                <a16:creationId xmlns:a16="http://schemas.microsoft.com/office/drawing/2014/main" id="{E8D078FB-9084-4949-8DDB-A95AE3E99B1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E83F01F-8120-431B-862A-4B8F317D50CC}"/>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4615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5CFF9-A514-4F36-8521-6FF5F2AA4D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FC8994-3CDE-4984-842E-BCECE6F434A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AC3D70-6458-44BB-B50C-30421F610B45}"/>
              </a:ext>
            </a:extLst>
          </p:cNvPr>
          <p:cNvSpPr>
            <a:spLocks noGrp="1"/>
          </p:cNvSpPr>
          <p:nvPr>
            <p:ph type="dt" sz="half" idx="10"/>
          </p:nvPr>
        </p:nvSpPr>
        <p:spPr/>
        <p:txBody>
          <a:bodyPr/>
          <a:lstStyle/>
          <a:p>
            <a:pPr rtl="0"/>
            <a:fld id="{486FA83A-167B-4074-996C-147221BC39BC}" type="datetime1">
              <a:rPr lang="zh-CN" altLang="en-US" smtClean="0"/>
              <a:t>2021/12/14</a:t>
            </a:fld>
            <a:endParaRPr lang="en-US"/>
          </a:p>
        </p:txBody>
      </p:sp>
      <p:sp>
        <p:nvSpPr>
          <p:cNvPr id="5" name="页脚占位符 4">
            <a:extLst>
              <a:ext uri="{FF2B5EF4-FFF2-40B4-BE49-F238E27FC236}">
                <a16:creationId xmlns:a16="http://schemas.microsoft.com/office/drawing/2014/main" id="{EB746B09-78C5-4B55-9905-894AFC8FD435}"/>
              </a:ext>
            </a:extLst>
          </p:cNvPr>
          <p:cNvSpPr>
            <a:spLocks noGrp="1"/>
          </p:cNvSpPr>
          <p:nvPr>
            <p:ph type="ftr" sz="quarter" idx="11"/>
          </p:nvPr>
        </p:nvSpPr>
        <p:spPr/>
        <p:txBody>
          <a:bodyPr/>
          <a:lstStyle/>
          <a:p>
            <a:pPr rtl="0"/>
            <a:endParaRPr lang="en-US"/>
          </a:p>
        </p:txBody>
      </p:sp>
      <p:sp>
        <p:nvSpPr>
          <p:cNvPr id="6" name="灯片编号占位符 5">
            <a:extLst>
              <a:ext uri="{FF2B5EF4-FFF2-40B4-BE49-F238E27FC236}">
                <a16:creationId xmlns:a16="http://schemas.microsoft.com/office/drawing/2014/main" id="{26C4FF85-40B5-46FE-A9FB-9AA71BF216A8}"/>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40069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18F563-8441-4705-AD30-690CA83DD7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5AD2E5-EE14-4069-8039-10688FE170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101283-7EF0-4FCF-9CBD-4EDB12C342F4}"/>
              </a:ext>
            </a:extLst>
          </p:cNvPr>
          <p:cNvSpPr>
            <a:spLocks noGrp="1"/>
          </p:cNvSpPr>
          <p:nvPr>
            <p:ph type="dt" sz="half" idx="10"/>
          </p:nvPr>
        </p:nvSpPr>
        <p:spPr/>
        <p:txBody>
          <a:bodyPr/>
          <a:lstStyle/>
          <a:p>
            <a:fld id="{57FE33B2-0544-4AF3-8EE4-20D23096EB46}" type="datetime1">
              <a:rPr lang="zh-CN" altLang="en-US" smtClean="0"/>
              <a:t>2021/12/14</a:t>
            </a:fld>
            <a:endParaRPr lang="en-US" dirty="0"/>
          </a:p>
        </p:txBody>
      </p:sp>
      <p:sp>
        <p:nvSpPr>
          <p:cNvPr id="5" name="页脚占位符 4">
            <a:extLst>
              <a:ext uri="{FF2B5EF4-FFF2-40B4-BE49-F238E27FC236}">
                <a16:creationId xmlns:a16="http://schemas.microsoft.com/office/drawing/2014/main" id="{B4155349-FA7A-4595-9F2C-355129ABAD8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ED713B8-41A2-4A10-B23E-84F040748CBF}"/>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836956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0C2B7-7F0A-41BA-991A-2C9C21629E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966A10-3036-4AB6-B20E-27F8FB24F051}"/>
              </a:ext>
            </a:extLst>
          </p:cNvPr>
          <p:cNvSpPr>
            <a:spLocks noGrp="1"/>
          </p:cNvSpPr>
          <p:nvPr>
            <p:ph type="dt" sz="half" idx="10"/>
          </p:nvPr>
        </p:nvSpPr>
        <p:spPr/>
        <p:txBody>
          <a:bodyPr/>
          <a:lstStyle/>
          <a:p>
            <a:fld id="{C4C97718-72FC-4F13-AB96-2CEC68ED044C}" type="datetime1">
              <a:rPr lang="zh-CN" altLang="en-US" smtClean="0"/>
              <a:t>2021/12/14</a:t>
            </a:fld>
            <a:endParaRPr lang="en-US" dirty="0"/>
          </a:p>
        </p:txBody>
      </p:sp>
      <p:sp>
        <p:nvSpPr>
          <p:cNvPr id="4" name="页脚占位符 3">
            <a:extLst>
              <a:ext uri="{FF2B5EF4-FFF2-40B4-BE49-F238E27FC236}">
                <a16:creationId xmlns:a16="http://schemas.microsoft.com/office/drawing/2014/main" id="{83E4633B-A093-49B5-B56E-8211EBC8F6FC}"/>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F3DFF4DF-18BE-4D4E-AB58-7B1FD525709E}"/>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321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7E9C3-26AB-46ED-95E5-3C55286AEC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4D5D2B-EF5A-4821-ADB0-C37EC42302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7D7003-E7ED-456F-BD4B-11C4CF043AE8}"/>
              </a:ext>
            </a:extLst>
          </p:cNvPr>
          <p:cNvSpPr>
            <a:spLocks noGrp="1"/>
          </p:cNvSpPr>
          <p:nvPr>
            <p:ph type="dt" sz="half" idx="10"/>
          </p:nvPr>
        </p:nvSpPr>
        <p:spPr/>
        <p:txBody>
          <a:bodyPr/>
          <a:lstStyle/>
          <a:p>
            <a:fld id="{1B505B79-3C71-4D16-B5C4-74F12B7FED07}" type="datetime1">
              <a:rPr lang="zh-CN" altLang="en-US" smtClean="0"/>
              <a:t>2021/12/14</a:t>
            </a:fld>
            <a:endParaRPr lang="en-US" dirty="0"/>
          </a:p>
        </p:txBody>
      </p:sp>
      <p:sp>
        <p:nvSpPr>
          <p:cNvPr id="5" name="页脚占位符 4">
            <a:extLst>
              <a:ext uri="{FF2B5EF4-FFF2-40B4-BE49-F238E27FC236}">
                <a16:creationId xmlns:a16="http://schemas.microsoft.com/office/drawing/2014/main" id="{37B40DD7-DDDF-4C35-BB7D-0AA07478490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98245A8-0AC9-42D4-80DA-F8AEC4D47757}"/>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5967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C6A8D-A2ED-4B4C-9675-15437705D0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A0857D-6193-4E53-9B69-89C058818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83FD8D-8E3D-46D7-8D16-BAA7EACC9B39}"/>
              </a:ext>
            </a:extLst>
          </p:cNvPr>
          <p:cNvSpPr>
            <a:spLocks noGrp="1"/>
          </p:cNvSpPr>
          <p:nvPr>
            <p:ph type="dt" sz="half" idx="10"/>
          </p:nvPr>
        </p:nvSpPr>
        <p:spPr/>
        <p:txBody>
          <a:bodyPr/>
          <a:lstStyle/>
          <a:p>
            <a:fld id="{761F11F9-978F-4B8F-B5D3-B49E6E7E8236}" type="datetime1">
              <a:rPr lang="zh-CN" altLang="en-US" smtClean="0"/>
              <a:t>2021/12/14</a:t>
            </a:fld>
            <a:endParaRPr lang="en-US" dirty="0"/>
          </a:p>
        </p:txBody>
      </p:sp>
      <p:sp>
        <p:nvSpPr>
          <p:cNvPr id="5" name="页脚占位符 4">
            <a:extLst>
              <a:ext uri="{FF2B5EF4-FFF2-40B4-BE49-F238E27FC236}">
                <a16:creationId xmlns:a16="http://schemas.microsoft.com/office/drawing/2014/main" id="{849E9A1F-6FD2-468C-AAE4-AEA49E9BC6B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4A2BF12B-78BA-4687-9241-C1E3D416A52E}"/>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20073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0CE51-9A01-4421-AC7A-509FDAA097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99C77C-C551-4EEA-9979-44D4113669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8B11D1-DC55-4C1C-9A0C-BB2904B63E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812C59-2087-48BB-A8CC-F33940470308}"/>
              </a:ext>
            </a:extLst>
          </p:cNvPr>
          <p:cNvSpPr>
            <a:spLocks noGrp="1"/>
          </p:cNvSpPr>
          <p:nvPr>
            <p:ph type="dt" sz="half" idx="10"/>
          </p:nvPr>
        </p:nvSpPr>
        <p:spPr/>
        <p:txBody>
          <a:bodyPr/>
          <a:lstStyle/>
          <a:p>
            <a:fld id="{7078AE1B-070B-4E85-A730-A77CB4A5137D}" type="datetime1">
              <a:rPr lang="zh-CN" altLang="en-US" smtClean="0"/>
              <a:t>2021/12/14</a:t>
            </a:fld>
            <a:endParaRPr lang="en-US" dirty="0"/>
          </a:p>
        </p:txBody>
      </p:sp>
      <p:sp>
        <p:nvSpPr>
          <p:cNvPr id="6" name="页脚占位符 5">
            <a:extLst>
              <a:ext uri="{FF2B5EF4-FFF2-40B4-BE49-F238E27FC236}">
                <a16:creationId xmlns:a16="http://schemas.microsoft.com/office/drawing/2014/main" id="{9DFF4135-E99E-4A86-8B1B-103D9DA1FCE0}"/>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851EBCBF-36CA-4A78-B09F-1F18EDF7EC69}"/>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6481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1B574-80F5-4515-9AF2-36EDC53A5A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52B2CF-AA5F-4917-85E3-66717E08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64E281-A723-407E-844F-53FA028857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0EDB18-E461-4658-9D07-496A214E5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965ADF-E276-4E61-95AF-0212124241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A16855-4AAE-4F65-BCB3-7065F8787E7A}"/>
              </a:ext>
            </a:extLst>
          </p:cNvPr>
          <p:cNvSpPr>
            <a:spLocks noGrp="1"/>
          </p:cNvSpPr>
          <p:nvPr>
            <p:ph type="dt" sz="half" idx="10"/>
          </p:nvPr>
        </p:nvSpPr>
        <p:spPr/>
        <p:txBody>
          <a:bodyPr/>
          <a:lstStyle/>
          <a:p>
            <a:fld id="{E2B374BC-6412-4DD4-AA0F-D009DD04DA28}" type="datetime1">
              <a:rPr lang="zh-CN" altLang="en-US" smtClean="0"/>
              <a:t>2021/12/14</a:t>
            </a:fld>
            <a:endParaRPr lang="en-US" dirty="0"/>
          </a:p>
        </p:txBody>
      </p:sp>
      <p:sp>
        <p:nvSpPr>
          <p:cNvPr id="8" name="页脚占位符 7">
            <a:extLst>
              <a:ext uri="{FF2B5EF4-FFF2-40B4-BE49-F238E27FC236}">
                <a16:creationId xmlns:a16="http://schemas.microsoft.com/office/drawing/2014/main" id="{782F147A-AA95-48FF-A7CC-8F5C30BC51EC}"/>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EE573010-1270-406D-BD20-175A4D307327}"/>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30628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B8DD9-C3B9-4BB9-B3EE-2838C8A049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44E9E2-C0EA-41A3-BF2B-718B56371247}"/>
              </a:ext>
            </a:extLst>
          </p:cNvPr>
          <p:cNvSpPr>
            <a:spLocks noGrp="1"/>
          </p:cNvSpPr>
          <p:nvPr>
            <p:ph type="dt" sz="half" idx="10"/>
          </p:nvPr>
        </p:nvSpPr>
        <p:spPr/>
        <p:txBody>
          <a:bodyPr/>
          <a:lstStyle/>
          <a:p>
            <a:pPr rtl="0"/>
            <a:fld id="{0B47F7C4-EFF2-4B92-BCBC-B0F92E69A21B}" type="datetime1">
              <a:rPr lang="zh-CN" altLang="en-US" smtClean="0"/>
              <a:t>2021/12/14</a:t>
            </a:fld>
            <a:endParaRPr lang="en-US"/>
          </a:p>
        </p:txBody>
      </p:sp>
      <p:sp>
        <p:nvSpPr>
          <p:cNvPr id="4" name="页脚占位符 3">
            <a:extLst>
              <a:ext uri="{FF2B5EF4-FFF2-40B4-BE49-F238E27FC236}">
                <a16:creationId xmlns:a16="http://schemas.microsoft.com/office/drawing/2014/main" id="{C9775A5D-BDC1-4228-B9C1-28676BD56980}"/>
              </a:ext>
            </a:extLst>
          </p:cNvPr>
          <p:cNvSpPr>
            <a:spLocks noGrp="1"/>
          </p:cNvSpPr>
          <p:nvPr>
            <p:ph type="ftr" sz="quarter" idx="11"/>
          </p:nvPr>
        </p:nvSpPr>
        <p:spPr/>
        <p:txBody>
          <a:bodyPr/>
          <a:lstStyle/>
          <a:p>
            <a:pPr rtl="0"/>
            <a:endParaRPr lang="en-US"/>
          </a:p>
        </p:txBody>
      </p:sp>
      <p:sp>
        <p:nvSpPr>
          <p:cNvPr id="5" name="灯片编号占位符 4">
            <a:extLst>
              <a:ext uri="{FF2B5EF4-FFF2-40B4-BE49-F238E27FC236}">
                <a16:creationId xmlns:a16="http://schemas.microsoft.com/office/drawing/2014/main" id="{FCA01B67-D794-4B2E-A467-DEB5EDF7AA47}"/>
              </a:ext>
            </a:extLst>
          </p:cNvPr>
          <p:cNvSpPr>
            <a:spLocks noGrp="1"/>
          </p:cNvSpPr>
          <p:nvPr>
            <p:ph type="sldNum" sz="quarter" idx="12"/>
          </p:nvPr>
        </p:nvSpPr>
        <p:spPr/>
        <p:txBody>
          <a:bodyPr/>
          <a:lstStyle>
            <a:lvl1pPr>
              <a:defRPr sz="4000" b="1">
                <a:latin typeface="Microsoft Sans Serif" panose="020B0604020202020204" pitchFamily="34" charset="0"/>
                <a:cs typeface="Microsoft Sans Serif" panose="020B0604020202020204" pitchFamily="34" charset="0"/>
              </a:defRPr>
            </a:lvl1pPr>
          </a:lstStyle>
          <a:p>
            <a:fld id="{34B7E4EF-A1BD-40F4-AB7B-04F084DD991D}" type="slidenum">
              <a:rPr lang="en-US" smtClean="0">
                <a:ea typeface="Microsoft Sans Serif" panose="020B0604020202020204" pitchFamily="34" charset="0"/>
              </a:rPr>
              <a:pPr/>
              <a:t>‹#›</a:t>
            </a:fld>
            <a:endParaRPr lang="en-US" dirty="0">
              <a:ea typeface="Microsoft Sans Serif" panose="020B0604020202020204" pitchFamily="34" charset="0"/>
            </a:endParaRPr>
          </a:p>
        </p:txBody>
      </p:sp>
    </p:spTree>
    <p:extLst>
      <p:ext uri="{BB962C8B-B14F-4D97-AF65-F5344CB8AC3E}">
        <p14:creationId xmlns:p14="http://schemas.microsoft.com/office/powerpoint/2010/main" val="171284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928BA7-5ECC-4306-85F9-6EDC573ACD32}"/>
              </a:ext>
            </a:extLst>
          </p:cNvPr>
          <p:cNvSpPr>
            <a:spLocks noGrp="1"/>
          </p:cNvSpPr>
          <p:nvPr>
            <p:ph type="dt" sz="half" idx="10"/>
          </p:nvPr>
        </p:nvSpPr>
        <p:spPr/>
        <p:txBody>
          <a:bodyPr/>
          <a:lstStyle/>
          <a:p>
            <a:pPr rtl="0"/>
            <a:fld id="{2121DDED-89AD-437A-B740-DE3B32521DE8}" type="datetime1">
              <a:rPr lang="zh-CN" altLang="en-US" smtClean="0"/>
              <a:t>2021/12/14</a:t>
            </a:fld>
            <a:endParaRPr lang="en-US"/>
          </a:p>
        </p:txBody>
      </p:sp>
      <p:sp>
        <p:nvSpPr>
          <p:cNvPr id="3" name="页脚占位符 2">
            <a:extLst>
              <a:ext uri="{FF2B5EF4-FFF2-40B4-BE49-F238E27FC236}">
                <a16:creationId xmlns:a16="http://schemas.microsoft.com/office/drawing/2014/main" id="{0447DC38-C312-42B5-8243-641A8FAE4C0B}"/>
              </a:ext>
            </a:extLst>
          </p:cNvPr>
          <p:cNvSpPr>
            <a:spLocks noGrp="1"/>
          </p:cNvSpPr>
          <p:nvPr>
            <p:ph type="ftr" sz="quarter" idx="11"/>
          </p:nvPr>
        </p:nvSpPr>
        <p:spPr/>
        <p:txBody>
          <a:bodyPr/>
          <a:lstStyle/>
          <a:p>
            <a:pPr rtl="0"/>
            <a:endParaRPr lang="en-US"/>
          </a:p>
        </p:txBody>
      </p:sp>
      <p:sp>
        <p:nvSpPr>
          <p:cNvPr id="4" name="灯片编号占位符 3">
            <a:extLst>
              <a:ext uri="{FF2B5EF4-FFF2-40B4-BE49-F238E27FC236}">
                <a16:creationId xmlns:a16="http://schemas.microsoft.com/office/drawing/2014/main" id="{06056A51-866C-431E-BB52-669B772AABD6}"/>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26218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333BA-A733-4348-8D59-001C22348E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EBBB02-3727-4E87-9449-CBFAA4CB6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546626-9E8C-45FE-8F68-1CBC18343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ED7C7B-CA5D-4571-A272-CD397A7CCFBB}"/>
              </a:ext>
            </a:extLst>
          </p:cNvPr>
          <p:cNvSpPr>
            <a:spLocks noGrp="1"/>
          </p:cNvSpPr>
          <p:nvPr>
            <p:ph type="dt" sz="half" idx="10"/>
          </p:nvPr>
        </p:nvSpPr>
        <p:spPr/>
        <p:txBody>
          <a:bodyPr/>
          <a:lstStyle/>
          <a:p>
            <a:fld id="{29F7DFAD-7CAB-444E-9F1B-9E46D2F2AEF3}" type="datetime1">
              <a:rPr lang="zh-CN" altLang="en-US" smtClean="0"/>
              <a:t>2021/12/14</a:t>
            </a:fld>
            <a:endParaRPr lang="en-US" dirty="0"/>
          </a:p>
        </p:txBody>
      </p:sp>
      <p:sp>
        <p:nvSpPr>
          <p:cNvPr id="6" name="页脚占位符 5">
            <a:extLst>
              <a:ext uri="{FF2B5EF4-FFF2-40B4-BE49-F238E27FC236}">
                <a16:creationId xmlns:a16="http://schemas.microsoft.com/office/drawing/2014/main" id="{73299099-3866-4180-BDAE-57AA40AD8155}"/>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CB1C98B-2BB5-4DD5-A12C-984C75BFE586}"/>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87105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22A42-A4C7-4C5C-A638-98B871EAF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4480B0-7F56-4D51-8671-6A68D77ED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92C912-1AFF-411C-9443-F17D97E05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B8125C-BF4B-4EEC-8EDE-FA94D2ECCFB0}"/>
              </a:ext>
            </a:extLst>
          </p:cNvPr>
          <p:cNvSpPr>
            <a:spLocks noGrp="1"/>
          </p:cNvSpPr>
          <p:nvPr>
            <p:ph type="dt" sz="half" idx="10"/>
          </p:nvPr>
        </p:nvSpPr>
        <p:spPr/>
        <p:txBody>
          <a:bodyPr/>
          <a:lstStyle/>
          <a:p>
            <a:fld id="{7453DBFC-7A52-4D5B-A3FB-011945674B9F}" type="datetime1">
              <a:rPr lang="zh-CN" altLang="en-US" smtClean="0"/>
              <a:t>2021/12/14</a:t>
            </a:fld>
            <a:endParaRPr lang="en-US" dirty="0"/>
          </a:p>
        </p:txBody>
      </p:sp>
      <p:sp>
        <p:nvSpPr>
          <p:cNvPr id="6" name="页脚占位符 5">
            <a:extLst>
              <a:ext uri="{FF2B5EF4-FFF2-40B4-BE49-F238E27FC236}">
                <a16:creationId xmlns:a16="http://schemas.microsoft.com/office/drawing/2014/main" id="{EB63D4A4-04B7-4BE6-9789-4853A632579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DD5B208-197E-4779-837D-F850E2C26F2C}"/>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22238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6F1943-8FD7-4BB2-AAC9-7B3B9E379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A2C94A-7505-4A9F-8F63-CEE0F8572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EA7AE9-79E5-4B24-8834-B017F91D3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55769-CCBB-46EE-B959-26F27E674FC9}" type="datetime1">
              <a:rPr lang="zh-CN" altLang="en-US" smtClean="0"/>
              <a:t>2021/12/14</a:t>
            </a:fld>
            <a:endParaRPr lang="en-US" dirty="0"/>
          </a:p>
        </p:txBody>
      </p:sp>
      <p:sp>
        <p:nvSpPr>
          <p:cNvPr id="5" name="页脚占位符 4">
            <a:extLst>
              <a:ext uri="{FF2B5EF4-FFF2-40B4-BE49-F238E27FC236}">
                <a16:creationId xmlns:a16="http://schemas.microsoft.com/office/drawing/2014/main" id="{79A67362-7721-400B-B403-E50C2B7E8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28C04191-7260-4278-87D1-E72DDFF75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13960612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F143689-5F6A-4613-B2DD-AFDBE71FEE3F}"/>
              </a:ext>
            </a:extLst>
          </p:cNvPr>
          <p:cNvPicPr>
            <a:picLocks noChangeAspect="1"/>
          </p:cNvPicPr>
          <p:nvPr/>
        </p:nvPicPr>
        <p:blipFill rotWithShape="1">
          <a:blip r:embed="rId3"/>
          <a:srcRect l="-2" r="45733"/>
          <a:stretch/>
        </p:blipFill>
        <p:spPr>
          <a:xfrm>
            <a:off x="0" y="0"/>
            <a:ext cx="5736921" cy="6858000"/>
          </a:xfrm>
          <a:prstGeom prst="rect">
            <a:avLst/>
          </a:prstGeom>
        </p:spPr>
      </p:pic>
      <p:sp>
        <p:nvSpPr>
          <p:cNvPr id="2" name="标题 1">
            <a:extLst>
              <a:ext uri="{FF2B5EF4-FFF2-40B4-BE49-F238E27FC236}">
                <a16:creationId xmlns:a16="http://schemas.microsoft.com/office/drawing/2014/main" id="{E422BEE0-7E94-4CBD-848B-E08E690506D5}"/>
              </a:ext>
            </a:extLst>
          </p:cNvPr>
          <p:cNvSpPr>
            <a:spLocks noGrp="1"/>
          </p:cNvSpPr>
          <p:nvPr>
            <p:ph type="title"/>
          </p:nvPr>
        </p:nvSpPr>
        <p:spPr>
          <a:xfrm>
            <a:off x="6978471" y="1038087"/>
            <a:ext cx="4955198" cy="1371600"/>
          </a:xfrm>
        </p:spPr>
        <p:txBody>
          <a:bodyPr anchor="ctr"/>
          <a:lstStyle/>
          <a:p>
            <a:r>
              <a:rPr lang="en-US" altLang="zh-CN" dirty="0" err="1">
                <a:latin typeface="Microsoft Sans Serif" panose="020B0604020202020204" pitchFamily="34" charset="0"/>
                <a:ea typeface="Microsoft Sans Serif" panose="020B0604020202020204" pitchFamily="34" charset="0"/>
                <a:cs typeface="Microsoft Sans Serif" panose="020B0604020202020204" pitchFamily="34" charset="0"/>
              </a:rPr>
              <a:t>NASNet</a:t>
            </a:r>
            <a:endParaRPr lang="zh-CN" altLang="en-US" dirty="0">
              <a:latin typeface="Microsoft Sans Serif" panose="020B0604020202020204" pitchFamily="34" charset="0"/>
              <a:cs typeface="Microsoft Sans Serif" panose="020B0604020202020204" pitchFamily="34" charset="0"/>
            </a:endParaRPr>
          </a:p>
        </p:txBody>
      </p:sp>
      <p:sp>
        <p:nvSpPr>
          <p:cNvPr id="4" name="文本框 3">
            <a:extLst>
              <a:ext uri="{FF2B5EF4-FFF2-40B4-BE49-F238E27FC236}">
                <a16:creationId xmlns:a16="http://schemas.microsoft.com/office/drawing/2014/main" id="{8060075F-B218-4F07-AD09-98A46574FAF1}"/>
              </a:ext>
            </a:extLst>
          </p:cNvPr>
          <p:cNvSpPr txBox="1"/>
          <p:nvPr/>
        </p:nvSpPr>
        <p:spPr>
          <a:xfrm>
            <a:off x="6576437" y="4840701"/>
            <a:ext cx="6097464" cy="461665"/>
          </a:xfrm>
          <a:prstGeom prst="rect">
            <a:avLst/>
          </a:prstGeom>
          <a:noFill/>
        </p:spPr>
        <p:txBody>
          <a:bodyPr wrap="square" anchor="ctr">
            <a:spAutoFit/>
          </a:bodyPr>
          <a:lstStyle/>
          <a:p>
            <a:r>
              <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rPr>
              <a:t>汇报者：牟朝汕</a:t>
            </a:r>
          </a:p>
        </p:txBody>
      </p:sp>
      <p:sp>
        <p:nvSpPr>
          <p:cNvPr id="6" name="文本框 5">
            <a:extLst>
              <a:ext uri="{FF2B5EF4-FFF2-40B4-BE49-F238E27FC236}">
                <a16:creationId xmlns:a16="http://schemas.microsoft.com/office/drawing/2014/main" id="{73D7839B-594E-40CD-9DD6-B40B7F02A954}"/>
              </a:ext>
            </a:extLst>
          </p:cNvPr>
          <p:cNvSpPr txBox="1"/>
          <p:nvPr/>
        </p:nvSpPr>
        <p:spPr>
          <a:xfrm>
            <a:off x="5956675" y="2777871"/>
            <a:ext cx="6097465" cy="830997"/>
          </a:xfrm>
          <a:prstGeom prst="rect">
            <a:avLst/>
          </a:prstGeom>
          <a:noFill/>
        </p:spPr>
        <p:txBody>
          <a:bodyPr wrap="square" anchor="ctr">
            <a:spAutoFit/>
          </a:bodyPr>
          <a:lstStyle/>
          <a:p>
            <a:pPr algn="r"/>
            <a:r>
              <a:rPr lang="en-US" altLang="zh-CN" sz="2400" b="1"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------Learning Transferable Architectures for Scalable Image Recognition </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3" name="灯片编号占位符 2">
            <a:extLst>
              <a:ext uri="{FF2B5EF4-FFF2-40B4-BE49-F238E27FC236}">
                <a16:creationId xmlns:a16="http://schemas.microsoft.com/office/drawing/2014/main" id="{B2662D9F-796E-4577-B61F-DD3C9567D65C}"/>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1</a:t>
            </a:fld>
            <a:endParaRPr lang="en-US" dirty="0">
              <a:ea typeface="Microsoft Sans Serif" panose="020B0604020202020204" pitchFamily="34" charset="0"/>
            </a:endParaRPr>
          </a:p>
        </p:txBody>
      </p:sp>
    </p:spTree>
    <p:extLst>
      <p:ext uri="{BB962C8B-B14F-4D97-AF65-F5344CB8AC3E}">
        <p14:creationId xmlns:p14="http://schemas.microsoft.com/office/powerpoint/2010/main" val="192092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9D19622-4B5B-47B7-AEC2-6C17E3C102D0}"/>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10</a:t>
            </a:fld>
            <a:endParaRPr lang="en-US" dirty="0">
              <a:ea typeface="Microsoft Sans Serif" panose="020B0604020202020204" pitchFamily="34" charset="0"/>
            </a:endParaRPr>
          </a:p>
        </p:txBody>
      </p:sp>
      <p:pic>
        <p:nvPicPr>
          <p:cNvPr id="4" name="图片 3">
            <a:extLst>
              <a:ext uri="{FF2B5EF4-FFF2-40B4-BE49-F238E27FC236}">
                <a16:creationId xmlns:a16="http://schemas.microsoft.com/office/drawing/2014/main" id="{BA8BCA26-FE6C-4873-B431-A241CB5B5352}"/>
              </a:ext>
            </a:extLst>
          </p:cNvPr>
          <p:cNvPicPr>
            <a:picLocks noChangeAspect="1"/>
          </p:cNvPicPr>
          <p:nvPr/>
        </p:nvPicPr>
        <p:blipFill>
          <a:blip r:embed="rId3"/>
          <a:stretch>
            <a:fillRect/>
          </a:stretch>
        </p:blipFill>
        <p:spPr>
          <a:xfrm>
            <a:off x="256652" y="2530257"/>
            <a:ext cx="5471078" cy="4105077"/>
          </a:xfrm>
          <a:prstGeom prst="rect">
            <a:avLst/>
          </a:prstGeom>
        </p:spPr>
      </p:pic>
      <p:sp>
        <p:nvSpPr>
          <p:cNvPr id="5" name="文本框 4">
            <a:extLst>
              <a:ext uri="{FF2B5EF4-FFF2-40B4-BE49-F238E27FC236}">
                <a16:creationId xmlns:a16="http://schemas.microsoft.com/office/drawing/2014/main" id="{8BF381E0-C7D3-4531-BDF9-703E864B1751}"/>
              </a:ext>
            </a:extLst>
          </p:cNvPr>
          <p:cNvSpPr txBox="1"/>
          <p:nvPr/>
        </p:nvSpPr>
        <p:spPr>
          <a:xfrm>
            <a:off x="256652" y="327402"/>
            <a:ext cx="6098146" cy="830997"/>
          </a:xfrm>
          <a:prstGeom prst="rect">
            <a:avLst/>
          </a:prstGeom>
          <a:noFill/>
        </p:spPr>
        <p:txBody>
          <a:bodyPr wrap="square">
            <a:spAutoFit/>
          </a:bodyPr>
          <a:lstStyle/>
          <a:p>
            <a:pPr algn="l"/>
            <a:r>
              <a:rPr lang="en-US" altLang="zh-CN" sz="4800" b="0" i="0" dirty="0">
                <a:solidFill>
                  <a:srgbClr val="333333"/>
                </a:solidFill>
                <a:effectLst/>
                <a:latin typeface="Microsoft Sans Serif" panose="020B0604020202020204" pitchFamily="34" charset="0"/>
                <a:ea typeface="微软雅黑" panose="020B0503020204020204" pitchFamily="34" charset="-122"/>
                <a:cs typeface="Microsoft Sans Serif" panose="020B0604020202020204" pitchFamily="34" charset="0"/>
              </a:rPr>
              <a:t>Result:</a:t>
            </a:r>
            <a:endParaRPr lang="zh-CN" altLang="en-US" sz="4800" b="0" i="0" dirty="0">
              <a:solidFill>
                <a:srgbClr val="333333"/>
              </a:solidFill>
              <a:effectLst/>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6" name="文本框 5">
            <a:extLst>
              <a:ext uri="{FF2B5EF4-FFF2-40B4-BE49-F238E27FC236}">
                <a16:creationId xmlns:a16="http://schemas.microsoft.com/office/drawing/2014/main" id="{AC848A73-A3EA-4046-821C-828F09AE77DA}"/>
              </a:ext>
            </a:extLst>
          </p:cNvPr>
          <p:cNvSpPr txBox="1"/>
          <p:nvPr/>
        </p:nvSpPr>
        <p:spPr>
          <a:xfrm>
            <a:off x="3040488" y="5388709"/>
            <a:ext cx="1969394" cy="646331"/>
          </a:xfrm>
          <a:prstGeom prst="rect">
            <a:avLst/>
          </a:prstGeom>
          <a:noFill/>
        </p:spPr>
        <p:txBody>
          <a:bodyPr wrap="square">
            <a:spAutoFit/>
          </a:bodyPr>
          <a:lstStyle/>
          <a:p>
            <a:pPr marL="285750" indent="-285750">
              <a:buFont typeface="Wingdings" panose="05000000000000000000" pitchFamily="2" charset="2"/>
              <a:buChar char="n"/>
            </a:pPr>
            <a:r>
              <a:rPr lang="en-US" altLang="zh-CN" dirty="0" err="1">
                <a:solidFill>
                  <a:srgbClr val="FF0000"/>
                </a:solidFill>
                <a:latin typeface="微软雅黑" panose="020B0503020204020204" pitchFamily="34" charset="-122"/>
                <a:ea typeface="微软雅黑" panose="020B0503020204020204" pitchFamily="34" charset="-122"/>
              </a:rPr>
              <a:t>NASNet</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800" dirty="0" err="1">
                <a:latin typeface="微软雅黑" panose="020B0503020204020204" pitchFamily="34" charset="-122"/>
                <a:ea typeface="微软雅黑" panose="020B0503020204020204" pitchFamily="34" charset="-122"/>
              </a:rPr>
              <a:t>RESNet</a:t>
            </a:r>
            <a:endParaRPr lang="zh-CN" altLang="en-US" sz="1800" dirty="0">
              <a:latin typeface="微软雅黑" panose="020B0503020204020204" pitchFamily="34" charset="-122"/>
              <a:ea typeface="微软雅黑" panose="020B0503020204020204" pitchFamily="34" charset="-122"/>
            </a:endParaRPr>
          </a:p>
        </p:txBody>
      </p:sp>
      <p:sp>
        <p:nvSpPr>
          <p:cNvPr id="7" name="灯片编号占位符 4">
            <a:extLst>
              <a:ext uri="{FF2B5EF4-FFF2-40B4-BE49-F238E27FC236}">
                <a16:creationId xmlns:a16="http://schemas.microsoft.com/office/drawing/2014/main" id="{AD6FE6C4-43C0-4412-BE16-38D1F0D4F65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10</a:t>
            </a:fld>
            <a:endParaRPr lang="en-US"/>
          </a:p>
        </p:txBody>
      </p:sp>
      <p:sp>
        <p:nvSpPr>
          <p:cNvPr id="8" name="文本框 7">
            <a:extLst>
              <a:ext uri="{FF2B5EF4-FFF2-40B4-BE49-F238E27FC236}">
                <a16:creationId xmlns:a16="http://schemas.microsoft.com/office/drawing/2014/main" id="{2D1B82E3-A88D-40E6-8987-73B3A9049E1D}"/>
              </a:ext>
            </a:extLst>
          </p:cNvPr>
          <p:cNvSpPr txBox="1"/>
          <p:nvPr/>
        </p:nvSpPr>
        <p:spPr>
          <a:xfrm>
            <a:off x="256652" y="1121017"/>
            <a:ext cx="11935348"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kern="100" dirty="0">
                <a:latin typeface="Microsoft Sans Serif" panose="020B0604020202020204" pitchFamily="34" charset="0"/>
                <a:ea typeface="Microsoft Sans Serif" panose="020B0604020202020204" pitchFamily="34" charset="0"/>
                <a:cs typeface="Microsoft Sans Serif" panose="020B0604020202020204" pitchFamily="34" charset="0"/>
              </a:rPr>
              <a:t>state-of-the-art </a:t>
            </a:r>
            <a:r>
              <a:rPr lang="en-US" altLang="zh-CN" sz="24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accuracy of 82.7% top-1 and 96.2% top-5 on ImageNet</a:t>
            </a:r>
          </a:p>
          <a:p>
            <a:pPr marL="342900" indent="-342900">
              <a:buFont typeface="Arial" panose="020B0604020202020204" pitchFamily="34" charset="0"/>
              <a:buChar char="•"/>
            </a:pPr>
            <a:r>
              <a:rPr lang="en-US" altLang="zh-CN" sz="24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learned features by </a:t>
            </a:r>
            <a:r>
              <a:rPr lang="en-US" altLang="zh-CN" sz="2400" kern="100"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NASNet</a:t>
            </a:r>
            <a:r>
              <a:rPr lang="en-US" altLang="zh-CN" sz="24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used with the Faster-RCNN framework surpass state-of-the-art by 4.0% </a:t>
            </a:r>
          </a:p>
          <a:p>
            <a:pPr marL="342900" indent="-342900">
              <a:buFont typeface="Arial" panose="020B0604020202020204" pitchFamily="34" charset="0"/>
              <a:buChar char="•"/>
            </a:pPr>
            <a:r>
              <a:rPr lang="en-US" altLang="zh-CN" sz="24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generically useful and can be transferred to other computer vision problems.</a:t>
            </a:r>
          </a:p>
        </p:txBody>
      </p:sp>
    </p:spTree>
    <p:extLst>
      <p:ext uri="{BB962C8B-B14F-4D97-AF65-F5344CB8AC3E}">
        <p14:creationId xmlns:p14="http://schemas.microsoft.com/office/powerpoint/2010/main" val="247535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A962C-B824-47CF-ABF5-EC7708F87010}"/>
              </a:ext>
            </a:extLst>
          </p:cNvPr>
          <p:cNvSpPr>
            <a:spLocks noGrp="1"/>
          </p:cNvSpPr>
          <p:nvPr>
            <p:ph type="title"/>
          </p:nvPr>
        </p:nvSpPr>
        <p:spPr>
          <a:xfrm>
            <a:off x="0" y="0"/>
            <a:ext cx="10515600" cy="1325563"/>
          </a:xfrm>
        </p:spPr>
        <p:txBody>
          <a:bodyPr/>
          <a:lstStyle/>
          <a:p>
            <a:r>
              <a:rPr lang="en-US" altLang="zh-CN" dirty="0">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zh-CN" altLang="en-US" dirty="0">
              <a:latin typeface="Microsoft Sans Serif" panose="020B0604020202020204" pitchFamily="34" charset="0"/>
              <a:cs typeface="Microsoft Sans Serif" panose="020B0604020202020204" pitchFamily="34" charset="0"/>
            </a:endParaRPr>
          </a:p>
        </p:txBody>
      </p:sp>
      <p:sp>
        <p:nvSpPr>
          <p:cNvPr id="3" name="灯片编号占位符 2">
            <a:extLst>
              <a:ext uri="{FF2B5EF4-FFF2-40B4-BE49-F238E27FC236}">
                <a16:creationId xmlns:a16="http://schemas.microsoft.com/office/drawing/2014/main" id="{F557BA2B-E64E-4B07-AA87-0A414B1D4FC5}"/>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11</a:t>
            </a:fld>
            <a:endParaRPr lang="en-US" dirty="0">
              <a:ea typeface="Microsoft Sans Serif" panose="020B0604020202020204" pitchFamily="34" charset="0"/>
            </a:endParaRPr>
          </a:p>
        </p:txBody>
      </p:sp>
      <p:pic>
        <p:nvPicPr>
          <p:cNvPr id="5" name="图片 4">
            <a:extLst>
              <a:ext uri="{FF2B5EF4-FFF2-40B4-BE49-F238E27FC236}">
                <a16:creationId xmlns:a16="http://schemas.microsoft.com/office/drawing/2014/main" id="{8477927D-7C3A-42AF-B7D1-0C871351EF05}"/>
              </a:ext>
            </a:extLst>
          </p:cNvPr>
          <p:cNvPicPr>
            <a:picLocks noChangeAspect="1"/>
          </p:cNvPicPr>
          <p:nvPr/>
        </p:nvPicPr>
        <p:blipFill rotWithShape="1">
          <a:blip r:embed="rId3"/>
          <a:srcRect l="-1773" r="-1" b="46532"/>
          <a:stretch/>
        </p:blipFill>
        <p:spPr>
          <a:xfrm>
            <a:off x="0" y="837120"/>
            <a:ext cx="11731526" cy="2908643"/>
          </a:xfrm>
          <a:prstGeom prst="rect">
            <a:avLst/>
          </a:prstGeom>
        </p:spPr>
      </p:pic>
      <p:sp>
        <p:nvSpPr>
          <p:cNvPr id="7" name="文本框 6">
            <a:extLst>
              <a:ext uri="{FF2B5EF4-FFF2-40B4-BE49-F238E27FC236}">
                <a16:creationId xmlns:a16="http://schemas.microsoft.com/office/drawing/2014/main" id="{5EC41192-12C3-4963-8DF8-97A62148F3F1}"/>
              </a:ext>
            </a:extLst>
          </p:cNvPr>
          <p:cNvSpPr txBox="1"/>
          <p:nvPr/>
        </p:nvSpPr>
        <p:spPr>
          <a:xfrm>
            <a:off x="-21788" y="3887379"/>
            <a:ext cx="12213788" cy="2308324"/>
          </a:xfrm>
          <a:prstGeom prst="rect">
            <a:avLst/>
          </a:prstGeom>
          <a:noFill/>
        </p:spPr>
        <p:txBody>
          <a:bodyPr wrap="square">
            <a:spAutoFit/>
          </a:bodyPr>
          <a:lstStyle/>
          <a:p>
            <a:pPr marL="342900" indent="-342900">
              <a:buFont typeface="Arial" panose="020B0604020202020204" pitchFamily="34" charset="0"/>
              <a:buChar char="•"/>
            </a:pPr>
            <a:r>
              <a:rPr lang="zh-CN" altLang="en-US" sz="2400" dirty="0">
                <a:latin typeface="Microsoft Sans Serif" panose="020B0604020202020204" pitchFamily="34" charset="0"/>
                <a:cs typeface="Microsoft Sans Serif" panose="020B0604020202020204" pitchFamily="34" charset="0"/>
              </a:rPr>
              <a:t>scaled in terms of computational cost and parameters to easily address a variety of problems</a:t>
            </a:r>
            <a:r>
              <a:rPr lang="en-US" altLang="zh-CN" sz="2400" dirty="0">
                <a:latin typeface="Microsoft Sans Serif" panose="020B0604020202020204" pitchFamily="34" charset="0"/>
                <a:cs typeface="Microsoft Sans Serif" panose="020B0604020202020204" pitchFamily="34" charset="0"/>
              </a:rPr>
              <a:t>.</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the accuracy of the resulting model exceeds all human-designed models.</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Fit in computer vision problems(object detection ,face detection ,image localization ,derive image features)</a:t>
            </a:r>
          </a:p>
          <a:p>
            <a:pPr marL="342900" indent="-342900">
              <a:buFont typeface="Arial" panose="020B0604020202020204" pitchFamily="34" charset="0"/>
              <a:buChar char="•"/>
            </a:pPr>
            <a:r>
              <a:rPr lang="en-US" altLang="zh-CN" sz="2400" dirty="0" err="1">
                <a:latin typeface="Microsoft Sans Serif" panose="020B0604020202020204" pitchFamily="34" charset="0"/>
                <a:cs typeface="Microsoft Sans Serif" panose="020B0604020202020204" pitchFamily="34" charset="0"/>
              </a:rPr>
              <a:t>NASNet</a:t>
            </a:r>
            <a:r>
              <a:rPr lang="en-US" altLang="zh-CN" sz="2400" dirty="0">
                <a:latin typeface="Microsoft Sans Serif" panose="020B0604020202020204" pitchFamily="34" charset="0"/>
                <a:cs typeface="Microsoft Sans Serif" panose="020B0604020202020204" pitchFamily="34" charset="0"/>
              </a:rPr>
              <a:t> is seven times faster than NAS on the same hardware</a:t>
            </a:r>
          </a:p>
        </p:txBody>
      </p:sp>
    </p:spTree>
    <p:extLst>
      <p:ext uri="{BB962C8B-B14F-4D97-AF65-F5344CB8AC3E}">
        <p14:creationId xmlns:p14="http://schemas.microsoft.com/office/powerpoint/2010/main" val="230411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014444F-BBF3-43A5-B19B-9A7FDD41CE7A}"/>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2</a:t>
            </a:fld>
            <a:endParaRPr lang="en-US" dirty="0">
              <a:ea typeface="Microsoft Sans Serif" panose="020B0604020202020204" pitchFamily="34" charset="0"/>
            </a:endParaRPr>
          </a:p>
        </p:txBody>
      </p:sp>
      <p:sp>
        <p:nvSpPr>
          <p:cNvPr id="4" name="矩形: 圆角 3">
            <a:extLst>
              <a:ext uri="{FF2B5EF4-FFF2-40B4-BE49-F238E27FC236}">
                <a16:creationId xmlns:a16="http://schemas.microsoft.com/office/drawing/2014/main" id="{96443F09-E729-4CEB-AA6B-D95DF487E6EA}"/>
              </a:ext>
            </a:extLst>
          </p:cNvPr>
          <p:cNvSpPr/>
          <p:nvPr/>
        </p:nvSpPr>
        <p:spPr>
          <a:xfrm>
            <a:off x="863779" y="2060798"/>
            <a:ext cx="2070100" cy="10839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lang="zh-CN" altLang="en-US" sz="2400" dirty="0">
                <a:solidFill>
                  <a:srgbClr val="333333"/>
                </a:solidFill>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4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design</a:t>
            </a:r>
            <a:r>
              <a:rPr lang="zh-CN" altLang="en-US" sz="2400" dirty="0">
                <a:solidFill>
                  <a:srgbClr val="333333"/>
                </a:solidFill>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4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of</a:t>
            </a:r>
            <a:r>
              <a:rPr lang="zh-CN" altLang="en-US" sz="2400" dirty="0">
                <a:solidFill>
                  <a:srgbClr val="333333"/>
                </a:solidFill>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4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network structures</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5" name="矩形: 圆角 4">
            <a:extLst>
              <a:ext uri="{FF2B5EF4-FFF2-40B4-BE49-F238E27FC236}">
                <a16:creationId xmlns:a16="http://schemas.microsoft.com/office/drawing/2014/main" id="{8914C7DA-5229-4C1A-A3BD-63650599E3B2}"/>
              </a:ext>
            </a:extLst>
          </p:cNvPr>
          <p:cNvSpPr/>
          <p:nvPr/>
        </p:nvSpPr>
        <p:spPr>
          <a:xfrm>
            <a:off x="3352979" y="2041946"/>
            <a:ext cx="2070100" cy="10839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convolution kernels</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6" name="矩形: 圆角 5">
            <a:extLst>
              <a:ext uri="{FF2B5EF4-FFF2-40B4-BE49-F238E27FC236}">
                <a16:creationId xmlns:a16="http://schemas.microsoft.com/office/drawing/2014/main" id="{107F6EA9-A35D-4E7D-9E61-624C21F567C2}"/>
              </a:ext>
            </a:extLst>
          </p:cNvPr>
          <p:cNvSpPr/>
          <p:nvPr/>
        </p:nvSpPr>
        <p:spPr>
          <a:xfrm>
            <a:off x="5794554" y="2041946"/>
            <a:ext cx="1863725" cy="10839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nonlinear transformations</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7" name="矩形: 圆角 6">
            <a:extLst>
              <a:ext uri="{FF2B5EF4-FFF2-40B4-BE49-F238E27FC236}">
                <a16:creationId xmlns:a16="http://schemas.microsoft.com/office/drawing/2014/main" id="{F875C685-DF5C-4AAC-87F3-483ED9109D9B}"/>
              </a:ext>
            </a:extLst>
          </p:cNvPr>
          <p:cNvSpPr/>
          <p:nvPr/>
        </p:nvSpPr>
        <p:spPr>
          <a:xfrm>
            <a:off x="8029754" y="2041946"/>
            <a:ext cx="2146300" cy="10839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connections between layers</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8" name="文本框 7">
            <a:extLst>
              <a:ext uri="{FF2B5EF4-FFF2-40B4-BE49-F238E27FC236}">
                <a16:creationId xmlns:a16="http://schemas.microsoft.com/office/drawing/2014/main" id="{F1B451E6-246A-463A-8F18-6AB8AF78C5EE}"/>
              </a:ext>
            </a:extLst>
          </p:cNvPr>
          <p:cNvSpPr txBox="1"/>
          <p:nvPr/>
        </p:nvSpPr>
        <p:spPr>
          <a:xfrm>
            <a:off x="2933879" y="2343491"/>
            <a:ext cx="6096000" cy="461665"/>
          </a:xfrm>
          <a:prstGeom prst="rect">
            <a:avLst/>
          </a:prstGeom>
          <a:noFill/>
        </p:spPr>
        <p:txBody>
          <a:bodyPr wrap="square">
            <a:spAutoFit/>
          </a:bodyPr>
          <a:lstStyle/>
          <a:p>
            <a:r>
              <a:rPr lang="en-US" altLang="zh-CN" sz="24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                             +                         +</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9" name="文本框 8">
            <a:extLst>
              <a:ext uri="{FF2B5EF4-FFF2-40B4-BE49-F238E27FC236}">
                <a16:creationId xmlns:a16="http://schemas.microsoft.com/office/drawing/2014/main" id="{91BA4815-CBA3-423F-AD5D-B504C70A87B3}"/>
              </a:ext>
            </a:extLst>
          </p:cNvPr>
          <p:cNvSpPr txBox="1"/>
          <p:nvPr/>
        </p:nvSpPr>
        <p:spPr>
          <a:xfrm>
            <a:off x="666929" y="1550592"/>
            <a:ext cx="6096000" cy="461665"/>
          </a:xfrm>
          <a:prstGeom prst="rect">
            <a:avLst/>
          </a:prstGeom>
          <a:noFill/>
        </p:spPr>
        <p:txBody>
          <a:bodyPr wrap="square">
            <a:spAutoFit/>
          </a:bodyPr>
          <a:lstStyle/>
          <a:p>
            <a:r>
              <a:rPr lang="en-US" altLang="zh-CN" sz="24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Google Brain shows:</a:t>
            </a:r>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10" name="文本框 9">
            <a:extLst>
              <a:ext uri="{FF2B5EF4-FFF2-40B4-BE49-F238E27FC236}">
                <a16:creationId xmlns:a16="http://schemas.microsoft.com/office/drawing/2014/main" id="{F11BF8CD-8AB7-4B4E-A1C4-B680EE35AF73}"/>
              </a:ext>
            </a:extLst>
          </p:cNvPr>
          <p:cNvSpPr txBox="1"/>
          <p:nvPr/>
        </p:nvSpPr>
        <p:spPr>
          <a:xfrm>
            <a:off x="963143" y="3800627"/>
            <a:ext cx="7251700" cy="2308324"/>
          </a:xfrm>
          <a:prstGeom prst="rect">
            <a:avLst/>
          </a:prstGeom>
          <a:noFill/>
        </p:spPr>
        <p:txBody>
          <a:bodyPr wrap="square">
            <a:spAutoFit/>
          </a:bodyPr>
          <a:lstStyle/>
          <a:p>
            <a:pPr marL="342900" indent="-342900">
              <a:buFont typeface="Wingdings" panose="05000000000000000000" pitchFamily="2" charset="2"/>
              <a:buChar char="l"/>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idea</a:t>
            </a:r>
          </a:p>
          <a:p>
            <a:pPr marL="800100" lvl="1" indent="-3429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use RNN to predict convolution cell</a:t>
            </a:r>
          </a:p>
          <a:p>
            <a:pPr marL="800100" lvl="1" indent="-3429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not human controlled</a:t>
            </a:r>
          </a:p>
          <a:p>
            <a:pPr marL="800100" lvl="1" indent="-3429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the convolution is stacked</a:t>
            </a:r>
          </a:p>
          <a:p>
            <a:pPr marL="800100" lvl="1" indent="-3429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constitute a network for a particular dataset.</a:t>
            </a:r>
          </a:p>
          <a:p>
            <a:endParaRPr lang="zh-CN" altLang="en-US" sz="24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11" name="文本框 10">
            <a:extLst>
              <a:ext uri="{FF2B5EF4-FFF2-40B4-BE49-F238E27FC236}">
                <a16:creationId xmlns:a16="http://schemas.microsoft.com/office/drawing/2014/main" id="{D6E251E1-BB93-4DD5-8C9B-F23FB4344383}"/>
              </a:ext>
            </a:extLst>
          </p:cNvPr>
          <p:cNvSpPr txBox="1"/>
          <p:nvPr/>
        </p:nvSpPr>
        <p:spPr>
          <a:xfrm>
            <a:off x="628270" y="289252"/>
            <a:ext cx="6098146" cy="830997"/>
          </a:xfrm>
          <a:prstGeom prst="rect">
            <a:avLst/>
          </a:prstGeom>
          <a:noFill/>
        </p:spPr>
        <p:txBody>
          <a:bodyPr wrap="square">
            <a:spAutoFit/>
          </a:bodyPr>
          <a:lstStyle/>
          <a:p>
            <a:r>
              <a:rPr lang="en-US" altLang="zh-CN" sz="4800" dirty="0">
                <a:latin typeface="Microsoft Sans Serif" panose="020B0604020202020204" pitchFamily="34" charset="0"/>
                <a:ea typeface="微软雅黑" panose="020B0503020204020204" pitchFamily="34" charset="-122"/>
                <a:cs typeface="Microsoft Sans Serif" panose="020B0604020202020204" pitchFamily="34" charset="0"/>
              </a:rPr>
              <a:t>introduce</a:t>
            </a:r>
            <a:r>
              <a:rPr lang="zh-CN" altLang="en-US" sz="4000" dirty="0">
                <a:latin typeface="Microsoft Sans Serif" panose="020B0604020202020204" pitchFamily="34" charset="0"/>
                <a:ea typeface="微软雅黑" panose="020B0503020204020204" pitchFamily="34" charset="-122"/>
                <a:cs typeface="Microsoft Sans Serif" panose="020B0604020202020204" pitchFamily="34" charset="0"/>
              </a:rPr>
              <a:t>：</a:t>
            </a:r>
          </a:p>
        </p:txBody>
      </p:sp>
    </p:spTree>
    <p:extLst>
      <p:ext uri="{BB962C8B-B14F-4D97-AF65-F5344CB8AC3E}">
        <p14:creationId xmlns:p14="http://schemas.microsoft.com/office/powerpoint/2010/main" val="110646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5C41F46-B1AC-4145-A9C7-BAC3A08013EE}"/>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3</a:t>
            </a:fld>
            <a:endParaRPr lang="en-US" dirty="0">
              <a:ea typeface="Microsoft Sans Serif" panose="020B0604020202020204" pitchFamily="34" charset="0"/>
            </a:endParaRPr>
          </a:p>
        </p:txBody>
      </p:sp>
      <p:sp>
        <p:nvSpPr>
          <p:cNvPr id="4" name="文本框 3">
            <a:extLst>
              <a:ext uri="{FF2B5EF4-FFF2-40B4-BE49-F238E27FC236}">
                <a16:creationId xmlns:a16="http://schemas.microsoft.com/office/drawing/2014/main" id="{B66FAFCF-101E-48CC-9C01-22EA8F1ADA7F}"/>
              </a:ext>
            </a:extLst>
          </p:cNvPr>
          <p:cNvSpPr txBox="1"/>
          <p:nvPr/>
        </p:nvSpPr>
        <p:spPr>
          <a:xfrm>
            <a:off x="390926" y="2187833"/>
            <a:ext cx="10972265" cy="458587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457200" indent="-4572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Method:</a:t>
            </a:r>
          </a:p>
          <a:p>
            <a:pPr marL="971550" lvl="1" indent="-51435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learn the model architectures directly on the dataset of interest</a:t>
            </a:r>
          </a:p>
          <a:p>
            <a:pPr marL="971550" lvl="1" indent="-51435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transferred learned architectures from CIFAR-10 to ImageNet</a:t>
            </a:r>
          </a:p>
          <a:p>
            <a:pPr marL="971550" lvl="1" indent="-51435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Scheduled Drop Path</a:t>
            </a:r>
          </a:p>
          <a:p>
            <a:pPr marL="971550" lvl="1" indent="-514350">
              <a:buFont typeface="Wingdings" panose="05000000000000000000" pitchFamily="2" charset="2"/>
              <a:buChar char="Ø"/>
            </a:pPr>
            <a:endPar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indent="-4572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Achievement</a:t>
            </a:r>
            <a:r>
              <a:rPr lang="zh-CN" alt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achieves 74% top-1 accuracy, which is 3.1% better than equivalently-sized, state-of-the-art models for mobile platforms</a:t>
            </a:r>
          </a:p>
          <a:p>
            <a:pPr marL="914400" lvl="1" indent="-4572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the learned features by </a:t>
            </a:r>
            <a:r>
              <a:rPr lang="en-US" altLang="zh-CN" sz="2400" dirty="0" err="1">
                <a:latin typeface="Microsoft Sans Serif" panose="020B0604020202020204" pitchFamily="34" charset="0"/>
                <a:ea typeface="Microsoft Sans Serif" panose="020B0604020202020204" pitchFamily="34" charset="0"/>
                <a:cs typeface="Microsoft Sans Serif" panose="020B0604020202020204" pitchFamily="34" charset="0"/>
              </a:rPr>
              <a:t>NASNet</a:t>
            </a: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 used with the Faster-RCNN framework surpass state-of-the-art by 4.0% </a:t>
            </a:r>
          </a:p>
          <a:p>
            <a:pPr marL="914400" lvl="1" indent="-457200">
              <a:buFont typeface="Wingdings" panose="05000000000000000000" pitchFamily="2" charset="2"/>
              <a:buChar char="Ø"/>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achieving 43.1% </a:t>
            </a:r>
            <a:r>
              <a:rPr lang="en-US" altLang="zh-CN" sz="2400" dirty="0" err="1">
                <a:latin typeface="Microsoft Sans Serif" panose="020B0604020202020204" pitchFamily="34" charset="0"/>
                <a:ea typeface="Microsoft Sans Serif" panose="020B0604020202020204" pitchFamily="34" charset="0"/>
                <a:cs typeface="Microsoft Sans Serif" panose="020B0604020202020204" pitchFamily="34" charset="0"/>
              </a:rPr>
              <a:t>mAP</a:t>
            </a: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 on the COCO dataset</a:t>
            </a:r>
          </a:p>
          <a:p>
            <a:endParaRPr lang="zh-CN" altLang="en-US" sz="28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5" name="文本框 4">
            <a:extLst>
              <a:ext uri="{FF2B5EF4-FFF2-40B4-BE49-F238E27FC236}">
                <a16:creationId xmlns:a16="http://schemas.microsoft.com/office/drawing/2014/main" id="{E2859ABE-8AA2-4318-8DF9-3B2799F0F3A7}"/>
              </a:ext>
            </a:extLst>
          </p:cNvPr>
          <p:cNvSpPr txBox="1"/>
          <p:nvPr/>
        </p:nvSpPr>
        <p:spPr>
          <a:xfrm>
            <a:off x="898301" y="637356"/>
            <a:ext cx="6098146" cy="830997"/>
          </a:xfrm>
          <a:prstGeom prst="rect">
            <a:avLst/>
          </a:prstGeom>
          <a:noFill/>
        </p:spPr>
        <p:txBody>
          <a:bodyPr wrap="square">
            <a:spAutoFit/>
          </a:bodyPr>
          <a:lstStyle/>
          <a:p>
            <a:r>
              <a:rPr lang="en-US" altLang="zh-CN" sz="4800"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r>
              <a:rPr lang="zh-CN" altLang="en-US" sz="4800" dirty="0">
                <a:latin typeface="Microsoft Sans Serif" panose="020B0604020202020204" pitchFamily="34" charset="0"/>
                <a:ea typeface="微软雅黑" panose="020B0503020204020204" pitchFamily="34" charset="-122"/>
                <a:cs typeface="Microsoft Sans Serif" panose="020B0604020202020204" pitchFamily="34" charset="0"/>
              </a:rPr>
              <a:t>：</a:t>
            </a:r>
          </a:p>
        </p:txBody>
      </p:sp>
    </p:spTree>
    <p:extLst>
      <p:ext uri="{BB962C8B-B14F-4D97-AF65-F5344CB8AC3E}">
        <p14:creationId xmlns:p14="http://schemas.microsoft.com/office/powerpoint/2010/main" val="79405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85AB7B7-2C11-471C-8BB6-A7A22DAB4AE6}"/>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4</a:t>
            </a:fld>
            <a:endParaRPr lang="en-US" dirty="0">
              <a:ea typeface="Microsoft Sans Serif" panose="020B0604020202020204" pitchFamily="34" charset="0"/>
            </a:endParaRPr>
          </a:p>
        </p:txBody>
      </p:sp>
      <p:pic>
        <p:nvPicPr>
          <p:cNvPr id="4" name="图片 3">
            <a:extLst>
              <a:ext uri="{FF2B5EF4-FFF2-40B4-BE49-F238E27FC236}">
                <a16:creationId xmlns:a16="http://schemas.microsoft.com/office/drawing/2014/main" id="{26396522-D1B9-44B1-9CDD-6917A17BA3DE}"/>
              </a:ext>
            </a:extLst>
          </p:cNvPr>
          <p:cNvPicPr>
            <a:picLocks noChangeAspect="1"/>
          </p:cNvPicPr>
          <p:nvPr/>
        </p:nvPicPr>
        <p:blipFill>
          <a:blip r:embed="rId3"/>
          <a:stretch>
            <a:fillRect/>
          </a:stretch>
        </p:blipFill>
        <p:spPr>
          <a:xfrm>
            <a:off x="8610600" y="2084875"/>
            <a:ext cx="3498749" cy="4756113"/>
          </a:xfrm>
          <a:prstGeom prst="rect">
            <a:avLst/>
          </a:prstGeom>
        </p:spPr>
      </p:pic>
      <p:pic>
        <p:nvPicPr>
          <p:cNvPr id="5" name="图片 4">
            <a:extLst>
              <a:ext uri="{FF2B5EF4-FFF2-40B4-BE49-F238E27FC236}">
                <a16:creationId xmlns:a16="http://schemas.microsoft.com/office/drawing/2014/main" id="{A6172F69-EA39-417D-8F7F-63D19CA855D5}"/>
              </a:ext>
            </a:extLst>
          </p:cNvPr>
          <p:cNvPicPr>
            <a:picLocks noChangeAspect="1"/>
          </p:cNvPicPr>
          <p:nvPr/>
        </p:nvPicPr>
        <p:blipFill>
          <a:blip r:embed="rId4"/>
          <a:stretch>
            <a:fillRect/>
          </a:stretch>
        </p:blipFill>
        <p:spPr>
          <a:xfrm>
            <a:off x="3916830" y="2295557"/>
            <a:ext cx="4888155" cy="4425918"/>
          </a:xfrm>
          <a:prstGeom prst="rect">
            <a:avLst/>
          </a:prstGeom>
        </p:spPr>
      </p:pic>
      <p:sp>
        <p:nvSpPr>
          <p:cNvPr id="6" name="文本框 5">
            <a:extLst>
              <a:ext uri="{FF2B5EF4-FFF2-40B4-BE49-F238E27FC236}">
                <a16:creationId xmlns:a16="http://schemas.microsoft.com/office/drawing/2014/main" id="{C9513F59-0D91-445C-A2A1-ACAF1346570B}"/>
              </a:ext>
            </a:extLst>
          </p:cNvPr>
          <p:cNvSpPr txBox="1"/>
          <p:nvPr/>
        </p:nvSpPr>
        <p:spPr>
          <a:xfrm>
            <a:off x="0" y="218768"/>
            <a:ext cx="10370713" cy="707886"/>
          </a:xfrm>
          <a:prstGeom prst="rect">
            <a:avLst/>
          </a:prstGeom>
          <a:noFill/>
        </p:spPr>
        <p:txBody>
          <a:bodyPr wrap="square">
            <a:spAutoFit/>
          </a:bodyPr>
          <a:lstStyle/>
          <a:p>
            <a:r>
              <a:rPr lang="en-US" altLang="zh-CN" sz="4000" dirty="0">
                <a:latin typeface="Microsoft Sans Serif" panose="020B0604020202020204" pitchFamily="34" charset="0"/>
                <a:ea typeface="Microsoft Sans Serif" panose="020B0604020202020204" pitchFamily="34" charset="0"/>
                <a:cs typeface="Microsoft Sans Serif" panose="020B0604020202020204" pitchFamily="34" charset="0"/>
              </a:rPr>
              <a:t>The optimal network cell predicted by RNN</a:t>
            </a:r>
            <a:endParaRPr lang="zh-CN" altLang="en-US" sz="4000"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7" name="灯片编号占位符 2">
            <a:extLst>
              <a:ext uri="{FF2B5EF4-FFF2-40B4-BE49-F238E27FC236}">
                <a16:creationId xmlns:a16="http://schemas.microsoft.com/office/drawing/2014/main" id="{E4400A0E-BC6C-4F15-B364-3BC6B36A0AC8}"/>
              </a:ext>
            </a:extLst>
          </p:cNvPr>
          <p:cNvSpPr txBox="1">
            <a:spLocks/>
          </p:cNvSpPr>
          <p:nvPr/>
        </p:nvSpPr>
        <p:spPr>
          <a:xfrm>
            <a:off x="8804985"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4</a:t>
            </a:fld>
            <a:endParaRPr lang="en-US" dirty="0"/>
          </a:p>
        </p:txBody>
      </p:sp>
      <p:sp>
        <p:nvSpPr>
          <p:cNvPr id="8" name="文本框 7">
            <a:extLst>
              <a:ext uri="{FF2B5EF4-FFF2-40B4-BE49-F238E27FC236}">
                <a16:creationId xmlns:a16="http://schemas.microsoft.com/office/drawing/2014/main" id="{D17C5F93-A078-4711-B1CC-49F32DEB1CAA}"/>
              </a:ext>
            </a:extLst>
          </p:cNvPr>
          <p:cNvSpPr txBox="1"/>
          <p:nvPr/>
        </p:nvSpPr>
        <p:spPr>
          <a:xfrm>
            <a:off x="420118" y="999852"/>
            <a:ext cx="11512802"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b="0" i="0" dirty="0">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search for neural network structure used 500 </a:t>
            </a:r>
            <a:r>
              <a:rPr lang="en-US" altLang="zh-CN" sz="2400" b="0" i="0" dirty="0" err="1">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Gpus</a:t>
            </a:r>
            <a:r>
              <a:rPr lang="en-US" altLang="zh-CN" sz="2400" b="0" i="0" dirty="0">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lasted for 4 days and ran for 2000 </a:t>
            </a:r>
            <a:r>
              <a:rPr lang="en-US" altLang="zh-CN" sz="2400" b="0" i="0" dirty="0" err="1">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Gpus</a:t>
            </a:r>
            <a:r>
              <a:rPr lang="en-US" altLang="zh-CN" sz="2400" b="0" i="0" dirty="0">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342900" indent="-342900">
              <a:buFont typeface="Arial" panose="020B0604020202020204" pitchFamily="34" charset="0"/>
              <a:buChar char="•"/>
            </a:pPr>
            <a:r>
              <a:rPr lang="en-US" altLang="zh-CN" sz="2400" dirty="0">
                <a:solidFill>
                  <a:srgbClr val="2E3722"/>
                </a:solidFill>
                <a:latin typeface="Microsoft Sans Serif" panose="020B0604020202020204" pitchFamily="34" charset="0"/>
                <a:cs typeface="Microsoft Sans Serif" panose="020B0604020202020204" pitchFamily="34" charset="0"/>
              </a:rPr>
              <a:t>Formed three different structures of ordinary cell and subsampled cell were formed</a:t>
            </a:r>
          </a:p>
          <a:p>
            <a:pPr marL="342900" indent="-342900">
              <a:buFont typeface="Arial" panose="020B0604020202020204" pitchFamily="34" charset="0"/>
              <a:buChar char="•"/>
            </a:pPr>
            <a:r>
              <a:rPr lang="en-US" altLang="zh-CN" sz="2400" dirty="0">
                <a:solidFill>
                  <a:srgbClr val="2E3722"/>
                </a:solidFill>
                <a:latin typeface="Microsoft Sans Serif" panose="020B0604020202020204" pitchFamily="34" charset="0"/>
                <a:cs typeface="Microsoft Sans Serif" panose="020B0604020202020204" pitchFamily="34" charset="0"/>
              </a:rPr>
              <a:t>The best is </a:t>
            </a:r>
            <a:r>
              <a:rPr lang="en-US" altLang="zh-CN" sz="2400" dirty="0" err="1">
                <a:solidFill>
                  <a:srgbClr val="2E3722"/>
                </a:solidFill>
                <a:latin typeface="Microsoft Sans Serif" panose="020B0604020202020204" pitchFamily="34" charset="0"/>
                <a:cs typeface="Microsoft Sans Serif" panose="020B0604020202020204" pitchFamily="34" charset="0"/>
              </a:rPr>
              <a:t>NASNet</a:t>
            </a:r>
            <a:r>
              <a:rPr lang="en-US" altLang="zh-CN" sz="2400" dirty="0">
                <a:solidFill>
                  <a:srgbClr val="2E3722"/>
                </a:solidFill>
                <a:latin typeface="Microsoft Sans Serif" panose="020B0604020202020204" pitchFamily="34" charset="0"/>
                <a:cs typeface="Microsoft Sans Serif" panose="020B0604020202020204" pitchFamily="34" charset="0"/>
              </a:rPr>
              <a:t>-A.</a:t>
            </a:r>
            <a:endParaRPr lang="zh-CN" altLang="en-US" sz="2400" dirty="0">
              <a:solidFill>
                <a:srgbClr val="2E3722"/>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5321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4B83D83-069D-4450-B0A1-1077E45974BF}"/>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5</a:t>
            </a:fld>
            <a:endParaRPr lang="en-US" dirty="0">
              <a:ea typeface="Microsoft Sans Serif" panose="020B0604020202020204" pitchFamily="34" charset="0"/>
            </a:endParaRPr>
          </a:p>
        </p:txBody>
      </p:sp>
      <p:pic>
        <p:nvPicPr>
          <p:cNvPr id="4" name="图片 3">
            <a:extLst>
              <a:ext uri="{FF2B5EF4-FFF2-40B4-BE49-F238E27FC236}">
                <a16:creationId xmlns:a16="http://schemas.microsoft.com/office/drawing/2014/main" id="{F00256BF-CCDE-4A18-A2AA-B8F183E0C004}"/>
              </a:ext>
            </a:extLst>
          </p:cNvPr>
          <p:cNvPicPr>
            <a:picLocks noChangeAspect="1"/>
          </p:cNvPicPr>
          <p:nvPr/>
        </p:nvPicPr>
        <p:blipFill>
          <a:blip r:embed="rId3"/>
          <a:stretch>
            <a:fillRect/>
          </a:stretch>
        </p:blipFill>
        <p:spPr>
          <a:xfrm>
            <a:off x="2849625" y="2517732"/>
            <a:ext cx="9342375" cy="4340268"/>
          </a:xfrm>
          <a:prstGeom prst="rect">
            <a:avLst/>
          </a:prstGeom>
        </p:spPr>
      </p:pic>
      <p:sp>
        <p:nvSpPr>
          <p:cNvPr id="5" name="文本框 4">
            <a:extLst>
              <a:ext uri="{FF2B5EF4-FFF2-40B4-BE49-F238E27FC236}">
                <a16:creationId xmlns:a16="http://schemas.microsoft.com/office/drawing/2014/main" id="{B22D2D37-FC51-4179-8606-B981DC7FC98C}"/>
              </a:ext>
            </a:extLst>
          </p:cNvPr>
          <p:cNvSpPr txBox="1"/>
          <p:nvPr/>
        </p:nvSpPr>
        <p:spPr>
          <a:xfrm>
            <a:off x="271662" y="842383"/>
            <a:ext cx="10972265" cy="156966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the optimal cell contains 5 blocks and three operations:</a:t>
            </a:r>
          </a:p>
          <a:p>
            <a:pPr marL="800100" lvl="1"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The controller selects a pair of hidden states (dark gray) </a:t>
            </a:r>
          </a:p>
          <a:p>
            <a:pPr marL="800100" lvl="1"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operations on hidden states (yellow)</a:t>
            </a:r>
          </a:p>
          <a:p>
            <a:pPr marL="800100" lvl="1"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a combined operation (green)</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C573FA6-CE16-4A25-BC7C-0CF9AAB8A876}"/>
              </a:ext>
            </a:extLst>
          </p:cNvPr>
          <p:cNvSpPr txBox="1"/>
          <p:nvPr/>
        </p:nvSpPr>
        <p:spPr>
          <a:xfrm>
            <a:off x="0" y="15240"/>
            <a:ext cx="10370713" cy="707886"/>
          </a:xfrm>
          <a:prstGeom prst="rect">
            <a:avLst/>
          </a:prstGeom>
          <a:noFill/>
        </p:spPr>
        <p:txBody>
          <a:bodyPr wrap="square">
            <a:spAutoFit/>
          </a:bodyPr>
          <a:lstStyle/>
          <a:p>
            <a:pPr algn="l"/>
            <a:r>
              <a:rPr lang="en-US" altLang="zh-CN" sz="4000" dirty="0">
                <a:latin typeface="Microsoft Sans Serif" panose="020B0604020202020204" pitchFamily="34" charset="0"/>
                <a:ea typeface="Microsoft Sans Serif" panose="020B0604020202020204" pitchFamily="34" charset="0"/>
                <a:cs typeface="Microsoft Sans Serif" panose="020B0604020202020204" pitchFamily="34" charset="0"/>
              </a:rPr>
              <a:t>basic modular composition of the optimal cell</a:t>
            </a:r>
            <a:endParaRPr lang="zh-CN" altLang="en-US" sz="4000" b="0" i="0" dirty="0">
              <a:solidFill>
                <a:srgbClr val="333333"/>
              </a:solidFill>
              <a:effectLst/>
              <a:latin typeface="Microsoft Sans Serif" panose="020B0604020202020204" pitchFamily="34" charset="0"/>
              <a:cs typeface="Microsoft Sans Serif" panose="020B0604020202020204" pitchFamily="34" charset="0"/>
            </a:endParaRPr>
          </a:p>
        </p:txBody>
      </p:sp>
      <p:sp>
        <p:nvSpPr>
          <p:cNvPr id="7" name="灯片编号占位符 2">
            <a:extLst>
              <a:ext uri="{FF2B5EF4-FFF2-40B4-BE49-F238E27FC236}">
                <a16:creationId xmlns:a16="http://schemas.microsoft.com/office/drawing/2014/main" id="{EE6D3A6C-BCB7-40E8-8AF1-FAF9179A3FC8}"/>
              </a:ext>
            </a:extLst>
          </p:cNvPr>
          <p:cNvSpPr txBox="1">
            <a:spLocks/>
          </p:cNvSpPr>
          <p:nvPr/>
        </p:nvSpPr>
        <p:spPr>
          <a:xfrm>
            <a:off x="8284923"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5</a:t>
            </a:fld>
            <a:endParaRPr lang="en-US" dirty="0"/>
          </a:p>
        </p:txBody>
      </p:sp>
    </p:spTree>
    <p:extLst>
      <p:ext uri="{BB962C8B-B14F-4D97-AF65-F5344CB8AC3E}">
        <p14:creationId xmlns:p14="http://schemas.microsoft.com/office/powerpoint/2010/main" val="127387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F6FF6AF-85F3-4FFB-AD50-DF04E1CA653F}"/>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6</a:t>
            </a:fld>
            <a:endParaRPr lang="en-US" dirty="0">
              <a:ea typeface="Microsoft Sans Serif" panose="020B0604020202020204" pitchFamily="34" charset="0"/>
            </a:endParaRPr>
          </a:p>
        </p:txBody>
      </p:sp>
      <p:pic>
        <p:nvPicPr>
          <p:cNvPr id="4" name="图片 3">
            <a:extLst>
              <a:ext uri="{FF2B5EF4-FFF2-40B4-BE49-F238E27FC236}">
                <a16:creationId xmlns:a16="http://schemas.microsoft.com/office/drawing/2014/main" id="{60BCAEC4-ED2C-4993-8D99-627509126149}"/>
              </a:ext>
            </a:extLst>
          </p:cNvPr>
          <p:cNvPicPr>
            <a:picLocks noChangeAspect="1"/>
          </p:cNvPicPr>
          <p:nvPr/>
        </p:nvPicPr>
        <p:blipFill rotWithShape="1">
          <a:blip r:embed="rId3"/>
          <a:srcRect l="62281" r="2155" b="470"/>
          <a:stretch/>
        </p:blipFill>
        <p:spPr>
          <a:xfrm>
            <a:off x="9568468" y="-162925"/>
            <a:ext cx="1674253" cy="6734987"/>
          </a:xfrm>
          <a:prstGeom prst="rect">
            <a:avLst/>
          </a:prstGeom>
        </p:spPr>
      </p:pic>
      <p:sp>
        <p:nvSpPr>
          <p:cNvPr id="5" name="文本框 4">
            <a:extLst>
              <a:ext uri="{FF2B5EF4-FFF2-40B4-BE49-F238E27FC236}">
                <a16:creationId xmlns:a16="http://schemas.microsoft.com/office/drawing/2014/main" id="{9B1A5CDD-AD1F-4BAC-882E-7D849032D86E}"/>
              </a:ext>
            </a:extLst>
          </p:cNvPr>
          <p:cNvSpPr txBox="1"/>
          <p:nvPr/>
        </p:nvSpPr>
        <p:spPr>
          <a:xfrm>
            <a:off x="589207" y="663113"/>
            <a:ext cx="10370713" cy="707886"/>
          </a:xfrm>
          <a:prstGeom prst="rect">
            <a:avLst/>
          </a:prstGeom>
          <a:noFill/>
        </p:spPr>
        <p:txBody>
          <a:bodyPr wrap="square">
            <a:spAutoFit/>
          </a:bodyPr>
          <a:lstStyle/>
          <a:p>
            <a:pPr algn="l"/>
            <a:r>
              <a:rPr lang="en-US" altLang="zh-CN" sz="40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Network s</a:t>
            </a:r>
            <a:r>
              <a:rPr lang="en-US" altLang="zh-CN" sz="40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tructures:</a:t>
            </a:r>
            <a:endParaRPr lang="zh-CN" altLang="en-US" sz="4000" b="0" i="0" dirty="0">
              <a:solidFill>
                <a:srgbClr val="333333"/>
              </a:solidFill>
              <a:effectLst/>
              <a:latin typeface="open sans" panose="020B0606030504020204" pitchFamily="34" charset="0"/>
            </a:endParaRPr>
          </a:p>
        </p:txBody>
      </p:sp>
      <p:pic>
        <p:nvPicPr>
          <p:cNvPr id="6" name="图片 5">
            <a:extLst>
              <a:ext uri="{FF2B5EF4-FFF2-40B4-BE49-F238E27FC236}">
                <a16:creationId xmlns:a16="http://schemas.microsoft.com/office/drawing/2014/main" id="{9E5E3D10-F57A-4038-B979-90A31617FA8A}"/>
              </a:ext>
            </a:extLst>
          </p:cNvPr>
          <p:cNvPicPr>
            <a:picLocks noChangeAspect="1"/>
          </p:cNvPicPr>
          <p:nvPr/>
        </p:nvPicPr>
        <p:blipFill rotWithShape="1">
          <a:blip r:embed="rId3"/>
          <a:srcRect t="19051" r="64436" b="470"/>
          <a:stretch/>
        </p:blipFill>
        <p:spPr>
          <a:xfrm>
            <a:off x="7605511" y="527853"/>
            <a:ext cx="1818605" cy="5915421"/>
          </a:xfrm>
          <a:prstGeom prst="rect">
            <a:avLst/>
          </a:prstGeom>
        </p:spPr>
      </p:pic>
      <p:sp>
        <p:nvSpPr>
          <p:cNvPr id="7" name="灯片编号占位符 2">
            <a:extLst>
              <a:ext uri="{FF2B5EF4-FFF2-40B4-BE49-F238E27FC236}">
                <a16:creationId xmlns:a16="http://schemas.microsoft.com/office/drawing/2014/main" id="{6935C48B-DCC5-423D-9D9C-7A35F97E852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6</a:t>
            </a:fld>
            <a:endParaRPr lang="en-US"/>
          </a:p>
        </p:txBody>
      </p:sp>
      <p:sp>
        <p:nvSpPr>
          <p:cNvPr id="8" name="文本框 7">
            <a:extLst>
              <a:ext uri="{FF2B5EF4-FFF2-40B4-BE49-F238E27FC236}">
                <a16:creationId xmlns:a16="http://schemas.microsoft.com/office/drawing/2014/main" id="{B1B7451B-89D7-4D95-B779-B5882A7C7BA3}"/>
              </a:ext>
            </a:extLst>
          </p:cNvPr>
          <p:cNvSpPr txBox="1"/>
          <p:nvPr/>
        </p:nvSpPr>
        <p:spPr>
          <a:xfrm>
            <a:off x="212941" y="1873871"/>
            <a:ext cx="7227519" cy="2677656"/>
          </a:xfrm>
          <a:prstGeom prst="rect">
            <a:avLst/>
          </a:prstGeom>
          <a:noFill/>
        </p:spPr>
        <p:txBody>
          <a:bodyPr wrap="square">
            <a:spAutoFit/>
          </a:bodyPr>
          <a:lstStyle/>
          <a:p>
            <a:pPr marL="342900" indent="-342900">
              <a:buFont typeface="Arial" panose="020B0604020202020204" pitchFamily="34" charset="0"/>
              <a:buChar char="•"/>
            </a:pPr>
            <a:r>
              <a:rPr lang="zh-CN" altLang="en-US" sz="2400" dirty="0">
                <a:latin typeface="Microsoft Sans Serif" panose="020B0604020202020204" pitchFamily="34" charset="0"/>
                <a:cs typeface="Microsoft Sans Serif" panose="020B0604020202020204" pitchFamily="34" charset="0"/>
              </a:rPr>
              <a:t>consist of Normal Cell and Reduction Cell</a:t>
            </a:r>
            <a:r>
              <a:rPr lang="en-US" altLang="zh-CN" sz="2400" dirty="0">
                <a:latin typeface="Microsoft Sans Serif" panose="020B0604020202020204" pitchFamily="34" charset="0"/>
                <a:cs typeface="Microsoft Sans Serif" panose="020B0604020202020204" pitchFamily="34" charset="0"/>
              </a:rPr>
              <a:t>.</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only sets the overall structure of the model.</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the specific modules or neurons are not predefined. </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The definition is completed by reinforcement learning search method.</a:t>
            </a:r>
          </a:p>
          <a:p>
            <a:pPr marL="342900" indent="-342900">
              <a:buFont typeface="Arial" panose="020B0604020202020204" pitchFamily="34" charset="0"/>
              <a:buChar char="•"/>
            </a:pPr>
            <a:r>
              <a:rPr lang="en-US" altLang="zh-CN" sz="2400" dirty="0">
                <a:latin typeface="Microsoft Sans Serif" panose="020B0604020202020204" pitchFamily="34" charset="0"/>
                <a:cs typeface="Microsoft Sans Serif" panose="020B0604020202020204" pitchFamily="34" charset="0"/>
              </a:rPr>
              <a:t>N is not constant.</a:t>
            </a:r>
            <a:endParaRPr lang="zh-CN" altLang="en-US" sz="2400"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8532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8A94CB6-13DA-4253-BA74-2B29B8764C2A}"/>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7</a:t>
            </a:fld>
            <a:endParaRPr lang="en-US" dirty="0">
              <a:ea typeface="Microsoft Sans Serif" panose="020B0604020202020204" pitchFamily="34" charset="0"/>
            </a:endParaRPr>
          </a:p>
        </p:txBody>
      </p:sp>
      <p:sp>
        <p:nvSpPr>
          <p:cNvPr id="4" name="文本框 3">
            <a:extLst>
              <a:ext uri="{FF2B5EF4-FFF2-40B4-BE49-F238E27FC236}">
                <a16:creationId xmlns:a16="http://schemas.microsoft.com/office/drawing/2014/main" id="{D2D45C7F-7708-4276-9B8B-F61E3A39BFB3}"/>
              </a:ext>
            </a:extLst>
          </p:cNvPr>
          <p:cNvSpPr txBox="1"/>
          <p:nvPr/>
        </p:nvSpPr>
        <p:spPr>
          <a:xfrm>
            <a:off x="874151" y="1831900"/>
            <a:ext cx="10972265"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US" altLang="zh-CN" sz="2400" dirty="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C9E4015-CE68-4621-8022-FE5A2DD9A253}"/>
              </a:ext>
            </a:extLst>
          </p:cNvPr>
          <p:cNvPicPr>
            <a:picLocks noChangeAspect="1"/>
          </p:cNvPicPr>
          <p:nvPr/>
        </p:nvPicPr>
        <p:blipFill>
          <a:blip r:embed="rId3"/>
          <a:stretch>
            <a:fillRect/>
          </a:stretch>
        </p:blipFill>
        <p:spPr>
          <a:xfrm>
            <a:off x="1221414" y="1325132"/>
            <a:ext cx="10798634" cy="2379360"/>
          </a:xfrm>
          <a:prstGeom prst="rect">
            <a:avLst/>
          </a:prstGeom>
        </p:spPr>
      </p:pic>
      <p:sp>
        <p:nvSpPr>
          <p:cNvPr id="6" name="文本框 5">
            <a:extLst>
              <a:ext uri="{FF2B5EF4-FFF2-40B4-BE49-F238E27FC236}">
                <a16:creationId xmlns:a16="http://schemas.microsoft.com/office/drawing/2014/main" id="{8608A1A0-D8CF-43AD-AA17-E8F65098F94A}"/>
              </a:ext>
            </a:extLst>
          </p:cNvPr>
          <p:cNvSpPr txBox="1"/>
          <p:nvPr/>
        </p:nvSpPr>
        <p:spPr>
          <a:xfrm>
            <a:off x="677214" y="734026"/>
            <a:ext cx="6098146" cy="707886"/>
          </a:xfrm>
          <a:prstGeom prst="rect">
            <a:avLst/>
          </a:prstGeom>
          <a:noFill/>
        </p:spPr>
        <p:txBody>
          <a:bodyPr wrap="square">
            <a:spAutoFit/>
          </a:bodyPr>
          <a:lstStyle/>
          <a:p>
            <a:pPr algn="l"/>
            <a:r>
              <a:rPr lang="zh-CN" altLang="en-US" sz="40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基本流程：</a:t>
            </a:r>
            <a:endParaRPr lang="zh-CN" altLang="en-US" sz="4000" b="0" i="0" dirty="0">
              <a:solidFill>
                <a:srgbClr val="333333"/>
              </a:solidFill>
              <a:effectLst/>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7" name="文本框 6">
            <a:extLst>
              <a:ext uri="{FF2B5EF4-FFF2-40B4-BE49-F238E27FC236}">
                <a16:creationId xmlns:a16="http://schemas.microsoft.com/office/drawing/2014/main" id="{7CBA817D-BAEB-49DF-96D3-14DC37EC8DD2}"/>
              </a:ext>
            </a:extLst>
          </p:cNvPr>
          <p:cNvSpPr txBox="1"/>
          <p:nvPr/>
        </p:nvSpPr>
        <p:spPr>
          <a:xfrm>
            <a:off x="677214" y="3987056"/>
            <a:ext cx="10798634" cy="2677656"/>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Step 1</a:t>
            </a:r>
            <a:r>
              <a:rPr lang="zh-CN" alt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Select a hidden state from hi, hi−1 or from the set of hidden states created in previous blocks.</a:t>
            </a:r>
          </a:p>
          <a:p>
            <a:pPr marL="342900" indent="-3429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Step 2. Select a second hidden state from the same options as in Step 1.</a:t>
            </a:r>
          </a:p>
          <a:p>
            <a:pPr marL="342900" indent="-3429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Step 3. Select an operation to apply to the hidden state selected in Step 1.</a:t>
            </a:r>
          </a:p>
          <a:p>
            <a:pPr marL="342900" indent="-3429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Step 4. Select an operation to apply to the hidden state selected in Step 2.</a:t>
            </a:r>
          </a:p>
          <a:p>
            <a:pPr marL="342900" indent="-342900">
              <a:buFont typeface="Arial" panose="020B0604020202020204" pitchFamily="34" charset="0"/>
              <a:buChar char="•"/>
            </a:pPr>
            <a:r>
              <a:rPr lang="en-US" altLang="zh-CN" sz="2400" dirty="0">
                <a:latin typeface="Microsoft Sans Serif" panose="020B0604020202020204" pitchFamily="34" charset="0"/>
                <a:ea typeface="Microsoft Sans Serif" panose="020B0604020202020204" pitchFamily="34" charset="0"/>
                <a:cs typeface="Microsoft Sans Serif" panose="020B0604020202020204" pitchFamily="34" charset="0"/>
              </a:rPr>
              <a:t>Step 5. Select a method to combine the outputs of Step 3 and 4 to create a new hidden state.</a:t>
            </a:r>
            <a:endParaRPr lang="zh-CN" altLang="en-US" sz="2400"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10808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23B35A-ABB1-4EF7-AC6E-2ADAD7DDE9ED}"/>
              </a:ext>
            </a:extLst>
          </p:cNvPr>
          <p:cNvPicPr>
            <a:picLocks noChangeAspect="1"/>
          </p:cNvPicPr>
          <p:nvPr/>
        </p:nvPicPr>
        <p:blipFill>
          <a:blip r:embed="rId3"/>
          <a:stretch>
            <a:fillRect/>
          </a:stretch>
        </p:blipFill>
        <p:spPr>
          <a:xfrm>
            <a:off x="5513281" y="684569"/>
            <a:ext cx="6678719" cy="3246081"/>
          </a:xfrm>
          <a:prstGeom prst="rect">
            <a:avLst/>
          </a:prstGeom>
        </p:spPr>
      </p:pic>
      <p:sp>
        <p:nvSpPr>
          <p:cNvPr id="5" name="文本框 4">
            <a:extLst>
              <a:ext uri="{FF2B5EF4-FFF2-40B4-BE49-F238E27FC236}">
                <a16:creationId xmlns:a16="http://schemas.microsoft.com/office/drawing/2014/main" id="{4FAA94EE-3396-49FB-971D-6C13A1820150}"/>
              </a:ext>
            </a:extLst>
          </p:cNvPr>
          <p:cNvSpPr txBox="1"/>
          <p:nvPr/>
        </p:nvSpPr>
        <p:spPr>
          <a:xfrm>
            <a:off x="0" y="4172717"/>
            <a:ext cx="12236100" cy="156966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controller RNN predicts architecture A from a search space with probability p. </a:t>
            </a: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 child network with architecture A is trained to convergence achieving accuracy R. </a:t>
            </a:r>
          </a:p>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Scale the gradients of p by R to update the RNN controller</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477372C-3CF5-4E12-A083-D770E640588D}"/>
              </a:ext>
            </a:extLst>
          </p:cNvPr>
          <p:cNvSpPr txBox="1"/>
          <p:nvPr/>
        </p:nvSpPr>
        <p:spPr>
          <a:xfrm>
            <a:off x="327924" y="389297"/>
            <a:ext cx="10370713" cy="707886"/>
          </a:xfrm>
          <a:prstGeom prst="rect">
            <a:avLst/>
          </a:prstGeom>
          <a:noFill/>
        </p:spPr>
        <p:txBody>
          <a:bodyPr wrap="square">
            <a:spAutoFit/>
          </a:bodyPr>
          <a:lstStyle/>
          <a:p>
            <a:pPr algn="l"/>
            <a:r>
              <a:rPr lang="en-US" altLang="zh-CN" sz="4000" dirty="0">
                <a:solidFill>
                  <a:srgbClr val="333333"/>
                </a:solidFill>
                <a:latin typeface="Microsoft Sans Serif" panose="020B0604020202020204" pitchFamily="34" charset="0"/>
                <a:ea typeface="Microsoft Sans Serif" panose="020B0604020202020204" pitchFamily="34" charset="0"/>
                <a:cs typeface="Microsoft Sans Serif" panose="020B0604020202020204" pitchFamily="34" charset="0"/>
              </a:rPr>
              <a:t>Generate network </a:t>
            </a:r>
            <a:r>
              <a:rPr lang="en-US" altLang="zh-CN" sz="40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cell</a:t>
            </a:r>
            <a:r>
              <a:rPr lang="en-US" altLang="zh-CN" sz="4000" dirty="0">
                <a:solidFill>
                  <a:srgbClr val="333333"/>
                </a:solidFill>
                <a:latin typeface="open sans" panose="020B0606030504020204" pitchFamily="34" charset="0"/>
                <a:ea typeface="Microsoft Sans Serif" panose="020B0604020202020204" pitchFamily="34" charset="0"/>
                <a:cs typeface="Microsoft Sans Serif" panose="020B0604020202020204" pitchFamily="34" charset="0"/>
              </a:rPr>
              <a:t>:</a:t>
            </a:r>
            <a:endParaRPr lang="zh-CN" altLang="en-US" sz="4000" b="0" i="0" dirty="0">
              <a:solidFill>
                <a:srgbClr val="333333"/>
              </a:solidFill>
              <a:effectLst/>
              <a:latin typeface="open sans" panose="020B0606030504020204" pitchFamily="34" charset="0"/>
            </a:endParaRPr>
          </a:p>
        </p:txBody>
      </p:sp>
      <p:sp>
        <p:nvSpPr>
          <p:cNvPr id="7" name="灯片编号占位符 2">
            <a:extLst>
              <a:ext uri="{FF2B5EF4-FFF2-40B4-BE49-F238E27FC236}">
                <a16:creationId xmlns:a16="http://schemas.microsoft.com/office/drawing/2014/main" id="{5CFD7981-6975-4437-97BF-35825A106017}"/>
              </a:ext>
            </a:extLst>
          </p:cNvPr>
          <p:cNvSpPr txBox="1">
            <a:spLocks/>
          </p:cNvSpPr>
          <p:nvPr/>
        </p:nvSpPr>
        <p:spPr>
          <a:xfrm>
            <a:off x="861060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8</a:t>
            </a:fld>
            <a:endParaRPr lang="en-US"/>
          </a:p>
        </p:txBody>
      </p:sp>
    </p:spTree>
    <p:extLst>
      <p:ext uri="{BB962C8B-B14F-4D97-AF65-F5344CB8AC3E}">
        <p14:creationId xmlns:p14="http://schemas.microsoft.com/office/powerpoint/2010/main" val="170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6CE056A-FCAA-4B45-B2B6-9172FCAC7CB0}"/>
              </a:ext>
            </a:extLst>
          </p:cNvPr>
          <p:cNvSpPr>
            <a:spLocks noGrp="1"/>
          </p:cNvSpPr>
          <p:nvPr>
            <p:ph type="sldNum" sz="quarter" idx="12"/>
          </p:nvPr>
        </p:nvSpPr>
        <p:spPr/>
        <p:txBody>
          <a:bodyPr/>
          <a:lstStyle/>
          <a:p>
            <a:fld id="{34B7E4EF-A1BD-40F4-AB7B-04F084DD991D}" type="slidenum">
              <a:rPr lang="en-US" smtClean="0">
                <a:ea typeface="Microsoft Sans Serif" panose="020B0604020202020204" pitchFamily="34" charset="0"/>
              </a:rPr>
              <a:pPr/>
              <a:t>9</a:t>
            </a:fld>
            <a:endParaRPr lang="en-US" dirty="0">
              <a:ea typeface="Microsoft Sans Serif" panose="020B0604020202020204" pitchFamily="34" charset="0"/>
            </a:endParaRPr>
          </a:p>
        </p:txBody>
      </p:sp>
      <p:sp>
        <p:nvSpPr>
          <p:cNvPr id="4" name="灯片编号占位符 1">
            <a:extLst>
              <a:ext uri="{FF2B5EF4-FFF2-40B4-BE49-F238E27FC236}">
                <a16:creationId xmlns:a16="http://schemas.microsoft.com/office/drawing/2014/main" id="{A10CAC73-769C-450C-9EA2-6FEC937FFBD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4000" b="1" kern="1200">
                <a:solidFill>
                  <a:schemeClr val="tx1">
                    <a:tint val="75000"/>
                  </a:schemeClr>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mtClean="0"/>
              <a:pPr/>
              <a:t>9</a:t>
            </a:fld>
            <a:endParaRPr lang="en-US"/>
          </a:p>
        </p:txBody>
      </p:sp>
      <p:sp>
        <p:nvSpPr>
          <p:cNvPr id="5" name="文本框 4">
            <a:extLst>
              <a:ext uri="{FF2B5EF4-FFF2-40B4-BE49-F238E27FC236}">
                <a16:creationId xmlns:a16="http://schemas.microsoft.com/office/drawing/2014/main" id="{26672497-CAF3-4C4C-831F-867ADAF90668}"/>
              </a:ext>
            </a:extLst>
          </p:cNvPr>
          <p:cNvSpPr txBox="1"/>
          <p:nvPr/>
        </p:nvSpPr>
        <p:spPr>
          <a:xfrm>
            <a:off x="301678" y="267708"/>
            <a:ext cx="6093912" cy="707886"/>
          </a:xfrm>
          <a:prstGeom prst="rect">
            <a:avLst/>
          </a:prstGeom>
          <a:noFill/>
        </p:spPr>
        <p:txBody>
          <a:bodyPr wrap="square">
            <a:spAutoFit/>
          </a:bodyPr>
          <a:lstStyle/>
          <a:p>
            <a:pPr algn="l"/>
            <a:r>
              <a:rPr lang="en-US" altLang="zh-CN" sz="4000" b="0" i="0" dirty="0">
                <a:solidFill>
                  <a:srgbClr val="333333"/>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Result</a:t>
            </a:r>
            <a:r>
              <a:rPr lang="zh-CN" altLang="en-US" sz="4000" b="0" i="0" dirty="0">
                <a:solidFill>
                  <a:srgbClr val="333333"/>
                </a:solidFill>
                <a:effectLst/>
                <a:latin typeface="Microsoft Sans Serif" panose="020B0604020202020204" pitchFamily="34" charset="0"/>
                <a:ea typeface="微软雅黑" panose="020B0503020204020204" pitchFamily="34" charset="-122"/>
                <a:cs typeface="Microsoft Sans Serif" panose="020B0604020202020204" pitchFamily="34" charset="0"/>
              </a:rPr>
              <a:t>：</a:t>
            </a:r>
          </a:p>
        </p:txBody>
      </p:sp>
      <p:pic>
        <p:nvPicPr>
          <p:cNvPr id="6" name="图片 5">
            <a:extLst>
              <a:ext uri="{FF2B5EF4-FFF2-40B4-BE49-F238E27FC236}">
                <a16:creationId xmlns:a16="http://schemas.microsoft.com/office/drawing/2014/main" id="{8D5AF657-9610-42D2-A286-6446D9B80C6F}"/>
              </a:ext>
            </a:extLst>
          </p:cNvPr>
          <p:cNvPicPr>
            <a:picLocks noChangeAspect="1"/>
          </p:cNvPicPr>
          <p:nvPr/>
        </p:nvPicPr>
        <p:blipFill>
          <a:blip r:embed="rId3"/>
          <a:stretch>
            <a:fillRect/>
          </a:stretch>
        </p:blipFill>
        <p:spPr>
          <a:xfrm>
            <a:off x="5332956" y="0"/>
            <a:ext cx="6555288" cy="4364553"/>
          </a:xfrm>
          <a:prstGeom prst="rect">
            <a:avLst/>
          </a:prstGeom>
        </p:spPr>
      </p:pic>
      <p:sp>
        <p:nvSpPr>
          <p:cNvPr id="7" name="文本框 6">
            <a:extLst>
              <a:ext uri="{FF2B5EF4-FFF2-40B4-BE49-F238E27FC236}">
                <a16:creationId xmlns:a16="http://schemas.microsoft.com/office/drawing/2014/main" id="{6A733086-4859-4FDE-96B7-8BB200D61395}"/>
              </a:ext>
            </a:extLst>
          </p:cNvPr>
          <p:cNvSpPr txBox="1"/>
          <p:nvPr/>
        </p:nvSpPr>
        <p:spPr>
          <a:xfrm>
            <a:off x="0" y="4632261"/>
            <a:ext cx="8091814"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2E3722"/>
                </a:solidFill>
                <a:latin typeface="Microsoft Sans Serif" panose="020B0604020202020204" pitchFamily="34" charset="0"/>
                <a:cs typeface="Microsoft Sans Serif" panose="020B0604020202020204" pitchFamily="34" charset="0"/>
              </a:rPr>
              <a:t>N=7, the number of neuron repeats;</a:t>
            </a:r>
          </a:p>
          <a:p>
            <a:pPr marL="342900" indent="-342900">
              <a:buFont typeface="Arial" panose="020B0604020202020204" pitchFamily="34" charset="0"/>
              <a:buChar char="•"/>
            </a:pPr>
            <a:r>
              <a:rPr lang="en-US" altLang="zh-CN" sz="2400" dirty="0">
                <a:solidFill>
                  <a:srgbClr val="2E3722"/>
                </a:solidFill>
                <a:latin typeface="Microsoft Sans Serif" panose="020B0604020202020204" pitchFamily="34" charset="0"/>
                <a:cs typeface="Microsoft Sans Serif" panose="020B0604020202020204" pitchFamily="34" charset="0"/>
              </a:rPr>
              <a:t>2304 represents the number of convolutional layers;</a:t>
            </a:r>
          </a:p>
          <a:p>
            <a:pPr marL="342900" indent="-342900">
              <a:buFont typeface="Arial" panose="020B0604020202020204" pitchFamily="34" charset="0"/>
              <a:buChar char="•"/>
            </a:pPr>
            <a:r>
              <a:rPr lang="en-US" altLang="zh-CN" sz="2400" b="0" i="0" dirty="0">
                <a:solidFill>
                  <a:srgbClr val="2E372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reduced the error rate to 2.4%.</a:t>
            </a:r>
          </a:p>
          <a:p>
            <a:endParaRPr lang="zh-CN" altLang="en-US" sz="2400" dirty="0">
              <a:solidFill>
                <a:srgbClr val="2E3722"/>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763044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1344</Words>
  <Application>Microsoft Office PowerPoint</Application>
  <PresentationFormat>宽屏</PresentationFormat>
  <Paragraphs>114</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-apple-system</vt:lpstr>
      <vt:lpstr>NimbusRomNo9L-ReguItal</vt:lpstr>
      <vt:lpstr>等线</vt:lpstr>
      <vt:lpstr>等线 Light</vt:lpstr>
      <vt:lpstr>微软雅黑</vt:lpstr>
      <vt:lpstr>Arial</vt:lpstr>
      <vt:lpstr>Calibri</vt:lpstr>
      <vt:lpstr>Microsoft Sans Serif</vt:lpstr>
      <vt:lpstr>open sans</vt:lpstr>
      <vt:lpstr>Wingdings</vt:lpstr>
      <vt:lpstr>Office 主题​​</vt:lpstr>
      <vt:lpstr>NASNet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NASNet</dc:title>
  <dc:creator>牟 朝山</dc:creator>
  <cp:lastModifiedBy>牟 朝山</cp:lastModifiedBy>
  <cp:revision>18</cp:revision>
  <dcterms:created xsi:type="dcterms:W3CDTF">2021-12-12T13:39:01Z</dcterms:created>
  <dcterms:modified xsi:type="dcterms:W3CDTF">2021-12-14T01:40:37Z</dcterms:modified>
</cp:coreProperties>
</file>