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verag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Claimed by 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34e155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34e155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wanted to try a more complex model that would be able to incorporate this.</a:t>
            </a:r>
            <a:endParaRPr/>
          </a:p>
          <a:p>
            <a:pPr indent="-298450" lvl="0" marL="457200" rtl="0" algn="l">
              <a:spcBef>
                <a:spcPts val="0"/>
              </a:spcBef>
              <a:spcAft>
                <a:spcPts val="0"/>
              </a:spcAft>
              <a:buSzPts val="1100"/>
              <a:buChar char="●"/>
            </a:pPr>
            <a:r>
              <a:rPr lang="en"/>
              <a:t>The actor-critic model learns distributions for the actions, and then samples from that distribution. As a result, it oscillates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34e155e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34e155e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idea of using PID for robot control is far from new, and its popularity led us to experiment with using it for real time control.</a:t>
            </a:r>
            <a:endParaRPr/>
          </a:p>
          <a:p>
            <a:pPr indent="-298450" lvl="0" marL="457200" rtl="0" algn="l">
              <a:spcBef>
                <a:spcPts val="0"/>
              </a:spcBef>
              <a:spcAft>
                <a:spcPts val="0"/>
              </a:spcAft>
              <a:buSzPts val="1100"/>
              <a:buChar char="●"/>
            </a:pPr>
            <a:r>
              <a:rPr lang="en"/>
              <a:t>Camera blur and latency problems.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34e155e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34e155e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34e155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34e155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Until this point, all tag detection was rudimentary and was only based on the four corners of the detected square.</a:t>
            </a:r>
            <a:endParaRPr/>
          </a:p>
          <a:p>
            <a:pPr indent="-298450" lvl="0" marL="457200" rtl="0" algn="l">
              <a:spcBef>
                <a:spcPts val="0"/>
              </a:spcBef>
              <a:spcAft>
                <a:spcPts val="0"/>
              </a:spcAft>
              <a:buSzPts val="1100"/>
              <a:buChar char="●"/>
            </a:pPr>
            <a:r>
              <a:rPr lang="en"/>
              <a:t>Opencv is capable of doing pose estimation using the aruco tags,</a:t>
            </a:r>
            <a:endParaRPr/>
          </a:p>
          <a:p>
            <a:pPr indent="-298450" lvl="0" marL="457200" rtl="0" algn="l">
              <a:spcBef>
                <a:spcPts val="0"/>
              </a:spcBef>
              <a:spcAft>
                <a:spcPts val="0"/>
              </a:spcAft>
              <a:buSzPts val="1100"/>
              <a:buChar char="●"/>
            </a:pPr>
            <a:r>
              <a:rPr lang="en"/>
              <a:t>This was a large improvement, particularly for our reward function and states.</a:t>
            </a:r>
            <a:endParaRPr/>
          </a:p>
          <a:p>
            <a:pPr indent="-298450" lvl="0" marL="457200" rtl="0" algn="l">
              <a:spcBef>
                <a:spcPts val="0"/>
              </a:spcBef>
              <a:spcAft>
                <a:spcPts val="0"/>
              </a:spcAft>
              <a:buSzPts val="1100"/>
              <a:buChar char="●"/>
            </a:pPr>
            <a:r>
              <a:rPr lang="en"/>
              <a:t>Reduced size is easier to detect.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34e155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34e155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Using the newly available pose estimation and seeing the drawbacks of the actor critic model, we returned to a Q-learning based approach.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34e155e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34e155e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04c19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04c19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34e155e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34e155e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it professional</a:t>
            </a:r>
            <a:endParaRPr/>
          </a:p>
          <a:p>
            <a:pPr indent="0" lvl="0" marL="0" rtl="0" algn="l">
              <a:spcBef>
                <a:spcPts val="0"/>
              </a:spcBef>
              <a:spcAft>
                <a:spcPts val="0"/>
              </a:spcAft>
              <a:buNone/>
            </a:pPr>
            <a:r>
              <a:rPr lang="en"/>
              <a:t>Use graphics (not lengthy bullet list)</a:t>
            </a:r>
            <a:endParaRPr/>
          </a:p>
          <a:p>
            <a:pPr indent="0" lvl="0" marL="0" rtl="0" algn="l">
              <a:spcBef>
                <a:spcPts val="0"/>
              </a:spcBef>
              <a:spcAft>
                <a:spcPts val="0"/>
              </a:spcAft>
              <a:buNone/>
            </a:pPr>
            <a:r>
              <a:rPr lang="en"/>
              <a:t>Show authority + ownership (body language)</a:t>
            </a:r>
            <a:endParaRPr/>
          </a:p>
          <a:p>
            <a:pPr indent="0" lvl="0" marL="0" rtl="0" algn="l">
              <a:spcBef>
                <a:spcPts val="0"/>
              </a:spcBef>
              <a:spcAft>
                <a:spcPts val="0"/>
              </a:spcAft>
              <a:buNone/>
            </a:pPr>
            <a:r>
              <a:rPr lang="en"/>
              <a:t>Continuous Story: not discrete elements</a:t>
            </a:r>
            <a:endParaRPr/>
          </a:p>
          <a:p>
            <a:pPr indent="0" lvl="0" marL="0" rtl="0" algn="l">
              <a:spcBef>
                <a:spcPts val="0"/>
              </a:spcBef>
              <a:spcAft>
                <a:spcPts val="0"/>
              </a:spcAft>
              <a:buNone/>
            </a:pPr>
            <a:r>
              <a:rPr lang="en"/>
              <a:t>20 mins + (their Q/A. Questions =&gt; Good)</a:t>
            </a:r>
            <a:endParaRPr/>
          </a:p>
          <a:p>
            <a:pPr indent="0" lvl="0" marL="0" rtl="0" algn="l">
              <a:spcBef>
                <a:spcPts val="0"/>
              </a:spcBef>
              <a:spcAft>
                <a:spcPts val="0"/>
              </a:spcAft>
              <a:buNone/>
            </a:pPr>
            <a:r>
              <a:rPr lang="en"/>
              <a:t>Software engineering elements</a:t>
            </a:r>
            <a:endParaRPr/>
          </a:p>
          <a:p>
            <a:pPr indent="0" lvl="0" marL="0" rtl="0" algn="l">
              <a:spcBef>
                <a:spcPts val="0"/>
              </a:spcBef>
              <a:spcAft>
                <a:spcPts val="0"/>
              </a:spcAft>
              <a:buNone/>
            </a:pPr>
            <a:r>
              <a:rPr lang="en"/>
              <a:t>- Future work? </a:t>
            </a:r>
            <a:endParaRPr/>
          </a:p>
          <a:p>
            <a:pPr indent="0" lvl="0" marL="0" rtl="0" algn="l">
              <a:spcBef>
                <a:spcPts val="0"/>
              </a:spcBef>
              <a:spcAft>
                <a:spcPts val="0"/>
              </a:spcAft>
              <a:buNone/>
            </a:pPr>
            <a:r>
              <a:rPr lang="en"/>
              <a:t>- Negative reward for oscillating?</a:t>
            </a:r>
            <a:endParaRPr/>
          </a:p>
          <a:p>
            <a:pPr indent="0" lvl="0" marL="0" rtl="0" algn="l">
              <a:spcBef>
                <a:spcPts val="0"/>
              </a:spcBef>
              <a:spcAft>
                <a:spcPts val="0"/>
              </a:spcAft>
              <a:buNone/>
            </a:pPr>
            <a:r>
              <a:rPr lang="en"/>
              <a:t>- Mention assumptions about leader movement / desired behavior</a:t>
            </a:r>
            <a:endParaRPr/>
          </a:p>
          <a:p>
            <a:pPr indent="0" lvl="0" marL="0" rtl="0" algn="l">
              <a:spcBef>
                <a:spcPts val="0"/>
              </a:spcBef>
              <a:spcAft>
                <a:spcPts val="0"/>
              </a:spcAft>
              <a:buNone/>
            </a:pPr>
            <a:r>
              <a:rPr lang="en"/>
              <a:t>- More pictures ***</a:t>
            </a:r>
            <a:endParaRPr/>
          </a:p>
          <a:p>
            <a:pPr indent="0" lvl="0" marL="0" rtl="0" algn="l">
              <a:spcBef>
                <a:spcPts val="0"/>
              </a:spcBef>
              <a:spcAft>
                <a:spcPts val="0"/>
              </a:spcAft>
              <a:buNone/>
            </a:pPr>
            <a:r>
              <a:rPr lang="en"/>
              <a:t>	Algorithm Pictures</a:t>
            </a:r>
            <a:endParaRPr/>
          </a:p>
          <a:p>
            <a:pPr indent="0" lvl="0" marL="0" rtl="0" algn="l">
              <a:spcBef>
                <a:spcPts val="0"/>
              </a:spcBef>
              <a:spcAft>
                <a:spcPts val="0"/>
              </a:spcAft>
              <a:buNone/>
            </a:pPr>
            <a:r>
              <a:rPr lang="en"/>
              <a:t>- Don’t read slides</a:t>
            </a:r>
            <a:endParaRPr/>
          </a:p>
          <a:p>
            <a:pPr indent="0" lvl="0" marL="0" rtl="0" algn="l">
              <a:spcBef>
                <a:spcPts val="0"/>
              </a:spcBef>
              <a:spcAft>
                <a:spcPts val="0"/>
              </a:spcAft>
              <a:buNone/>
            </a:pPr>
            <a:r>
              <a:rPr lang="en"/>
              <a:t>- Talk through demo</a:t>
            </a:r>
            <a:endParaRPr/>
          </a:p>
          <a:p>
            <a:pPr indent="0" lvl="0" marL="0" rtl="0" algn="l">
              <a:spcBef>
                <a:spcPts val="0"/>
              </a:spcBef>
              <a:spcAft>
                <a:spcPts val="0"/>
              </a:spcAft>
              <a:buNone/>
            </a:pPr>
            <a:r>
              <a:rPr lang="en"/>
              <a:t>- Hard bound on image size to stop </a:t>
            </a:r>
            <a:r>
              <a:rPr lang="en"/>
              <a:t>oscillation (don’t reverse)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Steven Bialecki</a:t>
            </a:r>
            <a:endParaRPr/>
          </a:p>
          <a:p>
            <a:pPr indent="0" lvl="0" marL="0" rtl="0" algn="l">
              <a:spcBef>
                <a:spcPts val="0"/>
              </a:spcBef>
              <a:spcAft>
                <a:spcPts val="0"/>
              </a:spcAft>
              <a:buNone/>
            </a:pPr>
            <a:r>
              <a:rPr lang="en"/>
              <a:t>sbialecki@kevadiya.com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34e15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34e15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rPr lang="en"/>
              <a:t>We are the car following project. Our group is </a:t>
            </a:r>
            <a:r>
              <a:rPr lang="en"/>
              <a:t>continuing</a:t>
            </a:r>
            <a:r>
              <a:rPr lang="en"/>
              <a:t> an earlier effort from another project team to develop an automated leader/follower vehicle system. One vehicle, manually piloted, is the leader and one or more other vehicles are to automatically follow behind a leader, using a front-facing camera. In our case, our hardware is 2 Sunfounder PiCars, powered by a Rasberry Pi. Each includes a camera on the front which can pan up and down and turn left and right. We also include something called an Aruco tag on the back of the picars which can be seen by the follower and used to determine the orientation and position of the leader.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of our project was to ultimately increase the functionality, improve the performance, and increase the ease of use of the leader/follower vehicle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804c199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804c199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we have only two cars which primarily function as a pair, it is difficult to properly balance the workload.</a:t>
            </a:r>
            <a:endParaRPr/>
          </a:p>
          <a:p>
            <a:pPr indent="-298450" lvl="0" marL="457200" rtl="0" algn="l">
              <a:spcBef>
                <a:spcPts val="0"/>
              </a:spcBef>
              <a:spcAft>
                <a:spcPts val="0"/>
              </a:spcAft>
              <a:buSzPts val="1100"/>
              <a:buChar char="●"/>
            </a:pPr>
            <a:r>
              <a:rPr lang="en"/>
              <a:t>Because the tag is our only way of detecting the lead vehicle, this creates problems for our follower models.</a:t>
            </a:r>
            <a:br>
              <a:rPr lang="en"/>
            </a:br>
            <a:endParaRPr/>
          </a:p>
          <a:p>
            <a:pPr indent="-298450" lvl="0" marL="457200" rtl="0" algn="l">
              <a:spcBef>
                <a:spcPts val="0"/>
              </a:spcBef>
              <a:spcAft>
                <a:spcPts val="0"/>
              </a:spcAft>
              <a:buSzPts val="1100"/>
              <a:buChar char="●"/>
            </a:pPr>
            <a:r>
              <a:rPr lang="en"/>
              <a:t>At some points nuts had to be tightened to prevent the cars from falling apart.</a:t>
            </a:r>
            <a:endParaRPr/>
          </a:p>
          <a:p>
            <a:pPr indent="-298450" lvl="0" marL="457200" rtl="0" algn="l">
              <a:spcBef>
                <a:spcPts val="0"/>
              </a:spcBef>
              <a:spcAft>
                <a:spcPts val="0"/>
              </a:spcAft>
              <a:buSzPts val="1100"/>
              <a:buChar char="●"/>
            </a:pPr>
            <a:r>
              <a:rPr lang="en"/>
              <a:t>There were two separate servo motor failures, which required replacement.</a:t>
            </a:r>
            <a:endParaRPr/>
          </a:p>
          <a:p>
            <a:pPr indent="-298450" lvl="0" marL="457200" rtl="0" algn="l">
              <a:spcBef>
                <a:spcPts val="0"/>
              </a:spcBef>
              <a:spcAft>
                <a:spcPts val="0"/>
              </a:spcAft>
              <a:buSzPts val="1100"/>
              <a:buChar char="●"/>
            </a:pPr>
            <a:r>
              <a:rPr lang="en"/>
              <a:t>The batteries and chargers from the previous team were insufficient in various ways.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34e155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34e155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initial follower algorithm detects Aruco markers using opencv. The throttle and direction is a simple calculation from position and size of the marker in each frame relative to an initial calibration frame.</a:t>
            </a:r>
            <a:endParaRPr/>
          </a:p>
          <a:p>
            <a:pPr indent="-298450" lvl="0" marL="457200" rtl="0" algn="l">
              <a:spcBef>
                <a:spcPts val="0"/>
              </a:spcBef>
              <a:spcAft>
                <a:spcPts val="0"/>
              </a:spcAft>
              <a:buSzPts val="1100"/>
              <a:buChar char="●"/>
            </a:pPr>
            <a:r>
              <a:rPr lang="en"/>
              <a:t>Due to motion blur it is often not detectable. This creates jerky movement.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34e155e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34e155e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There was initially support for streaming the camera feed to the client, but it did not save the video. We implemented saving of images to disk so that we could collect data to train our models.</a:t>
            </a:r>
            <a:endParaRPr/>
          </a:p>
          <a:p>
            <a:pPr indent="-298450" lvl="0" marL="457200" rtl="0" algn="l">
              <a:spcBef>
                <a:spcPts val="0"/>
              </a:spcBef>
              <a:spcAft>
                <a:spcPts val="0"/>
              </a:spcAft>
              <a:buSzPts val="1100"/>
              <a:buChar char="●"/>
            </a:pPr>
            <a:r>
              <a:rPr lang="en"/>
              <a:t>To save training data, we also needed to implement streaming of the car’s actions to the client.</a:t>
            </a:r>
            <a:endParaRPr/>
          </a:p>
          <a:p>
            <a:pPr indent="-298450" lvl="0" marL="457200" rtl="0" algn="l">
              <a:spcBef>
                <a:spcPts val="0"/>
              </a:spcBef>
              <a:spcAft>
                <a:spcPts val="0"/>
              </a:spcAft>
              <a:buSzPts val="1100"/>
              <a:buChar char="●"/>
            </a:pPr>
            <a:r>
              <a:rPr lang="en"/>
              <a:t>We also improved the log export so we could save the inputs given by the client and potentially replay them at a later time.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initial server codebase was using python 2, but we wanted to update this in order to use more modern libraries.</a:t>
            </a:r>
            <a:endParaRPr/>
          </a:p>
          <a:p>
            <a:pPr indent="-298450" lvl="0" marL="457200" rtl="0" algn="l">
              <a:spcBef>
                <a:spcPts val="0"/>
              </a:spcBef>
              <a:spcAft>
                <a:spcPts val="0"/>
              </a:spcAft>
              <a:buSzPts val="1100"/>
              <a:buChar char="●"/>
            </a:pPr>
            <a:r>
              <a:rPr lang="en"/>
              <a:t>We were able to update all required dependencies to python 3.5 after initially attempting to use python 3.6.</a:t>
            </a:r>
            <a:endParaRPr/>
          </a:p>
          <a:p>
            <a:pPr indent="-298450" lvl="0" marL="457200" rtl="0" algn="l">
              <a:spcBef>
                <a:spcPts val="0"/>
              </a:spcBef>
              <a:spcAft>
                <a:spcPts val="0"/>
              </a:spcAft>
              <a:buSzPts val="1100"/>
              <a:buChar char="●"/>
            </a:pPr>
            <a:r>
              <a:rPr lang="en"/>
              <a:t>This included creating our own fork of the SunFounder codebase.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34e155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34e155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Mirroring mode: </a:t>
            </a:r>
            <a:r>
              <a:rPr lang="en"/>
              <a:t>the leader car would be given remote commands and the follower would be given the same commands on a delay.</a:t>
            </a:r>
            <a:endParaRPr sz="1400">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34e155e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34e155e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Segfaults </a:t>
            </a:r>
            <a:endParaRPr/>
          </a:p>
          <a:p>
            <a:pPr indent="-298450" lvl="0" marL="457200" rtl="0" algn="l">
              <a:spcBef>
                <a:spcPts val="0"/>
              </a:spcBef>
              <a:spcAft>
                <a:spcPts val="0"/>
              </a:spcAft>
              <a:buSzPts val="1100"/>
              <a:buChar char="●"/>
            </a:pPr>
            <a:r>
              <a:rPr lang="en"/>
              <a:t>Our collected data would still be of use for other models. </a:t>
            </a:r>
            <a:endParaRPr/>
          </a:p>
          <a:p>
            <a:pPr indent="-298450" lvl="0" marL="457200" rtl="0" algn="l">
              <a:spcBef>
                <a:spcPts val="0"/>
              </a:spcBef>
              <a:spcAft>
                <a:spcPts val="0"/>
              </a:spcAft>
              <a:buSzPts val="1100"/>
              <a:buChar char="●"/>
            </a:pPr>
            <a:r>
              <a:rPr lang="en"/>
              <a:t>RL is more flexible than this initial approach.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04c19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04c19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34e155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34e155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Tabular Q-learning requires a finite state and action space</a:t>
            </a:r>
            <a:endParaRPr/>
          </a:p>
          <a:p>
            <a:pPr indent="-298450" lvl="0" marL="457200" rtl="0" algn="l">
              <a:spcBef>
                <a:spcPts val="0"/>
              </a:spcBef>
              <a:spcAft>
                <a:spcPts val="0"/>
              </a:spcAft>
              <a:buSzPts val="1100"/>
              <a:buChar char="●"/>
            </a:pPr>
            <a:r>
              <a:rPr lang="en"/>
              <a:t>The states were combinations of good/near/far and straight/left/right, and the actions were similarly made up of discretizations of throttle and direction.</a:t>
            </a:r>
            <a:endParaRPr/>
          </a:p>
          <a:p>
            <a:pPr indent="-298450" lvl="0" marL="457200" rtl="0" algn="l">
              <a:spcBef>
                <a:spcPts val="0"/>
              </a:spcBef>
              <a:spcAft>
                <a:spcPts val="0"/>
              </a:spcAft>
              <a:buSzPts val="1100"/>
              <a:buChar char="●"/>
            </a:pPr>
            <a:r>
              <a:rPr lang="en"/>
              <a:t>The representation of the tag was limited at this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Car Following Project</a:t>
            </a:r>
            <a:endParaRPr/>
          </a:p>
        </p:txBody>
      </p:sp>
      <p:sp>
        <p:nvSpPr>
          <p:cNvPr id="60" name="Google Shape;60;p13"/>
          <p:cNvSpPr txBox="1"/>
          <p:nvPr>
            <p:ph idx="1" type="subTitle"/>
          </p:nvPr>
        </p:nvSpPr>
        <p:spPr>
          <a:xfrm>
            <a:off x="311700" y="3398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 Baird, Evan Haskell, Justin Kur, Charlie Wingate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Actor-Critic Follower</a:t>
            </a:r>
            <a:endParaRPr/>
          </a:p>
        </p:txBody>
      </p:sp>
      <p:sp>
        <p:nvSpPr>
          <p:cNvPr id="118" name="Google Shape;118;p22"/>
          <p:cNvSpPr txBox="1"/>
          <p:nvPr>
            <p:ph idx="1" type="body"/>
          </p:nvPr>
        </p:nvSpPr>
        <p:spPr>
          <a:xfrm>
            <a:off x="311700" y="1152475"/>
            <a:ext cx="435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state and action spaces are naturally </a:t>
            </a:r>
            <a:r>
              <a:rPr lang="en"/>
              <a:t>continuous, which the actor critic can support</a:t>
            </a:r>
            <a:endParaRPr/>
          </a:p>
          <a:p>
            <a:pPr indent="-342900" lvl="0" marL="457200" rtl="0" algn="l">
              <a:spcBef>
                <a:spcPts val="0"/>
              </a:spcBef>
              <a:spcAft>
                <a:spcPts val="0"/>
              </a:spcAft>
              <a:buSzPts val="1800"/>
              <a:buChar char="●"/>
            </a:pPr>
            <a:r>
              <a:rPr lang="en"/>
              <a:t>The model displays “oscillating” behavior, which is not desirable.</a:t>
            </a:r>
            <a:endParaRPr/>
          </a:p>
        </p:txBody>
      </p:sp>
      <p:pic>
        <p:nvPicPr>
          <p:cNvPr id="119" name="Google Shape;119;p22"/>
          <p:cNvPicPr preferRelativeResize="0"/>
          <p:nvPr/>
        </p:nvPicPr>
        <p:blipFill>
          <a:blip r:embed="rId3">
            <a:alphaModFix/>
          </a:blip>
          <a:stretch>
            <a:fillRect/>
          </a:stretch>
        </p:blipFill>
        <p:spPr>
          <a:xfrm>
            <a:off x="5117550" y="1112825"/>
            <a:ext cx="3714750" cy="34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PID Follower</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Experimented</a:t>
            </a:r>
            <a:r>
              <a:rPr lang="en"/>
              <a:t> with using PID for real-time </a:t>
            </a:r>
            <a:r>
              <a:rPr lang="en"/>
              <a:t>control</a:t>
            </a:r>
            <a:r>
              <a:rPr lang="en"/>
              <a:t> </a:t>
            </a:r>
            <a:endParaRPr/>
          </a:p>
          <a:p>
            <a:pPr indent="-342900" lvl="0" marL="457200" rtl="0" algn="l">
              <a:spcBef>
                <a:spcPts val="0"/>
              </a:spcBef>
              <a:spcAft>
                <a:spcPts val="0"/>
              </a:spcAft>
              <a:buSzPts val="1800"/>
              <a:buChar char="●"/>
            </a:pPr>
            <a:r>
              <a:rPr lang="en"/>
              <a:t>Our PID-based follower tried to optimize the continuous distance variable, which resulted in </a:t>
            </a:r>
            <a:r>
              <a:rPr lang="en"/>
              <a:t>oscillating</a:t>
            </a:r>
            <a:r>
              <a:rPr lang="en"/>
              <a:t> behavior.</a:t>
            </a:r>
            <a:endParaRPr/>
          </a:p>
        </p:txBody>
      </p:sp>
      <p:pic>
        <p:nvPicPr>
          <p:cNvPr id="126" name="Google Shape;126;p23"/>
          <p:cNvPicPr preferRelativeResize="0"/>
          <p:nvPr/>
        </p:nvPicPr>
        <p:blipFill>
          <a:blip r:embed="rId3">
            <a:alphaModFix/>
          </a:blip>
          <a:stretch>
            <a:fillRect/>
          </a:stretch>
        </p:blipFill>
        <p:spPr>
          <a:xfrm>
            <a:off x="1730088" y="2372050"/>
            <a:ext cx="5683827" cy="2619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t>
            </a:r>
            <a:r>
              <a:rPr lang="en"/>
              <a:t>Homogeneity</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Reinforcement Learning, it’s sensible to make crashes a negative reward signal</a:t>
            </a:r>
            <a:endParaRPr/>
          </a:p>
          <a:p>
            <a:pPr indent="-342900" lvl="0" marL="457200" rtl="0" algn="l">
              <a:spcBef>
                <a:spcPts val="1600"/>
              </a:spcBef>
              <a:spcAft>
                <a:spcPts val="0"/>
              </a:spcAft>
              <a:buSzPts val="1800"/>
              <a:buChar char="●"/>
            </a:pPr>
            <a:r>
              <a:rPr lang="en"/>
              <a:t>A simple way of detecting this is seeing too little color variation</a:t>
            </a:r>
            <a:endParaRPr/>
          </a:p>
          <a:p>
            <a:pPr indent="-342900" lvl="0" marL="457200" rtl="0" algn="l">
              <a:spcBef>
                <a:spcPts val="0"/>
              </a:spcBef>
              <a:spcAft>
                <a:spcPts val="0"/>
              </a:spcAft>
              <a:buSzPts val="1800"/>
              <a:buChar char="●"/>
            </a:pPr>
            <a:r>
              <a:rPr lang="en"/>
              <a:t>This did not work well in practice</a:t>
            </a:r>
            <a:endParaRPr/>
          </a:p>
          <a:p>
            <a:pPr indent="-342900" lvl="0" marL="457200" rtl="0" algn="l">
              <a:spcBef>
                <a:spcPts val="0"/>
              </a:spcBef>
              <a:spcAft>
                <a:spcPts val="0"/>
              </a:spcAft>
              <a:buSzPts val="1800"/>
              <a:buChar char="●"/>
            </a:pPr>
            <a:r>
              <a:rPr lang="en"/>
              <a:t>Considering its performance overhead, we scrapped this feature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Pose Estimation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OpenCV, we were able to obtain three dimensional rotation and translation vectors in proper scale to the size of the tag.</a:t>
            </a:r>
            <a:endParaRPr/>
          </a:p>
          <a:p>
            <a:pPr indent="-342900" lvl="0" marL="457200" rtl="0" algn="l">
              <a:spcBef>
                <a:spcPts val="0"/>
              </a:spcBef>
              <a:spcAft>
                <a:spcPts val="0"/>
              </a:spcAft>
              <a:buSzPts val="1800"/>
              <a:buChar char="●"/>
            </a:pPr>
            <a:r>
              <a:rPr lang="en"/>
              <a:t>We also reduced the complexity and increased the physical size of the tag</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//TODO image of decorated gui frame</a:t>
            </a:r>
            <a:endParaRPr/>
          </a:p>
        </p:txBody>
      </p:sp>
      <p:pic>
        <p:nvPicPr>
          <p:cNvPr id="139" name="Google Shape;139;p25"/>
          <p:cNvPicPr preferRelativeResize="0"/>
          <p:nvPr/>
        </p:nvPicPr>
        <p:blipFill>
          <a:blip r:embed="rId3">
            <a:alphaModFix/>
          </a:blip>
          <a:stretch>
            <a:fillRect/>
          </a:stretch>
        </p:blipFill>
        <p:spPr>
          <a:xfrm>
            <a:off x="4706300" y="3582800"/>
            <a:ext cx="1193482" cy="1205575"/>
          </a:xfrm>
          <a:prstGeom prst="rect">
            <a:avLst/>
          </a:prstGeom>
          <a:noFill/>
          <a:ln>
            <a:noFill/>
          </a:ln>
        </p:spPr>
      </p:pic>
      <p:pic>
        <p:nvPicPr>
          <p:cNvPr id="140" name="Google Shape;140;p25"/>
          <p:cNvPicPr preferRelativeResize="0"/>
          <p:nvPr/>
        </p:nvPicPr>
        <p:blipFill rotWithShape="1">
          <a:blip r:embed="rId4">
            <a:alphaModFix/>
          </a:blip>
          <a:srcRect b="65855" l="12023" r="54652" t="8833"/>
          <a:stretch/>
        </p:blipFill>
        <p:spPr>
          <a:xfrm>
            <a:off x="6812375" y="3582788"/>
            <a:ext cx="1226652" cy="12055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Q-Learning Follower</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 and action spaces were quantized by configurable thresholds.</a:t>
            </a:r>
            <a:endParaRPr/>
          </a:p>
          <a:p>
            <a:pPr indent="-342900" lvl="0" marL="457200" rtl="0" algn="l">
              <a:spcBef>
                <a:spcPts val="0"/>
              </a:spcBef>
              <a:spcAft>
                <a:spcPts val="0"/>
              </a:spcAft>
              <a:buSzPts val="1800"/>
              <a:buChar char="●"/>
            </a:pPr>
            <a:r>
              <a:rPr lang="en"/>
              <a:t>Failed to turn effectively because of the long-term foresight involved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Follower</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Combines our RL control with a rule-based turning controller. </a:t>
            </a:r>
            <a:endParaRPr/>
          </a:p>
          <a:p>
            <a:pPr indent="-342900" lvl="0" marL="457200" rtl="0" algn="l">
              <a:spcBef>
                <a:spcPts val="0"/>
              </a:spcBef>
              <a:spcAft>
                <a:spcPts val="0"/>
              </a:spcAft>
              <a:buSzPts val="1800"/>
              <a:buChar char="●"/>
            </a:pPr>
            <a:r>
              <a:rPr lang="en"/>
              <a:t>For practical purposes we used our tag features to create a reasonable turn and realignment signal and procedure.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Hierarchical reinforcement learning to train turning control</a:t>
            </a:r>
            <a:endParaRPr/>
          </a:p>
          <a:p>
            <a:pPr indent="-342900" lvl="0" marL="457200" rtl="0" algn="l">
              <a:spcBef>
                <a:spcPts val="0"/>
              </a:spcBef>
              <a:spcAft>
                <a:spcPts val="0"/>
              </a:spcAft>
              <a:buSzPts val="1800"/>
              <a:buChar char="●"/>
            </a:pPr>
            <a:r>
              <a:rPr lang="en"/>
              <a:t>Better methods for training data collection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4" name="Google Shape;164;p29"/>
          <p:cNvSpPr txBox="1"/>
          <p:nvPr>
            <p:ph idx="1" type="body"/>
          </p:nvPr>
        </p:nvSpPr>
        <p:spPr>
          <a:xfrm>
            <a:off x="311700" y="1152475"/>
            <a:ext cx="844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project was a learning experience in several different regards, including: </a:t>
            </a:r>
            <a:endParaRPr/>
          </a:p>
          <a:p>
            <a:pPr indent="-317500" lvl="1" marL="914400" rtl="0" algn="l">
              <a:spcBef>
                <a:spcPts val="0"/>
              </a:spcBef>
              <a:spcAft>
                <a:spcPts val="0"/>
              </a:spcAft>
              <a:buSzPts val="1400"/>
              <a:buChar char="○"/>
            </a:pPr>
            <a:r>
              <a:rPr lang="en"/>
              <a:t>Different areas of machine learning</a:t>
            </a:r>
            <a:endParaRPr/>
          </a:p>
          <a:p>
            <a:pPr indent="-317500" lvl="2" marL="1371600" rtl="0" algn="l">
              <a:spcBef>
                <a:spcPts val="0"/>
              </a:spcBef>
              <a:spcAft>
                <a:spcPts val="0"/>
              </a:spcAft>
              <a:buSzPts val="1400"/>
              <a:buChar char="■"/>
            </a:pPr>
            <a:r>
              <a:rPr lang="en"/>
              <a:t>CNN</a:t>
            </a:r>
            <a:endParaRPr/>
          </a:p>
          <a:p>
            <a:pPr indent="-317500" lvl="3" marL="1828800" rtl="0" algn="l">
              <a:spcBef>
                <a:spcPts val="0"/>
              </a:spcBef>
              <a:spcAft>
                <a:spcPts val="0"/>
              </a:spcAft>
              <a:buSzPts val="1400"/>
              <a:buChar char="●"/>
            </a:pPr>
            <a:r>
              <a:rPr lang="en"/>
              <a:t>Too big and slow for a pi</a:t>
            </a:r>
            <a:endParaRPr/>
          </a:p>
          <a:p>
            <a:pPr indent="-317500" lvl="2" marL="1371600" rtl="0" algn="l">
              <a:spcBef>
                <a:spcPts val="0"/>
              </a:spcBef>
              <a:spcAft>
                <a:spcPts val="0"/>
              </a:spcAft>
              <a:buSzPts val="1400"/>
              <a:buChar char="■"/>
            </a:pPr>
            <a:r>
              <a:rPr lang="en"/>
              <a:t>Q-Learning</a:t>
            </a:r>
            <a:endParaRPr/>
          </a:p>
          <a:p>
            <a:pPr indent="-317500" lvl="3" marL="1828800" rtl="0" algn="l">
              <a:spcBef>
                <a:spcPts val="0"/>
              </a:spcBef>
              <a:spcAft>
                <a:spcPts val="0"/>
              </a:spcAft>
              <a:buSzPts val="1400"/>
              <a:buChar char="●"/>
            </a:pPr>
            <a:r>
              <a:rPr lang="en"/>
              <a:t>Difficulty of representing state and action space</a:t>
            </a:r>
            <a:endParaRPr/>
          </a:p>
          <a:p>
            <a:pPr indent="-317500" lvl="2" marL="1371600" rtl="0" algn="l">
              <a:spcBef>
                <a:spcPts val="0"/>
              </a:spcBef>
              <a:spcAft>
                <a:spcPts val="0"/>
              </a:spcAft>
              <a:buSzPts val="1400"/>
              <a:buChar char="■"/>
            </a:pPr>
            <a:r>
              <a:rPr lang="en"/>
              <a:t>Actor-Critic</a:t>
            </a:r>
            <a:endParaRPr/>
          </a:p>
          <a:p>
            <a:pPr indent="-317500" lvl="3" marL="1828800" rtl="0" algn="l">
              <a:spcBef>
                <a:spcPts val="0"/>
              </a:spcBef>
              <a:spcAft>
                <a:spcPts val="0"/>
              </a:spcAft>
              <a:buSzPts val="1400"/>
              <a:buChar char="●"/>
            </a:pPr>
            <a:r>
              <a:rPr lang="en"/>
              <a:t>Insufficient data to train this complex model</a:t>
            </a:r>
            <a:endParaRPr/>
          </a:p>
          <a:p>
            <a:pPr indent="-317500" lvl="1" marL="914400" rtl="0" algn="l">
              <a:spcBef>
                <a:spcPts val="0"/>
              </a:spcBef>
              <a:spcAft>
                <a:spcPts val="0"/>
              </a:spcAft>
              <a:buSzPts val="1400"/>
              <a:buChar char="○"/>
            </a:pPr>
            <a:r>
              <a:rPr lang="en"/>
              <a:t>The importance of documentation for long-term projects</a:t>
            </a:r>
            <a:endParaRPr/>
          </a:p>
          <a:p>
            <a:pPr indent="-317500" lvl="1" marL="914400" rtl="0" algn="l">
              <a:spcBef>
                <a:spcPts val="0"/>
              </a:spcBef>
              <a:spcAft>
                <a:spcPts val="0"/>
              </a:spcAft>
              <a:buSzPts val="1400"/>
              <a:buChar char="○"/>
            </a:pPr>
            <a:r>
              <a:rPr lang="en"/>
              <a:t>Various technologies:</a:t>
            </a:r>
            <a:endParaRPr/>
          </a:p>
          <a:p>
            <a:pPr indent="-317500" lvl="2" marL="1371600" rtl="0" algn="l">
              <a:spcBef>
                <a:spcPts val="0"/>
              </a:spcBef>
              <a:spcAft>
                <a:spcPts val="0"/>
              </a:spcAft>
              <a:buSzPts val="1400"/>
              <a:buChar char="■"/>
            </a:pPr>
            <a:r>
              <a:rPr lang="en"/>
              <a:t>gRPC protocol</a:t>
            </a:r>
            <a:endParaRPr/>
          </a:p>
          <a:p>
            <a:pPr indent="-317500" lvl="2" marL="1371600" rtl="0" algn="l">
              <a:spcBef>
                <a:spcPts val="0"/>
              </a:spcBef>
              <a:spcAft>
                <a:spcPts val="0"/>
              </a:spcAft>
              <a:buSzPts val="1400"/>
              <a:buChar char="■"/>
            </a:pPr>
            <a:r>
              <a:rPr lang="en"/>
              <a:t>Python and C#</a:t>
            </a:r>
            <a:endParaRPr/>
          </a:p>
          <a:p>
            <a:pPr indent="-317500" lvl="2" marL="1371600" rtl="0" algn="l">
              <a:spcBef>
                <a:spcPts val="0"/>
              </a:spcBef>
              <a:spcAft>
                <a:spcPts val="0"/>
              </a:spcAft>
              <a:buSzPts val="1400"/>
              <a:buChar char="■"/>
            </a:pPr>
            <a:r>
              <a:rPr lang="en"/>
              <a:t>Git</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continued an earlier effort from another project team in the development of an automated leader/follower vehicle system. </a:t>
            </a:r>
            <a:endParaRPr/>
          </a:p>
          <a:p>
            <a:pPr indent="0" lvl="0" marL="0" rtl="0" algn="l">
              <a:spcBef>
                <a:spcPts val="1600"/>
              </a:spcBef>
              <a:spcAft>
                <a:spcPts val="0"/>
              </a:spcAft>
              <a:buNone/>
            </a:pPr>
            <a:r>
              <a:rPr lang="en"/>
              <a:t>The system is composed of the following:</a:t>
            </a:r>
            <a:endParaRPr/>
          </a:p>
          <a:p>
            <a:pPr indent="-342900" lvl="0" marL="457200" rtl="0" algn="l">
              <a:spcBef>
                <a:spcPts val="0"/>
              </a:spcBef>
              <a:spcAft>
                <a:spcPts val="0"/>
              </a:spcAft>
              <a:buSzPts val="1800"/>
              <a:buChar char="●"/>
            </a:pPr>
            <a:r>
              <a:rPr lang="en"/>
              <a:t>A desktop application to allow pilots to operate the vehicles</a:t>
            </a:r>
            <a:endParaRPr/>
          </a:p>
          <a:p>
            <a:pPr indent="-342900" lvl="0" marL="457200" rtl="0" algn="l">
              <a:spcBef>
                <a:spcPts val="0"/>
              </a:spcBef>
              <a:spcAft>
                <a:spcPts val="0"/>
              </a:spcAft>
              <a:buSzPts val="1800"/>
              <a:buChar char="●"/>
            </a:pPr>
            <a:r>
              <a:rPr lang="en"/>
              <a:t>Two or more camera equipped programmable smart vehicles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research-focused project, we experimented with several driving algorithms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Challenges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research project, we faced different problems than a traditional application.</a:t>
            </a:r>
            <a:endParaRPr/>
          </a:p>
          <a:p>
            <a:pPr indent="-342900" lvl="0" marL="457200" rtl="0" algn="l">
              <a:spcBef>
                <a:spcPts val="1600"/>
              </a:spcBef>
              <a:spcAft>
                <a:spcPts val="0"/>
              </a:spcAft>
              <a:buSzPts val="1800"/>
              <a:buChar char="●"/>
            </a:pPr>
            <a:r>
              <a:rPr lang="en"/>
              <a:t>We only have two cars, which function primarily as a pair.</a:t>
            </a:r>
            <a:endParaRPr/>
          </a:p>
          <a:p>
            <a:pPr indent="-342900" lvl="0" marL="457200" rtl="0" algn="l">
              <a:spcBef>
                <a:spcPts val="0"/>
              </a:spcBef>
              <a:spcAft>
                <a:spcPts val="0"/>
              </a:spcAft>
              <a:buSzPts val="1800"/>
              <a:buChar char="●"/>
            </a:pPr>
            <a:r>
              <a:rPr lang="en"/>
              <a:t>Motion blur from the camera results in the tag being impossible to detect a large amount of the time. </a:t>
            </a:r>
            <a:endParaRPr/>
          </a:p>
          <a:p>
            <a:pPr indent="-342900" lvl="0" marL="457200" rtl="0" algn="l">
              <a:spcBef>
                <a:spcPts val="0"/>
              </a:spcBef>
              <a:spcAft>
                <a:spcPts val="0"/>
              </a:spcAft>
              <a:buSzPts val="1800"/>
              <a:buChar char="●"/>
            </a:pPr>
            <a:r>
              <a:rPr lang="en"/>
              <a:t>At times we experienced hardware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Follower Algorithm</a:t>
            </a:r>
            <a:endParaRPr/>
          </a:p>
        </p:txBody>
      </p:sp>
      <p:sp>
        <p:nvSpPr>
          <p:cNvPr id="78" name="Google Shape;78;p16"/>
          <p:cNvSpPr txBox="1"/>
          <p:nvPr>
            <p:ph idx="1" type="body"/>
          </p:nvPr>
        </p:nvSpPr>
        <p:spPr>
          <a:xfrm>
            <a:off x="311700" y="1152475"/>
            <a:ext cx="8520600" cy="3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Detects Aruco markers using OpenCV and computes throttle and direction</a:t>
            </a:r>
            <a:endParaRPr sz="2000"/>
          </a:p>
          <a:p>
            <a:pPr indent="-342900" lvl="0" marL="457200" rtl="0" algn="l">
              <a:spcBef>
                <a:spcPts val="1600"/>
              </a:spcBef>
              <a:spcAft>
                <a:spcPts val="0"/>
              </a:spcAft>
              <a:buSzPts val="1800"/>
              <a:buChar char="●"/>
            </a:pPr>
            <a:r>
              <a:rPr lang="en" sz="1800"/>
              <a:t>Can only move when the tag is visible</a:t>
            </a:r>
            <a:endParaRPr sz="1800"/>
          </a:p>
          <a:p>
            <a:pPr indent="-342900" lvl="0" marL="457200" rtl="0" algn="l">
              <a:spcBef>
                <a:spcPts val="0"/>
              </a:spcBef>
              <a:spcAft>
                <a:spcPts val="0"/>
              </a:spcAft>
              <a:buSzPts val="1800"/>
              <a:buChar char="●"/>
            </a:pPr>
            <a:r>
              <a:rPr lang="en" sz="1800"/>
              <a:t>Cannot adapt to a new environment</a:t>
            </a:r>
            <a:endParaRPr sz="1800"/>
          </a:p>
          <a:p>
            <a:pPr indent="-342900" lvl="0" marL="457200" rtl="0" algn="l">
              <a:spcBef>
                <a:spcPts val="0"/>
              </a:spcBef>
              <a:spcAft>
                <a:spcPts val="0"/>
              </a:spcAft>
              <a:buSzPts val="1800"/>
              <a:buChar char="●"/>
            </a:pPr>
            <a:r>
              <a:rPr lang="en" sz="1800"/>
              <a:t>Cannot be generalized</a:t>
            </a:r>
            <a:endParaRPr sz="1800"/>
          </a:p>
          <a:p>
            <a:pPr indent="-342900" lvl="0" marL="457200" rtl="0" algn="l">
              <a:spcBef>
                <a:spcPts val="0"/>
              </a:spcBef>
              <a:spcAft>
                <a:spcPts val="0"/>
              </a:spcAft>
              <a:buSzPts val="1800"/>
              <a:buChar char="●"/>
            </a:pPr>
            <a:r>
              <a:rPr lang="en" sz="1800"/>
              <a:t>Less interesting from a research perspective</a:t>
            </a:r>
            <a:endParaRPr sz="1800"/>
          </a:p>
          <a:p>
            <a:pPr indent="0" lvl="0" marL="0" rtl="0" algn="l">
              <a:spcBef>
                <a:spcPts val="1600"/>
              </a:spcBef>
              <a:spcAft>
                <a:spcPts val="1600"/>
              </a:spcAft>
              <a:buNone/>
            </a:pPr>
            <a:r>
              <a:rPr lang="en"/>
              <a:t>// TODO OLD TAG IMAGE</a:t>
            </a:r>
            <a:endParaRPr/>
          </a:p>
        </p:txBody>
      </p:sp>
      <p:pic>
        <p:nvPicPr>
          <p:cNvPr id="79" name="Google Shape;79;p16"/>
          <p:cNvPicPr preferRelativeResize="0"/>
          <p:nvPr/>
        </p:nvPicPr>
        <p:blipFill>
          <a:blip r:embed="rId3">
            <a:alphaModFix/>
          </a:blip>
          <a:stretch>
            <a:fillRect/>
          </a:stretch>
        </p:blipFill>
        <p:spPr>
          <a:xfrm>
            <a:off x="5395150" y="2889550"/>
            <a:ext cx="2722075" cy="204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Enhancements to Initial System</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Improved video streaming by saving images to disk</a:t>
            </a:r>
            <a:endParaRPr/>
          </a:p>
          <a:p>
            <a:pPr indent="-342900" lvl="0" marL="457200" rtl="0" algn="l">
              <a:spcBef>
                <a:spcPts val="0"/>
              </a:spcBef>
              <a:spcAft>
                <a:spcPts val="0"/>
              </a:spcAft>
              <a:buSzPts val="1800"/>
              <a:buChar char="●"/>
            </a:pPr>
            <a:r>
              <a:rPr lang="en"/>
              <a:t>Added streaming of the car’s actions to the client</a:t>
            </a:r>
            <a:endParaRPr/>
          </a:p>
          <a:p>
            <a:pPr indent="-342900" lvl="0" marL="457200" rtl="0" algn="l">
              <a:spcBef>
                <a:spcPts val="0"/>
              </a:spcBef>
              <a:spcAft>
                <a:spcPts val="0"/>
              </a:spcAft>
              <a:buSzPts val="1800"/>
              <a:buChar char="●"/>
            </a:pPr>
            <a:r>
              <a:rPr lang="en"/>
              <a:t>Improved log export</a:t>
            </a:r>
            <a:endParaRPr/>
          </a:p>
          <a:p>
            <a:pPr indent="-342900" lvl="0" marL="457200" rtl="0" algn="l">
              <a:spcBef>
                <a:spcPts val="0"/>
              </a:spcBef>
              <a:spcAft>
                <a:spcPts val="0"/>
              </a:spcAft>
              <a:buSzPts val="1800"/>
              <a:buChar char="●"/>
            </a:pPr>
            <a:r>
              <a:rPr lang="en"/>
              <a:t>Upgraded to python 3</a:t>
            </a:r>
            <a:endParaRPr/>
          </a:p>
          <a:p>
            <a:pPr indent="0" lvl="0" marL="0" rtl="0" algn="l">
              <a:spcBef>
                <a:spcPts val="1600"/>
              </a:spcBef>
              <a:spcAft>
                <a:spcPts val="0"/>
              </a:spcAft>
              <a:buNone/>
            </a:pPr>
            <a:r>
              <a:rPr lang="en"/>
              <a:t>//TODO diagram of python server </a:t>
            </a:r>
            <a:r>
              <a:rPr lang="en"/>
              <a:t>architecture(,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Replay/Mirror Mode</a:t>
            </a:r>
            <a:endParaRPr/>
          </a:p>
        </p:txBody>
      </p:sp>
      <p:sp>
        <p:nvSpPr>
          <p:cNvPr id="91" name="Google Shape;91;p18"/>
          <p:cNvSpPr txBox="1"/>
          <p:nvPr>
            <p:ph idx="1" type="body"/>
          </p:nvPr>
        </p:nvSpPr>
        <p:spPr>
          <a:xfrm>
            <a:off x="311700" y="1152475"/>
            <a:ext cx="43533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Our first idea for collecting training data was a mirroring mode</a:t>
            </a:r>
            <a:endParaRPr/>
          </a:p>
          <a:p>
            <a:pPr indent="0" lvl="0" marL="457200" rtl="0" algn="l">
              <a:spcBef>
                <a:spcPts val="1600"/>
              </a:spcBef>
              <a:spcAft>
                <a:spcPts val="0"/>
              </a:spcAft>
              <a:buNone/>
            </a:pPr>
            <a:r>
              <a:rPr lang="en"/>
              <a:t>This had a number of logistical problems:</a:t>
            </a:r>
            <a:endParaRPr/>
          </a:p>
          <a:p>
            <a:pPr indent="-342900" lvl="0" marL="914400" rtl="0" algn="l">
              <a:spcBef>
                <a:spcPts val="1600"/>
              </a:spcBef>
              <a:spcAft>
                <a:spcPts val="0"/>
              </a:spcAft>
              <a:buSzPts val="1800"/>
              <a:buChar char="●"/>
            </a:pPr>
            <a:r>
              <a:rPr lang="en"/>
              <a:t>Choosing an appropriate delay was difficult</a:t>
            </a:r>
            <a:endParaRPr/>
          </a:p>
          <a:p>
            <a:pPr indent="-342900" lvl="0" marL="914400" rtl="0" algn="l">
              <a:spcBef>
                <a:spcPts val="0"/>
              </a:spcBef>
              <a:spcAft>
                <a:spcPts val="0"/>
              </a:spcAft>
              <a:buSzPts val="1800"/>
              <a:buChar char="●"/>
            </a:pPr>
            <a:r>
              <a:rPr lang="en"/>
              <a:t>Differences in car calibrations led to divergent outcomes.</a:t>
            </a:r>
            <a:endParaRPr/>
          </a:p>
          <a:p>
            <a:pPr indent="0" lvl="0" marL="0" rtl="0" algn="l">
              <a:spcBef>
                <a:spcPts val="1600"/>
              </a:spcBef>
              <a:spcAft>
                <a:spcPts val="1600"/>
              </a:spcAft>
              <a:buNone/>
            </a:pPr>
            <a:r>
              <a:t/>
            </a:r>
            <a:endParaRPr/>
          </a:p>
        </p:txBody>
      </p:sp>
      <p:pic>
        <p:nvPicPr>
          <p:cNvPr id="92" name="Google Shape;92;p18"/>
          <p:cNvPicPr preferRelativeResize="0"/>
          <p:nvPr/>
        </p:nvPicPr>
        <p:blipFill rotWithShape="1">
          <a:blip r:embed="rId3">
            <a:alphaModFix/>
          </a:blip>
          <a:srcRect b="41026" l="2885" r="42466" t="4272"/>
          <a:stretch/>
        </p:blipFill>
        <p:spPr>
          <a:xfrm>
            <a:off x="4744750" y="1156788"/>
            <a:ext cx="4167300" cy="282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Supervised Learning </a:t>
            </a:r>
            <a:r>
              <a:rPr lang="en"/>
              <a:t>Attempt</a:t>
            </a:r>
            <a:endParaRPr/>
          </a:p>
        </p:txBody>
      </p:sp>
      <p:sp>
        <p:nvSpPr>
          <p:cNvPr id="98" name="Google Shape;98;p19"/>
          <p:cNvSpPr txBox="1"/>
          <p:nvPr>
            <p:ph idx="1" type="body"/>
          </p:nvPr>
        </p:nvSpPr>
        <p:spPr>
          <a:xfrm>
            <a:off x="311700" y="1152475"/>
            <a:ext cx="521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follower with Convolutional N</a:t>
            </a:r>
            <a:r>
              <a:rPr lang="en"/>
              <a:t>eural Network</a:t>
            </a:r>
            <a:r>
              <a:rPr lang="en"/>
              <a:t> control: </a:t>
            </a:r>
            <a:endParaRPr/>
          </a:p>
          <a:p>
            <a:pPr indent="-342900" lvl="0" marL="457200" rtl="0" algn="l">
              <a:spcBef>
                <a:spcPts val="1600"/>
              </a:spcBef>
              <a:spcAft>
                <a:spcPts val="0"/>
              </a:spcAft>
              <a:buSzPts val="1800"/>
              <a:buChar char="●"/>
            </a:pPr>
            <a:r>
              <a:rPr lang="en"/>
              <a:t>Convolutional NNs are exceptional in computer vision</a:t>
            </a:r>
            <a:endParaRPr/>
          </a:p>
          <a:p>
            <a:pPr indent="-342900" lvl="0" marL="457200" rtl="0" algn="l">
              <a:spcBef>
                <a:spcPts val="0"/>
              </a:spcBef>
              <a:spcAft>
                <a:spcPts val="0"/>
              </a:spcAft>
              <a:buSzPts val="1800"/>
              <a:buChar char="●"/>
            </a:pPr>
            <a:r>
              <a:rPr lang="en"/>
              <a:t>Even attempts with small neural networks failed on our hardware</a:t>
            </a:r>
            <a:endParaRPr/>
          </a:p>
          <a:p>
            <a:pPr indent="-342900" lvl="0" marL="457200" rtl="0" algn="l">
              <a:spcBef>
                <a:spcPts val="0"/>
              </a:spcBef>
              <a:spcAft>
                <a:spcPts val="0"/>
              </a:spcAft>
              <a:buSzPts val="1800"/>
              <a:buChar char="●"/>
            </a:pPr>
            <a:r>
              <a:rPr lang="en"/>
              <a:t>A supervised approach is less flexible than reinforcement learning</a:t>
            </a:r>
            <a:endParaRPr/>
          </a:p>
          <a:p>
            <a:pPr indent="0" lvl="0" marL="0" rtl="0" algn="l">
              <a:spcBef>
                <a:spcPts val="1600"/>
              </a:spcBef>
              <a:spcAft>
                <a:spcPts val="1600"/>
              </a:spcAft>
              <a:buNone/>
            </a:pPr>
            <a:r>
              <a:rPr lang="en"/>
              <a:t>// Find an f mapping from image to action</a:t>
            </a:r>
            <a:endParaRPr/>
          </a:p>
        </p:txBody>
      </p:sp>
      <p:pic>
        <p:nvPicPr>
          <p:cNvPr id="99" name="Google Shape;99;p19"/>
          <p:cNvPicPr preferRelativeResize="0"/>
          <p:nvPr/>
        </p:nvPicPr>
        <p:blipFill>
          <a:blip r:embed="rId3">
            <a:alphaModFix/>
          </a:blip>
          <a:stretch>
            <a:fillRect/>
          </a:stretch>
        </p:blipFill>
        <p:spPr>
          <a:xfrm>
            <a:off x="5833822" y="1189397"/>
            <a:ext cx="2940575" cy="334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771525" y="1330375"/>
            <a:ext cx="76009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Q-Learning Follower</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Q-Learning with tabular lookup</a:t>
            </a:r>
            <a:endParaRPr/>
          </a:p>
          <a:p>
            <a:pPr indent="-342900" lvl="0" marL="457200" rtl="0" algn="l">
              <a:spcBef>
                <a:spcPts val="0"/>
              </a:spcBef>
              <a:spcAft>
                <a:spcPts val="0"/>
              </a:spcAft>
              <a:buSzPts val="1800"/>
              <a:buChar char="●"/>
            </a:pPr>
            <a:r>
              <a:rPr lang="en"/>
              <a:t>Had limited feature dimensionality </a:t>
            </a:r>
            <a:endParaRPr/>
          </a:p>
          <a:p>
            <a:pPr indent="-342900" lvl="0" marL="457200" rtl="0" algn="l">
              <a:spcBef>
                <a:spcPts val="0"/>
              </a:spcBef>
              <a:spcAft>
                <a:spcPts val="0"/>
              </a:spcAft>
              <a:buSzPts val="1800"/>
              <a:buChar char="●"/>
            </a:pPr>
            <a:r>
              <a:rPr lang="en"/>
              <a:t>Mostly learned to stay still except in a few cases.</a:t>
            </a:r>
            <a:endParaRPr/>
          </a:p>
          <a:p>
            <a:pPr indent="0" lvl="0" marL="457200" rtl="0" algn="l">
              <a:spcBef>
                <a:spcPts val="1600"/>
              </a:spcBef>
              <a:spcAft>
                <a:spcPts val="1600"/>
              </a:spcAft>
              <a:buNone/>
            </a:pPr>
            <a:r>
              <a:rPr lang="en"/>
              <a:t>// Flowchart-esque Image -&gt; Features -&gt; Table lookup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