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82" r:id="rId2"/>
    <p:sldId id="257" r:id="rId3"/>
    <p:sldId id="258" r:id="rId4"/>
    <p:sldId id="259" r:id="rId5"/>
    <p:sldId id="260" r:id="rId6"/>
    <p:sldId id="283" r:id="rId7"/>
    <p:sldId id="261" r:id="rId8"/>
    <p:sldId id="262" r:id="rId9"/>
    <p:sldId id="263" r:id="rId10"/>
  </p:sldIdLst>
  <p:sldSz cx="14630400" cy="8229600"/>
  <p:notesSz cx="82296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3" d="100"/>
          <a:sy n="133" d="100"/>
        </p:scale>
        <p:origin x="3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186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45BA8C-D39C-467E-9B30-052C3699E85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4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E2768-C795-4270-0014-490B4E597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70B87-0841-AC1E-C50D-D35934F71B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68AAC9-6E83-093F-CA13-C14E323031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21960-33B6-F91D-5EBD-3D991212E4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563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04340"/>
            <a:ext cx="6217920" cy="11760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108960"/>
            <a:ext cx="512064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66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"/>
            <a:ext cx="14630400" cy="8229599"/>
          </a:xfrm>
        </p:spPr>
        <p:txBody>
          <a:bodyPr>
            <a:noAutofit/>
          </a:bodyPr>
          <a:lstStyle/>
          <a:p>
            <a:pPr indent="647974"/>
            <a: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 РЕСПУБЛИКИ КАЗАХСТАН СЕВЕРО-КАЗАХСТАНСКИЙ УНИВЕРСИТЕТ </a:t>
            </a: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ИМ. М. КОЗЫБАЕВА </a:t>
            </a: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ИНЖЕНИРИИ И ЦИФРОВЫХ ТЕХНОЛОГИЙ</a:t>
            </a: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«ИНФОРМАЦИОННО-КОММУНИКАЦИОННЫЕ ТЕХНОЛОГИИ»</a:t>
            </a: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интерактивного путеводителя для студентов СКУ им. М.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Козыбаева</a:t>
            </a:r>
            <a: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Петропавловск, 2025</a:t>
            </a:r>
            <a:br>
              <a:rPr lang="ru-RU" sz="288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8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0176" y="5275944"/>
            <a:ext cx="13360961" cy="1986914"/>
          </a:xfrm>
        </p:spPr>
        <p:txBody>
          <a:bodyPr/>
          <a:lstStyle/>
          <a:p>
            <a:pPr indent="647974" algn="l"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     </a:t>
            </a:r>
          </a:p>
          <a:p>
            <a:pPr indent="647974" algn="l">
              <a:spcBef>
                <a:spcPts val="0"/>
              </a:spcBef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ВТиПО-21                                                                                                           Савинков В.А.</a:t>
            </a:r>
          </a:p>
          <a:p>
            <a:pPr indent="647974" algn="l">
              <a:spcBef>
                <a:spcPts val="0"/>
              </a:spcBef>
            </a:pP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                                                                                                Астапенко Н.В.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19A52FC-A7CF-FEA4-E89E-E71BA8D1B635}"/>
              </a:ext>
            </a:extLst>
          </p:cNvPr>
          <p:cNvSpPr txBox="1">
            <a:spLocks/>
          </p:cNvSpPr>
          <p:nvPr/>
        </p:nvSpPr>
        <p:spPr>
          <a:xfrm>
            <a:off x="4614944" y="4888344"/>
            <a:ext cx="5400511" cy="1022856"/>
          </a:xfr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647974">
              <a:spcBef>
                <a:spcPts val="0"/>
              </a:spcBef>
            </a:pPr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ИКТ1ВТИПО.10621042.6ДП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68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368867" y="257472"/>
            <a:ext cx="11493341" cy="685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Введение: Актуальность, Цель и Задачи</a:t>
            </a:r>
            <a:endParaRPr 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996969" y="1184433"/>
            <a:ext cx="2743795" cy="343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Актуальность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996968" y="1544575"/>
            <a:ext cx="12963831" cy="1053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50"/>
              </a:lnSpc>
            </a:pPr>
            <a:r>
              <a:rPr lang="ru-RU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В условиях роста университетов студентам важно быстро адаптироваться. Новички часто испытывают трудности с навигацией и поиском информации. Актуальность проекта заключается в создании интерактивного путеводителя для студентов СКУ им. М. </a:t>
            </a:r>
            <a:r>
              <a:rPr lang="ru-RU" sz="2400" dirty="0" err="1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Козыбаева</a:t>
            </a:r>
            <a:r>
              <a:rPr lang="ru-RU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из-за отсутствия удобного инструмента ориентирования.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96968" y="3137404"/>
            <a:ext cx="2743795" cy="343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Цель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996968" y="3492697"/>
            <a:ext cx="12963830" cy="1053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50"/>
              </a:lnSpc>
            </a:pPr>
            <a:r>
              <a:rPr lang="ru-RU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разработать интерактивный путеводитель для студентов СКУ им. </a:t>
            </a:r>
            <a:r>
              <a:rPr lang="ru-RU" sz="2400" dirty="0" err="1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Козыбаева</a:t>
            </a:r>
            <a:r>
              <a:rPr lang="ru-RU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с использованием технологий дополненной реальности и созданием административной панели для управления контентом.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996969" y="4633852"/>
            <a:ext cx="2743795" cy="343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Задачи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C05232F-DE4A-5453-06F7-F653E8F93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7185" y="7716763"/>
            <a:ext cx="3153215" cy="419158"/>
          </a:xfrm>
          <a:prstGeom prst="rect">
            <a:avLst/>
          </a:prstGeom>
        </p:spPr>
      </p:pic>
      <p:sp>
        <p:nvSpPr>
          <p:cNvPr id="18" name="Text 6">
            <a:extLst>
              <a:ext uri="{FF2B5EF4-FFF2-40B4-BE49-F238E27FC236}">
                <a16:creationId xmlns:a16="http://schemas.microsoft.com/office/drawing/2014/main" id="{E068B206-CC4F-D7C2-0937-B029159FCFF4}"/>
              </a:ext>
            </a:extLst>
          </p:cNvPr>
          <p:cNvSpPr/>
          <p:nvPr/>
        </p:nvSpPr>
        <p:spPr>
          <a:xfrm>
            <a:off x="996968" y="4988471"/>
            <a:ext cx="12963830" cy="1053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50"/>
              </a:lnSpc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потребностей; выполнить анализ аналогов; определить требования; разработать архитектуру и БД; спроектировать интерфейс; реализовать функционал AR; реализовать клиентскую часть и административную панель; провести тестирование.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2">
            <a:extLst>
              <a:ext uri="{FF2B5EF4-FFF2-40B4-BE49-F238E27FC236}">
                <a16:creationId xmlns:a16="http://schemas.microsoft.com/office/drawing/2014/main" id="{01C37FE1-A27F-D0AC-084F-6AA9410D08E9}"/>
              </a:ext>
            </a:extLst>
          </p:cNvPr>
          <p:cNvSpPr/>
          <p:nvPr/>
        </p:nvSpPr>
        <p:spPr>
          <a:xfrm>
            <a:off x="6870249" y="7711200"/>
            <a:ext cx="336498" cy="315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0202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Анализ предметной области и Требования к системе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886557"/>
            <a:ext cx="36512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Описание Университета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46770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СКУ </a:t>
            </a:r>
            <a:r>
              <a:rPr lang="en-US" sz="2400" dirty="0" err="1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им</a:t>
            </a:r>
            <a:r>
              <a:rPr lang="en-US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. М. </a:t>
            </a:r>
            <a:r>
              <a:rPr lang="en-US" sz="2400" dirty="0" err="1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Козыбаева</a:t>
            </a:r>
            <a:r>
              <a:rPr lang="en-US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крупный</a:t>
            </a:r>
            <a:r>
              <a:rPr lang="en-US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вуз</a:t>
            </a:r>
            <a:r>
              <a:rPr lang="en-US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с </a:t>
            </a:r>
            <a:r>
              <a:rPr lang="en-US" sz="2400" dirty="0" err="1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обширной</a:t>
            </a:r>
            <a:r>
              <a:rPr lang="en-US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инфраструктурой</a:t>
            </a:r>
            <a:r>
              <a:rPr lang="en-US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в </a:t>
            </a:r>
            <a:r>
              <a:rPr lang="en-US" sz="2400" dirty="0" err="1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Петропавловске</a:t>
            </a:r>
            <a:r>
              <a:rPr lang="en-US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539757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Высокий спрос на доступ к информации и эффективную навигацию для студентов.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99521" y="3886557"/>
            <a:ext cx="42541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Требования к Путеводителю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99521" y="44677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Удобство и интуитивность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49098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Адаптивность для разных устройств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99521" y="53520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Интерактивность и AR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599521" y="579429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Производительность и надежность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EE76330-0FE3-972A-03BF-DF40E9F59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761" y="7470326"/>
            <a:ext cx="5115639" cy="704948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5186018D-259E-5F55-D070-CA54BE7EF148}"/>
              </a:ext>
            </a:extLst>
          </p:cNvPr>
          <p:cNvSpPr/>
          <p:nvPr/>
        </p:nvSpPr>
        <p:spPr>
          <a:xfrm>
            <a:off x="6870249" y="7711200"/>
            <a:ext cx="336498" cy="315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90870" y="99536"/>
            <a:ext cx="401442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Архитектура и Технологический стек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330112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33011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Архитектура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530906" y="3791545"/>
            <a:ext cx="32696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Трёхуровневая модель: React.js фронтенд, FastAPI бэкенд, PostgreSQL база данных.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8350211" y="57267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087327" y="57267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Технологии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9087327" y="6217205"/>
            <a:ext cx="504777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React.js для UI, FastAPI для сервера, A-Frame и MindAR для дополненной реальности.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93790" y="57251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57251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Преимущества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530907" y="6215539"/>
            <a:ext cx="60890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Высокая производительность, масштабируемость и современный подход к разработке.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C34D61-7510-EF67-1608-10D06BE6C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760" y="7659189"/>
            <a:ext cx="5839640" cy="514422"/>
          </a:xfrm>
          <a:prstGeom prst="rect">
            <a:avLst/>
          </a:prstGeom>
        </p:spPr>
      </p:pic>
      <p:pic>
        <p:nvPicPr>
          <p:cNvPr id="1026" name="Рисунок 1">
            <a:extLst>
              <a:ext uri="{FF2B5EF4-FFF2-40B4-BE49-F238E27FC236}">
                <a16:creationId xmlns:a16="http://schemas.microsoft.com/office/drawing/2014/main" id="{21F997DD-5FD8-82EF-83EE-0B795F5F9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540" y="375710"/>
            <a:ext cx="9550076" cy="3821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2">
            <a:extLst>
              <a:ext uri="{FF2B5EF4-FFF2-40B4-BE49-F238E27FC236}">
                <a16:creationId xmlns:a16="http://schemas.microsoft.com/office/drawing/2014/main" id="{32AAFBC3-BBB6-6354-86F8-3282D30AA196}"/>
              </a:ext>
            </a:extLst>
          </p:cNvPr>
          <p:cNvSpPr/>
          <p:nvPr/>
        </p:nvSpPr>
        <p:spPr>
          <a:xfrm>
            <a:off x="6870249" y="7711200"/>
            <a:ext cx="336498" cy="315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20895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Реализация пользовательского интерфейса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592514" y="1346808"/>
            <a:ext cx="292107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Основные функции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592515" y="1927953"/>
            <a:ext cx="5252026" cy="38556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ru-RU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Разработанный интерфейс обеспечивает удобный доступ к основным функциям путеводителя. Главная страница отображает актуальные события и карту университета. </a:t>
            </a:r>
          </a:p>
          <a:p>
            <a:pPr>
              <a:lnSpc>
                <a:spcPts val="2850"/>
              </a:lnSpc>
            </a:pPr>
            <a:endParaRPr lang="ru-RU" sz="2400" dirty="0">
              <a:solidFill>
                <a:srgbClr val="443728"/>
              </a:solidFill>
              <a:latin typeface="Times New Roman" panose="02020603050405020304" pitchFamily="18" charset="0"/>
              <a:ea typeface="Open Sans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2850"/>
              </a:lnSpc>
            </a:pPr>
            <a:r>
              <a:rPr lang="ru-RU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Страница навигации позволяет искать объекты и аудитории с помощью строки поиска и фильтров, а также просматривать детальную информацию с маршрутом на плане этажа.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ED023B7-6533-636E-A15A-6141E90F0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336" y="6895914"/>
            <a:ext cx="7983064" cy="133368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3E465F8-3344-E852-7396-AFD189733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112" y="1029354"/>
            <a:ext cx="3270805" cy="6664047"/>
          </a:xfrm>
          <a:prstGeom prst="rect">
            <a:avLst/>
          </a:prstGeom>
        </p:spPr>
      </p:pic>
      <p:pic>
        <p:nvPicPr>
          <p:cNvPr id="2051" name="Рисунок 1">
            <a:extLst>
              <a:ext uri="{FF2B5EF4-FFF2-40B4-BE49-F238E27FC236}">
                <a16:creationId xmlns:a16="http://schemas.microsoft.com/office/drawing/2014/main" id="{9C169FBE-14AF-C717-B437-CBD179AB5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192" y="1029354"/>
            <a:ext cx="2838450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Рисунок 1">
            <a:extLst>
              <a:ext uri="{FF2B5EF4-FFF2-40B4-BE49-F238E27FC236}">
                <a16:creationId xmlns:a16="http://schemas.microsoft.com/office/drawing/2014/main" id="{E726DE6F-DEC3-1DC5-F9C2-73CF8F920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324" y="1029354"/>
            <a:ext cx="2296496" cy="3010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028E8C02-DC78-60E5-CBAD-4824DAB48094}"/>
              </a:ext>
            </a:extLst>
          </p:cNvPr>
          <p:cNvSpPr/>
          <p:nvPr/>
        </p:nvSpPr>
        <p:spPr>
          <a:xfrm>
            <a:off x="6870249" y="7711200"/>
            <a:ext cx="336498" cy="315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9A427-1AB2-1219-F743-C1AA0A247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D77AFED-A276-45C8-8EFB-38B51CCD3A1C}"/>
              </a:ext>
            </a:extLst>
          </p:cNvPr>
          <p:cNvSpPr/>
          <p:nvPr/>
        </p:nvSpPr>
        <p:spPr>
          <a:xfrm>
            <a:off x="793789" y="20895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Реализация пользовательского интерфейса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BF0E761A-3BE4-28F2-588B-721A74C1D94B}"/>
              </a:ext>
            </a:extLst>
          </p:cNvPr>
          <p:cNvSpPr/>
          <p:nvPr/>
        </p:nvSpPr>
        <p:spPr>
          <a:xfrm>
            <a:off x="592514" y="1346808"/>
            <a:ext cx="292107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Личный кабинет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9E78C512-647E-5890-0EB8-FB2FDEA14F4D}"/>
              </a:ext>
            </a:extLst>
          </p:cNvPr>
          <p:cNvSpPr/>
          <p:nvPr/>
        </p:nvSpPr>
        <p:spPr>
          <a:xfrm>
            <a:off x="592515" y="1927953"/>
            <a:ext cx="5252026" cy="38556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кабинет пользователя предоставляет доступ к персональной информации: рейтингу успеваемости расписанию занятий с возможностью построения маршрута к аудитории, важным ссылкам и функции создания пользовательских событий.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02B4A7-EC4F-9BF1-2431-C4C953B1E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336" y="6895914"/>
            <a:ext cx="7983064" cy="1333686"/>
          </a:xfrm>
          <a:prstGeom prst="rect">
            <a:avLst/>
          </a:prstGeom>
        </p:spPr>
      </p:pic>
      <p:pic>
        <p:nvPicPr>
          <p:cNvPr id="3074" name="Рисунок 1">
            <a:extLst>
              <a:ext uri="{FF2B5EF4-FFF2-40B4-BE49-F238E27FC236}">
                <a16:creationId xmlns:a16="http://schemas.microsoft.com/office/drawing/2014/main" id="{F8049076-C244-388D-012B-5D36972EE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263" y="880031"/>
            <a:ext cx="20859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Рисунок 1">
            <a:extLst>
              <a:ext uri="{FF2B5EF4-FFF2-40B4-BE49-F238E27FC236}">
                <a16:creationId xmlns:a16="http://schemas.microsoft.com/office/drawing/2014/main" id="{161D6B9B-2A65-039C-0B04-0FCB6905B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513" y="1102043"/>
            <a:ext cx="4697391" cy="4420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5A2E5-9136-96C0-3FED-559EF318B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498" y="4546271"/>
            <a:ext cx="3526752" cy="3474374"/>
          </a:xfrm>
          <a:prstGeom prst="rect">
            <a:avLst/>
          </a:prstGeom>
        </p:spPr>
      </p:pic>
      <p:pic>
        <p:nvPicPr>
          <p:cNvPr id="3077" name="Рисунок 1">
            <a:extLst>
              <a:ext uri="{FF2B5EF4-FFF2-40B4-BE49-F238E27FC236}">
                <a16:creationId xmlns:a16="http://schemas.microsoft.com/office/drawing/2014/main" id="{38AE5497-917D-24E9-24C8-8E4148FCF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513" y="5628323"/>
            <a:ext cx="53054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4C91DA-FADC-8B36-F39E-E8A448BEE1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271" y="4546271"/>
            <a:ext cx="3590967" cy="3148697"/>
          </a:xfrm>
          <a:prstGeom prst="rect">
            <a:avLst/>
          </a:prstGeom>
        </p:spPr>
      </p:pic>
      <p:sp>
        <p:nvSpPr>
          <p:cNvPr id="9" name="Text 2">
            <a:extLst>
              <a:ext uri="{FF2B5EF4-FFF2-40B4-BE49-F238E27FC236}">
                <a16:creationId xmlns:a16="http://schemas.microsoft.com/office/drawing/2014/main" id="{8D2FA296-F4B3-699D-F948-3BE2C8566ED5}"/>
              </a:ext>
            </a:extLst>
          </p:cNvPr>
          <p:cNvSpPr/>
          <p:nvPr/>
        </p:nvSpPr>
        <p:spPr>
          <a:xfrm>
            <a:off x="6870249" y="7711200"/>
            <a:ext cx="336498" cy="315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122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933807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Реализация функции дополненной реальности (AR)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365545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36554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Технологии AR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017306" y="4145875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Использование A-Frame и MindAR для браузерной AR-навигации.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10171867" y="365545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908983" y="36554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Функционал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908983" y="4145875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Распознавание маркеров кабинетов и отображение информации в реальном времени.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280190" y="607945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017306" y="60794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Оптимизация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017306" y="6569869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Разделение по корпусам и этажам для повышения производительности приложения.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Рисунок 1">
            <a:extLst>
              <a:ext uri="{FF2B5EF4-FFF2-40B4-BE49-F238E27FC236}">
                <a16:creationId xmlns:a16="http://schemas.microsoft.com/office/drawing/2014/main" id="{C994C2FF-2164-1B0A-2D74-D845D3892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" y="1080057"/>
            <a:ext cx="5637610" cy="5859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016B4D5-CB86-7971-713B-F6863B505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2208" y="7423071"/>
            <a:ext cx="5334744" cy="724001"/>
          </a:xfrm>
          <a:prstGeom prst="rect">
            <a:avLst/>
          </a:prstGeom>
        </p:spPr>
      </p:pic>
      <p:sp>
        <p:nvSpPr>
          <p:cNvPr id="15" name="Text 2">
            <a:extLst>
              <a:ext uri="{FF2B5EF4-FFF2-40B4-BE49-F238E27FC236}">
                <a16:creationId xmlns:a16="http://schemas.microsoft.com/office/drawing/2014/main" id="{D9E59799-3FDC-A0ED-50FC-5E61BAA652F7}"/>
              </a:ext>
            </a:extLst>
          </p:cNvPr>
          <p:cNvSpPr/>
          <p:nvPr/>
        </p:nvSpPr>
        <p:spPr>
          <a:xfrm>
            <a:off x="6870249" y="7711200"/>
            <a:ext cx="336498" cy="315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970" y="199073"/>
            <a:ext cx="119722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Реализация Административной панели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09970" y="14748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Функции панели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09970" y="205597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Управление локациями, этажами, пользователями, событиями и ссылками.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09970" y="296882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CRUD операции и модерация пользовательского контента.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15701" y="1474827"/>
            <a:ext cx="337554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Доступ и Безопасность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15701" y="2038945"/>
            <a:ext cx="4081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Ролевая модель доступа для гибкого контроля контента и пользователей.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15701" y="2968823"/>
            <a:ext cx="4081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43728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Обновление данных в реальном времени для подконтрольной информации.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1DC0CC8-614C-2822-99F7-CAF225DD5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814" y="7743757"/>
            <a:ext cx="4915586" cy="485843"/>
          </a:xfrm>
          <a:prstGeom prst="rect">
            <a:avLst/>
          </a:prstGeom>
        </p:spPr>
      </p:pic>
      <p:pic>
        <p:nvPicPr>
          <p:cNvPr id="5122" name="Рисунок 1">
            <a:extLst>
              <a:ext uri="{FF2B5EF4-FFF2-40B4-BE49-F238E27FC236}">
                <a16:creationId xmlns:a16="http://schemas.microsoft.com/office/drawing/2014/main" id="{4B66B5C7-1123-4773-150B-F33EE90BB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48" y="4737530"/>
            <a:ext cx="5629275" cy="250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91FC7D5-A56E-E69F-0D3D-D5EE94AE5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9929" y="1103078"/>
            <a:ext cx="2534004" cy="306747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E87E014-E670-2F17-744B-FE0543B2D9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4127" y="4737531"/>
            <a:ext cx="7754182" cy="2509087"/>
          </a:xfrm>
          <a:prstGeom prst="rect">
            <a:avLst/>
          </a:prstGeom>
        </p:spPr>
      </p:pic>
      <p:sp>
        <p:nvSpPr>
          <p:cNvPr id="15" name="Text 2">
            <a:extLst>
              <a:ext uri="{FF2B5EF4-FFF2-40B4-BE49-F238E27FC236}">
                <a16:creationId xmlns:a16="http://schemas.microsoft.com/office/drawing/2014/main" id="{88C21F3D-555E-6059-D235-71E81DA46710}"/>
              </a:ext>
            </a:extLst>
          </p:cNvPr>
          <p:cNvSpPr/>
          <p:nvPr/>
        </p:nvSpPr>
        <p:spPr>
          <a:xfrm>
            <a:off x="6870249" y="7711200"/>
            <a:ext cx="336498" cy="315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578495" y="313253"/>
            <a:ext cx="3473410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 err="1">
                <a:solidFill>
                  <a:srgbClr val="443728"/>
                </a:solidFill>
                <a:latin typeface="Times New Roman" panose="02020603050405020304" pitchFamily="18" charset="0"/>
                <a:ea typeface="Crimson Pro Bold" pitchFamily="34" charset="-122"/>
                <a:cs typeface="Times New Roman" panose="02020603050405020304" pitchFamily="18" charset="0"/>
              </a:rPr>
              <a:t>Заключение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56630" y="1453075"/>
            <a:ext cx="12426910" cy="2661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2400" dirty="0"/>
              <a:t>В результате выполнения дипломного проекта было создано функциональное веб-приложение "Интерактивный путеводитель для студентов СКУ им. </a:t>
            </a:r>
            <a:r>
              <a:rPr lang="ru-RU" sz="2400" dirty="0" err="1"/>
              <a:t>Козыбаева</a:t>
            </a:r>
            <a:r>
              <a:rPr lang="ru-RU" sz="2400" dirty="0"/>
              <a:t>", включающее как пользовательский интерфейс с инновационным AR-компонентом, так и комплексную систему администрирования. Все основные цели и задачи, поставленные в начале работы, были успешно достигнуты.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EA539DA-F9E2-C41A-7152-65A3A2096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260" y="7052148"/>
            <a:ext cx="6020640" cy="1162212"/>
          </a:xfrm>
          <a:prstGeom prst="rect">
            <a:avLst/>
          </a:prstGeom>
        </p:spPr>
      </p:pic>
      <p:sp>
        <p:nvSpPr>
          <p:cNvPr id="11" name="Text 1">
            <a:extLst>
              <a:ext uri="{FF2B5EF4-FFF2-40B4-BE49-F238E27FC236}">
                <a16:creationId xmlns:a16="http://schemas.microsoft.com/office/drawing/2014/main" id="{5996B57D-E907-B4F0-8827-6AF9AE1CA06D}"/>
              </a:ext>
            </a:extLst>
          </p:cNvPr>
          <p:cNvSpPr/>
          <p:nvPr/>
        </p:nvSpPr>
        <p:spPr>
          <a:xfrm>
            <a:off x="656630" y="3474179"/>
            <a:ext cx="12426910" cy="2661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2400" dirty="0"/>
              <a:t>Разработанное приложение решает проблему ориентирования и доступа к информации в СКУ, использует современные веб-технологии и дополненную реальность. Система готова к потенциальному тестированию и внедрению, что позволит значительно улучшить информационное обеспечение и опыт студентов университета.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553</Words>
  <Application>Microsoft Office PowerPoint</Application>
  <PresentationFormat>Произвольный</PresentationFormat>
  <Paragraphs>69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Times New Roman</vt:lpstr>
      <vt:lpstr>Arial</vt:lpstr>
      <vt:lpstr>Office Theme</vt:lpstr>
      <vt:lpstr>МИНИСТЕРСТВО НАУКИ И ВЫСШЕГО ОБРАЗОВАНИЯ РЕСПУБЛИКИ КАЗАХСТАН СЕВЕРО-КАЗАХСТАНСКИЙ УНИВЕРСИТЕТ  ИМ. М. КОЗЫБАЕВА  ФАКУЛЬТЕТ ИНЖЕНИРИИ И ЦИФРОВЫХ ТЕХНОЛОГИЙ КАФЕДРА «ИНФОРМАЦИОННО-КОММУНИКАЦИОННЫЕ ТЕХНОЛОГИИ»   Дипломный проект «Разработка интерактивного путеводителя для студентов СКУ им. М. Козыбаева»       Петропавловск, 2025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слава савинков</cp:lastModifiedBy>
  <cp:revision>22</cp:revision>
  <dcterms:created xsi:type="dcterms:W3CDTF">2025-04-27T12:11:15Z</dcterms:created>
  <dcterms:modified xsi:type="dcterms:W3CDTF">2025-05-05T08:07:27Z</dcterms:modified>
</cp:coreProperties>
</file>