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7" r:id="rId8"/>
    <p:sldId id="260" r:id="rId9"/>
    <p:sldId id="261" r:id="rId10"/>
    <p:sldId id="259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6AA0"/>
    <a:srgbClr val="DA6A9F"/>
    <a:srgbClr val="DF6A9D"/>
    <a:srgbClr val="A32D68"/>
    <a:srgbClr val="EA6984"/>
    <a:srgbClr val="ED7C93"/>
    <a:srgbClr val="F7E1EC"/>
    <a:srgbClr val="E76A94"/>
    <a:srgbClr val="E6A4C5"/>
    <a:srgbClr val="B73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64" autoAdjust="0"/>
  </p:normalViewPr>
  <p:slideViewPr>
    <p:cSldViewPr snapToGrid="0">
      <p:cViewPr>
        <p:scale>
          <a:sx n="66" d="100"/>
          <a:sy n="66" d="100"/>
        </p:scale>
        <p:origin x="1866" y="2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5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63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07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62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39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31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80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20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43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D807-3FBC-4F6F-9B3B-F8E209AEAD47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.png"/><Relationship Id="rId7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11.png"/><Relationship Id="rId21" Type="http://schemas.openxmlformats.org/officeDocument/2006/relationships/image" Target="../media/image25.png"/><Relationship Id="rId7" Type="http://schemas.microsoft.com/office/2007/relationships/hdphoto" Target="../media/hdphoto1.wdp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3.png"/><Relationship Id="rId21" Type="http://schemas.openxmlformats.org/officeDocument/2006/relationships/image" Target="../media/image39.png"/><Relationship Id="rId7" Type="http://schemas.openxmlformats.org/officeDocument/2006/relationships/image" Target="../media/image28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image" Target="../media/image2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7.png"/><Relationship Id="rId24" Type="http://schemas.openxmlformats.org/officeDocument/2006/relationships/image" Target="../media/image42.png"/><Relationship Id="rId5" Type="http://schemas.openxmlformats.org/officeDocument/2006/relationships/image" Target="../media/image4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29.png"/><Relationship Id="rId19" Type="http://schemas.openxmlformats.org/officeDocument/2006/relationships/image" Target="../media/image37.png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Black" panose="00000A00000000000000" pitchFamily="2" charset="0"/>
              </a:rPr>
              <a:t>LuncherBox</a:t>
            </a:r>
            <a:endParaRPr lang="en-GB" sz="40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Black" panose="00000A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873"/>
            <a:ext cx="7605703" cy="52811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60030" y="1953156"/>
            <a:ext cx="47026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Placing orders has never been faster.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6647544" y="4762498"/>
            <a:ext cx="52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Project by Delirium Products!</a:t>
            </a:r>
          </a:p>
          <a:p>
            <a:pPr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deliriumproducts.me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557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Roadmap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Oval 6"/>
          <p:cNvSpPr/>
          <p:nvPr/>
        </p:nvSpPr>
        <p:spPr>
          <a:xfrm>
            <a:off x="1073205" y="2911557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019175" y="3350020"/>
            <a:ext cx="1009650" cy="688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07" y="3366562"/>
            <a:ext cx="703412" cy="703742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3949980" y="2896190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6823669" y="2887434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708" y="3324320"/>
            <a:ext cx="568295" cy="75749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479" y="3330043"/>
            <a:ext cx="466539" cy="746043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9584598" y="2887433"/>
            <a:ext cx="1613753" cy="1613753"/>
            <a:chOff x="9556023" y="2887433"/>
            <a:chExt cx="1613753" cy="1613753"/>
          </a:xfrm>
        </p:grpSpPr>
        <p:sp>
          <p:nvSpPr>
            <p:cNvPr id="22" name="Oval 21"/>
            <p:cNvSpPr/>
            <p:nvPr/>
          </p:nvSpPr>
          <p:spPr>
            <a:xfrm>
              <a:off x="9556023" y="2887433"/>
              <a:ext cx="1613753" cy="1613753"/>
            </a:xfrm>
            <a:prstGeom prst="ellipse">
              <a:avLst/>
            </a:prstGeom>
            <a:gradFill>
              <a:gsLst>
                <a:gs pos="100000">
                  <a:srgbClr val="EA6984"/>
                </a:gs>
                <a:gs pos="0">
                  <a:srgbClr val="D56AA0"/>
                </a:gs>
              </a:gsLst>
              <a:lin ang="13500000" scaled="1"/>
            </a:gradFill>
            <a:ln w="69850">
              <a:solidFill>
                <a:srgbClr val="D56AA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492" y="3305384"/>
              <a:ext cx="747730" cy="747730"/>
            </a:xfrm>
            <a:prstGeom prst="rect">
              <a:avLst/>
            </a:prstGeom>
          </p:spPr>
        </p:pic>
      </p:grpSp>
      <p:cxnSp>
        <p:nvCxnSpPr>
          <p:cNvPr id="26" name="Straight Connector 25"/>
          <p:cNvCxnSpPr/>
          <p:nvPr/>
        </p:nvCxnSpPr>
        <p:spPr>
          <a:xfrm flipV="1">
            <a:off x="2690133" y="3703067"/>
            <a:ext cx="1263022" cy="15367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6"/>
            <a:endCxn id="21" idx="2"/>
          </p:cNvCxnSpPr>
          <p:nvPr/>
        </p:nvCxnSpPr>
        <p:spPr>
          <a:xfrm flipV="1">
            <a:off x="5563733" y="3694311"/>
            <a:ext cx="1259936" cy="8756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6"/>
            <a:endCxn id="22" idx="2"/>
          </p:cNvCxnSpPr>
          <p:nvPr/>
        </p:nvCxnSpPr>
        <p:spPr>
          <a:xfrm flipV="1">
            <a:off x="8437422" y="3694310"/>
            <a:ext cx="1147176" cy="1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93897" y="3589687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6078012" y="3573246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8889947" y="3582001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673926" y="2241102"/>
            <a:ext cx="220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Black" panose="00000A00000000000000" pitchFamily="2" charset="0"/>
              </a:rPr>
              <a:t>Q4 2018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Black" panose="00000A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82130" y="2226549"/>
            <a:ext cx="234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Black" panose="00000A00000000000000" pitchFamily="2" charset="0"/>
              </a:rPr>
              <a:t>Q1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Black" panose="00000A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46733" y="2200001"/>
            <a:ext cx="236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Black" panose="00000A00000000000000" pitchFamily="2" charset="0"/>
              </a:rPr>
              <a:t>Q2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Black" panose="00000A00000000000000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55419" y="2175342"/>
            <a:ext cx="225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Black" panose="00000A00000000000000" pitchFamily="2" charset="0"/>
              </a:rPr>
              <a:t>Q3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Black" panose="00000A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9109" y="4761007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Research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12968" y="4740802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MVP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86827" y="4700774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Beta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50502" y="4712030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Pilot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2081" y="-653519"/>
            <a:ext cx="9390577" cy="2387600"/>
          </a:xfrm>
        </p:spPr>
        <p:txBody>
          <a:bodyPr>
            <a:normAutofit/>
          </a:bodyPr>
          <a:lstStyle/>
          <a:p>
            <a:pPr algn="r"/>
            <a:r>
              <a:rPr lang="en-GB" sz="66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Conclusion and future</a:t>
            </a:r>
            <a:endParaRPr lang="en-GB" sz="2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708" y="3324320"/>
            <a:ext cx="568295" cy="75749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479" y="3330043"/>
            <a:ext cx="466539" cy="7460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70" y="2305457"/>
            <a:ext cx="5559122" cy="40470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87460" y="1782237"/>
            <a:ext cx="4702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Implement more features, such as payment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Integrate the app in existing restaurants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Improve based on th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e feedback from them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39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2081" y="-653519"/>
            <a:ext cx="9390577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Delirium Products!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032" name="Picture 8" descr="https://scontent-sof1-1.xx.fbcdn.net/v/t1.15752-9/58087852_438603586895117_8924463019090509824_n.png?_nc_cat=107&amp;_nc_ht=scontent-sof1-1.xx&amp;oh=26f40f64c41bd9ba40d6cfa29b97969d&amp;oe=5D2AD49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081" y="2117586"/>
            <a:ext cx="2346012" cy="234601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avatars0.githubusercontent.com/u/35530157?v=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984" y="2117586"/>
            <a:ext cx="2346011" cy="234601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itle 1"/>
          <p:cNvSpPr txBox="1">
            <a:spLocks/>
          </p:cNvSpPr>
          <p:nvPr/>
        </p:nvSpPr>
        <p:spPr>
          <a:xfrm>
            <a:off x="704193" y="4865919"/>
            <a:ext cx="5079507" cy="5188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Simo Aleksandrov</a:t>
            </a:r>
            <a:endParaRPr lang="en-GB" sz="14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6571590" y="4844682"/>
            <a:ext cx="5079507" cy="5188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Lyubo Lyubchev</a:t>
            </a:r>
            <a:endParaRPr lang="en-GB" sz="14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5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720" y="2353528"/>
            <a:ext cx="11070772" cy="2387600"/>
          </a:xfrm>
        </p:spPr>
        <p:txBody>
          <a:bodyPr>
            <a:noAutofit/>
          </a:bodyPr>
          <a:lstStyle/>
          <a:p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Thanks for your attention!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8665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The problem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7460" y="1782237"/>
            <a:ext cx="4702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Waiting too long just to have your order taken</a:t>
            </a: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Waiting too long for customers to choose their food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High turnover for waiters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/>
          <p:cNvGrpSpPr/>
          <p:nvPr/>
        </p:nvGrpSpPr>
        <p:grpSpPr>
          <a:xfrm rot="20143496">
            <a:off x="-2982265" y="-4038029"/>
            <a:ext cx="6769017" cy="6769017"/>
            <a:chOff x="-2481597" y="-3108741"/>
            <a:chExt cx="6769017" cy="676901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76376">
              <a:off x="-2481597" y="-3108741"/>
              <a:ext cx="6769017" cy="676901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56504">
              <a:off x="-255208" y="1158011"/>
              <a:ext cx="1793583" cy="1793583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7" y="1849869"/>
            <a:ext cx="6994416" cy="499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5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The solution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687460" y="1782237"/>
            <a:ext cx="4702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Subscription based platform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Fast, responsive and beautiful web app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No registrations required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Use on any device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42226">
            <a:off x="-566154" y="538434"/>
            <a:ext cx="7715971" cy="77159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3932">
            <a:off x="819448" y="2385404"/>
            <a:ext cx="1986953" cy="39899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453">
            <a:off x="698667" y="1360432"/>
            <a:ext cx="6831892" cy="512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1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55648">
            <a:off x="2639376" y="706814"/>
            <a:ext cx="6151315" cy="6151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Features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200" y="2333285"/>
            <a:ext cx="394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Easy to use interface </a:t>
            </a: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📱</a:t>
            </a:r>
            <a:endParaRPr lang="en-GB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algn="r"/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Navigate through the menu with ease!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3200" y="3336858"/>
            <a:ext cx="3949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Admin panel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🔧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algn="r"/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Easily create, edit and delete products, ditch the paper menu!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0500" y="4490060"/>
            <a:ext cx="394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Order status 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⌛</a:t>
            </a:r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</a:t>
            </a:r>
            <a:endParaRPr lang="en-GB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algn="r"/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Check your order status in real time!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7136" y="2221658"/>
            <a:ext cx="4295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📶</a:t>
            </a: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Fully web based</a:t>
            </a:r>
          </a:p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No need to download, just open in your browser and use it on any device!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7136" y="3340755"/>
            <a:ext cx="4295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🍴</a:t>
            </a:r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Instruct the chefs</a:t>
            </a:r>
          </a:p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Provide special instructions to the chefs about your order!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9836" y="4490060"/>
            <a:ext cx="429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🏃 PWA</a:t>
            </a:r>
          </a:p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Built with the latest and greatest technologies, providing you with a blazing fast experience!</a:t>
            </a:r>
          </a:p>
        </p:txBody>
      </p:sp>
      <p:pic>
        <p:nvPicPr>
          <p:cNvPr id="1026" name="Picture 2" descr="https://mockuphone.com/upload/3fb43432c4b604055687ae0853ab49f0/iphone7jetblack/iphone7jetblack_portrai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564" y="1075652"/>
            <a:ext cx="5261508" cy="526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31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51628" y="663378"/>
            <a:ext cx="6087720" cy="6087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6677">
            <a:off x="-91138" y="3406276"/>
            <a:ext cx="4136948" cy="41369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55718">
            <a:off x="3135563" y="2647833"/>
            <a:ext cx="3376168" cy="33761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Technology Stack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pic>
        <p:nvPicPr>
          <p:cNvPr id="2052" name="Picture 4" descr="Image result for reac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0451">
            <a:off x="-371775" y="2417030"/>
            <a:ext cx="3076170" cy="217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fr3fou.me/sql.791c4516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6916">
            <a:off x="3364316" y="5372210"/>
            <a:ext cx="1303284" cy="130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fr3fou.me/ts.84b20c6a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1097">
            <a:off x="5247748" y="5441372"/>
            <a:ext cx="1063187" cy="106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redi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1405">
            <a:off x="8309286" y="4843683"/>
            <a:ext cx="1526921" cy="136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lated ima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3972">
            <a:off x="2032993" y="1900557"/>
            <a:ext cx="1735313" cy="173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styled component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8629">
            <a:off x="1976749" y="4317207"/>
            <a:ext cx="1246742" cy="124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lated imag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7586">
            <a:off x="9942219" y="1822107"/>
            <a:ext cx="1279482" cy="139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Related imag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2502">
            <a:off x="276543" y="5229673"/>
            <a:ext cx="1685665" cy="126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Related imag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8604">
            <a:off x="3292277" y="3204822"/>
            <a:ext cx="3285859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Image result for k8s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80690">
            <a:off x="6155726" y="1892039"/>
            <a:ext cx="1540504" cy="149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Image result for nginx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68276">
            <a:off x="10061771" y="3864797"/>
            <a:ext cx="1126269" cy="112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Image result for passport.js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3716">
            <a:off x="8160309" y="2771769"/>
            <a:ext cx="1198868" cy="119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JEST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60663">
            <a:off x="6575974" y="4117089"/>
            <a:ext cx="1024089" cy="102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8820">
            <a:off x="6723645" y="5333293"/>
            <a:ext cx="1279343" cy="127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abel js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6612">
            <a:off x="3689755" y="2182801"/>
            <a:ext cx="2505283" cy="113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Architecture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38650" y="4901171"/>
            <a:ext cx="3429000" cy="1619250"/>
          </a:xfrm>
          <a:prstGeom prst="roundRect">
            <a:avLst/>
          </a:prstGeom>
          <a:noFill/>
          <a:ln w="57150">
            <a:gradFill>
              <a:gsLst>
                <a:gs pos="0">
                  <a:srgbClr val="D56AA0"/>
                </a:gs>
                <a:gs pos="100000">
                  <a:srgbClr val="EA6984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952005" y="2364492"/>
            <a:ext cx="2495550" cy="1619250"/>
          </a:xfrm>
          <a:prstGeom prst="roundRect">
            <a:avLst/>
          </a:prstGeom>
          <a:solidFill>
            <a:schemeClr val="bg1">
              <a:alpha val="30000"/>
            </a:schemeClr>
          </a:solidFill>
          <a:ln w="57150">
            <a:gradFill>
              <a:gsLst>
                <a:gs pos="100000">
                  <a:srgbClr val="EA6984"/>
                </a:gs>
                <a:gs pos="0">
                  <a:srgbClr val="D56AA0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/>
          <p:cNvSpPr/>
          <p:nvPr/>
        </p:nvSpPr>
        <p:spPr>
          <a:xfrm>
            <a:off x="4905375" y="2364492"/>
            <a:ext cx="2495550" cy="1619250"/>
          </a:xfrm>
          <a:prstGeom prst="roundRect">
            <a:avLst/>
          </a:prstGeom>
          <a:noFill/>
          <a:ln w="57150">
            <a:gradFill>
              <a:gsLst>
                <a:gs pos="0">
                  <a:srgbClr val="D56AA0"/>
                </a:gs>
                <a:gs pos="100000">
                  <a:srgbClr val="EA6984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ounded Rectangle 29"/>
          <p:cNvSpPr/>
          <p:nvPr/>
        </p:nvSpPr>
        <p:spPr>
          <a:xfrm>
            <a:off x="8783655" y="2364492"/>
            <a:ext cx="2495550" cy="1619250"/>
          </a:xfrm>
          <a:prstGeom prst="roundRect">
            <a:avLst/>
          </a:prstGeom>
          <a:noFill/>
          <a:ln w="57150">
            <a:gradFill>
              <a:gsLst>
                <a:gs pos="0">
                  <a:srgbClr val="D56AA0"/>
                </a:gs>
                <a:gs pos="100000">
                  <a:srgbClr val="EA6984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08824" y="3882103"/>
            <a:ext cx="1029826" cy="1067936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800448" y="4287396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>
            <a:stCxn id="29" idx="2"/>
            <a:endCxn id="3" idx="0"/>
          </p:cNvCxnSpPr>
          <p:nvPr/>
        </p:nvCxnSpPr>
        <p:spPr>
          <a:xfrm>
            <a:off x="6153150" y="3983742"/>
            <a:ext cx="0" cy="917429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32087" y="4321394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7828919" y="3921073"/>
            <a:ext cx="1068557" cy="1082727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 flipH="1">
            <a:off x="8249438" y="4311210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Picture 30" descr="Image result for k8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069" y="4996745"/>
            <a:ext cx="1240985" cy="120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105"/>
          <p:cNvGrpSpPr/>
          <p:nvPr/>
        </p:nvGrpSpPr>
        <p:grpSpPr>
          <a:xfrm>
            <a:off x="829486" y="2572784"/>
            <a:ext cx="2578544" cy="1154335"/>
            <a:chOff x="-371775" y="2132019"/>
            <a:chExt cx="10149178" cy="4543475"/>
          </a:xfrm>
        </p:grpSpPr>
        <p:pic>
          <p:nvPicPr>
            <p:cNvPr id="92" name="Picture 4" descr="Image result for reac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50451">
              <a:off x="-371775" y="2417030"/>
              <a:ext cx="3076170" cy="217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6" descr="https://fr3fou.me/sql.791c451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6916">
              <a:off x="3364316" y="5372210"/>
              <a:ext cx="1303284" cy="130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8" descr="https://fr3fou.me/ts.84b20c6a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21097">
              <a:off x="3650976" y="3990422"/>
              <a:ext cx="1063187" cy="106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10" descr="Image result for redi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42459">
              <a:off x="7313198" y="5213714"/>
              <a:ext cx="1526921" cy="136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14" descr="Related imag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3972">
              <a:off x="2206765" y="2132019"/>
              <a:ext cx="1735313" cy="173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16" descr="Image result for styled components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8034">
              <a:off x="6574971" y="3729428"/>
              <a:ext cx="1246742" cy="124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18" descr="Related image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586">
              <a:off x="7482730" y="2168333"/>
              <a:ext cx="1279482" cy="139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6" descr="Related image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2502">
              <a:off x="276543" y="5229673"/>
              <a:ext cx="1685665" cy="126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32" descr="Image result for nginx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68276">
              <a:off x="8651134" y="3922993"/>
              <a:ext cx="1126269" cy="112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34" descr="Image result for passport.js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3716">
              <a:off x="2096178" y="4289626"/>
              <a:ext cx="1198868" cy="119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Image result for JEST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0663">
              <a:off x="5898188" y="2649071"/>
              <a:ext cx="1024089" cy="102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4" descr="Related image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820">
              <a:off x="5157101" y="4719615"/>
              <a:ext cx="1279343" cy="127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6" descr="Image result for babel js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6612">
              <a:off x="3689755" y="2182801"/>
              <a:ext cx="2505283" cy="11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Group 106"/>
          <p:cNvGrpSpPr/>
          <p:nvPr/>
        </p:nvGrpSpPr>
        <p:grpSpPr>
          <a:xfrm>
            <a:off x="4799009" y="2593711"/>
            <a:ext cx="2578544" cy="1154335"/>
            <a:chOff x="-371775" y="2132019"/>
            <a:chExt cx="10149178" cy="4543475"/>
          </a:xfrm>
        </p:grpSpPr>
        <p:pic>
          <p:nvPicPr>
            <p:cNvPr id="108" name="Picture 4" descr="Image result for reac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50451">
              <a:off x="-371775" y="2417030"/>
              <a:ext cx="3076170" cy="217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6" descr="https://fr3fou.me/sql.791c451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6916">
              <a:off x="3364316" y="5372210"/>
              <a:ext cx="1303284" cy="130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8" descr="https://fr3fou.me/ts.84b20c6a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21097">
              <a:off x="3650976" y="3990422"/>
              <a:ext cx="1063187" cy="106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10" descr="Image result for redi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42459">
              <a:off x="7313198" y="5213714"/>
              <a:ext cx="1526921" cy="136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14" descr="Related imag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3972">
              <a:off x="2206765" y="2132019"/>
              <a:ext cx="1735313" cy="173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6" descr="Image result for styled components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8034">
              <a:off x="6574971" y="3729428"/>
              <a:ext cx="1246742" cy="124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8" descr="Related image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586">
              <a:off x="7482730" y="2168333"/>
              <a:ext cx="1279482" cy="139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6" descr="Related image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2502">
              <a:off x="276543" y="5229673"/>
              <a:ext cx="1685665" cy="126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32" descr="Image result for nginx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68276">
              <a:off x="8651134" y="3922993"/>
              <a:ext cx="1126269" cy="112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34" descr="Image result for passport.js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3716">
              <a:off x="2096178" y="4289626"/>
              <a:ext cx="1198868" cy="119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Image result for JEST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0663">
              <a:off x="5898188" y="2649071"/>
              <a:ext cx="1024089" cy="102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4" descr="Related image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820">
              <a:off x="5157101" y="4719615"/>
              <a:ext cx="1279343" cy="127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6" descr="Image result for babel js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6612">
              <a:off x="3689755" y="2182801"/>
              <a:ext cx="2505283" cy="11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/>
          <p:cNvGrpSpPr/>
          <p:nvPr/>
        </p:nvGrpSpPr>
        <p:grpSpPr>
          <a:xfrm>
            <a:off x="8808060" y="2596972"/>
            <a:ext cx="2407313" cy="1077680"/>
            <a:chOff x="-371775" y="2132019"/>
            <a:chExt cx="10149178" cy="4543475"/>
          </a:xfrm>
        </p:grpSpPr>
        <p:pic>
          <p:nvPicPr>
            <p:cNvPr id="126" name="Picture 4" descr="Image result for react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50451">
              <a:off x="-371775" y="2417030"/>
              <a:ext cx="3076170" cy="217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6" descr="https://fr3fou.me/sql.791c451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6916">
              <a:off x="3364316" y="5372210"/>
              <a:ext cx="1303284" cy="130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8" descr="https://fr3fou.me/ts.84b20c6a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21097">
              <a:off x="3650976" y="3990422"/>
              <a:ext cx="1063187" cy="106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10" descr="Image result for redis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42459">
              <a:off x="7313198" y="5213714"/>
              <a:ext cx="1526921" cy="136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14" descr="Related imag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3972">
              <a:off x="2206765" y="2132019"/>
              <a:ext cx="1735313" cy="173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16" descr="Image result for styled components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8034">
              <a:off x="6574971" y="3729428"/>
              <a:ext cx="1246742" cy="124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18" descr="Related image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586">
              <a:off x="7482730" y="2168333"/>
              <a:ext cx="1279482" cy="139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6" descr="Related image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2502">
              <a:off x="276543" y="5229673"/>
              <a:ext cx="1685665" cy="126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32" descr="Image result for nginx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68276">
              <a:off x="8651134" y="3922993"/>
              <a:ext cx="1126269" cy="112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34" descr="Image result for passport.js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3716">
              <a:off x="2096178" y="4289626"/>
              <a:ext cx="1198868" cy="119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Image result for JEST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0663">
              <a:off x="5898188" y="2649071"/>
              <a:ext cx="1024089" cy="102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4" descr="Related image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820">
              <a:off x="5157101" y="4719615"/>
              <a:ext cx="1279343" cy="127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6" descr="Image result for babel js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6612">
              <a:off x="3689755" y="2182801"/>
              <a:ext cx="2505283" cy="11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9" name="TextBox 138"/>
          <p:cNvSpPr txBox="1"/>
          <p:nvPr/>
        </p:nvSpPr>
        <p:spPr>
          <a:xfrm>
            <a:off x="1003102" y="1963760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Restaurant 1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995889" y="1962168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Restaurant 2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878169" y="1961217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Restaurant 3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995888" y="6187112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K8s Master Node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6435" y="2993429"/>
            <a:ext cx="9144000" cy="1263996"/>
          </a:xfrm>
        </p:spPr>
        <p:txBody>
          <a:bodyPr>
            <a:normAutofit fontScale="90000"/>
          </a:bodyPr>
          <a:lstStyle/>
          <a:p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Demo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9" name="TextBox 18"/>
          <p:cNvSpPr txBox="1"/>
          <p:nvPr/>
        </p:nvSpPr>
        <p:spPr>
          <a:xfrm>
            <a:off x="6687460" y="1782237"/>
            <a:ext cx="4702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Owners will pay a monthly fee to use the service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They will get a fully customized restaurant menu and admin panel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No hardware required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524000" y="-844019"/>
            <a:ext cx="993865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70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Business model - B2B</a:t>
            </a:r>
            <a:endParaRPr lang="en-GB" sz="7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84" y="2260600"/>
            <a:ext cx="5465147" cy="43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3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" name="Title 1"/>
          <p:cNvSpPr txBox="1">
            <a:spLocks/>
          </p:cNvSpPr>
          <p:nvPr/>
        </p:nvSpPr>
        <p:spPr>
          <a:xfrm>
            <a:off x="1524000" y="-844019"/>
            <a:ext cx="993865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72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Pricing plans</a:t>
            </a:r>
            <a:endParaRPr lang="en-GB" sz="72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249815" y="1857618"/>
            <a:ext cx="2591108" cy="4064285"/>
          </a:xfrm>
          <a:prstGeom prst="roundRect">
            <a:avLst>
              <a:gd name="adj" fmla="val 13601"/>
            </a:avLst>
          </a:prstGeom>
          <a:solidFill>
            <a:schemeClr val="bg1"/>
          </a:solidFill>
          <a:ln>
            <a:noFill/>
          </a:ln>
          <a:effectLst>
            <a:outerShdw blurRad="469900" sx="103000" sy="103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7363826" y="2533569"/>
            <a:ext cx="2363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baseline="30000" dirty="0" smtClean="0">
                <a:latin typeface="Nunito Black" panose="00000A00000000000000" pitchFamily="2" charset="0"/>
              </a:rPr>
              <a:t>$ </a:t>
            </a:r>
            <a:r>
              <a:rPr lang="en-GB" sz="4400" b="1" dirty="0" smtClean="0">
                <a:latin typeface="Nunito Black" panose="00000A00000000000000" pitchFamily="2" charset="0"/>
              </a:rPr>
              <a:t>149.99</a:t>
            </a:r>
            <a:endParaRPr lang="en-GB" sz="4400" b="1" baseline="30000" dirty="0">
              <a:latin typeface="Nunito Black" panose="00000A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78028" y="3187053"/>
            <a:ext cx="133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Nunito Black" panose="00000A00000000000000" pitchFamily="2" charset="0"/>
              </a:rPr>
              <a:t>per month</a:t>
            </a:r>
            <a:endParaRPr lang="en-GB" dirty="0">
              <a:solidFill>
                <a:schemeClr val="bg1">
                  <a:lumMod val="65000"/>
                </a:schemeClr>
              </a:solidFill>
              <a:latin typeface="Nunito Black" panose="00000A00000000000000" pitchFamily="2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7737584" y="3714619"/>
            <a:ext cx="1762125" cy="0"/>
          </a:xfrm>
          <a:prstGeom prst="line">
            <a:avLst/>
          </a:prstGeom>
          <a:ln w="3175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523641" y="1857618"/>
            <a:ext cx="2591108" cy="4064285"/>
            <a:chOff x="2680659" y="1913900"/>
            <a:chExt cx="2591108" cy="4064285"/>
          </a:xfrm>
        </p:grpSpPr>
        <p:sp>
          <p:nvSpPr>
            <p:cNvPr id="4" name="Rounded Rectangle 3"/>
            <p:cNvSpPr/>
            <p:nvPr/>
          </p:nvSpPr>
          <p:spPr>
            <a:xfrm>
              <a:off x="2680659" y="1913900"/>
              <a:ext cx="2591108" cy="4064285"/>
            </a:xfrm>
            <a:prstGeom prst="roundRect">
              <a:avLst>
                <a:gd name="adj" fmla="val 13601"/>
              </a:avLst>
            </a:prstGeom>
            <a:solidFill>
              <a:schemeClr val="bg1"/>
            </a:solidFill>
            <a:ln>
              <a:noFill/>
            </a:ln>
            <a:effectLst>
              <a:outerShdw blurRad="469900" sx="103000" sy="103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08680" y="2615763"/>
              <a:ext cx="21350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baseline="30000" dirty="0" smtClean="0">
                  <a:latin typeface="Nunito Black" panose="00000A00000000000000" pitchFamily="2" charset="0"/>
                </a:rPr>
                <a:t>$ </a:t>
              </a:r>
              <a:r>
                <a:rPr lang="en-GB" sz="4000" b="1" dirty="0" smtClean="0">
                  <a:latin typeface="Nunito Black" panose="00000A00000000000000" pitchFamily="2" charset="0"/>
                </a:rPr>
                <a:t>39.99</a:t>
              </a:r>
              <a:endParaRPr lang="en-GB" sz="4000" b="1" baseline="30000" dirty="0">
                <a:latin typeface="Nunito Black" panose="00000A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92280" y="3216997"/>
              <a:ext cx="1357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1">
                      <a:lumMod val="65000"/>
                    </a:schemeClr>
                  </a:solidFill>
                  <a:latin typeface="Nunito Black" panose="00000A00000000000000" pitchFamily="2" charset="0"/>
                </a:rPr>
                <a:t>per month</a:t>
              </a:r>
              <a:endParaRPr lang="en-GB" dirty="0">
                <a:solidFill>
                  <a:schemeClr val="bg1">
                    <a:lumMod val="65000"/>
                  </a:schemeClr>
                </a:solidFill>
                <a:latin typeface="Nunito Black" panose="00000A00000000000000" pitchFamily="2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048000" y="3761219"/>
              <a:ext cx="1762125" cy="0"/>
            </a:xfrm>
            <a:prstGeom prst="line">
              <a:avLst/>
            </a:prstGeom>
            <a:ln w="3175"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185241" y="3875624"/>
              <a:ext cx="14876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Black" panose="00000A00000000000000" pitchFamily="2" charset="0"/>
                </a:rPr>
                <a:t>For small restaurants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54266" y="4722620"/>
              <a:ext cx="1732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ont Awesome 5 Free Solid" panose="02000503000000000000" pitchFamily="50" charset="2"/>
                </a:rPr>
                <a:t> </a:t>
              </a:r>
              <a:r>
                <a:rPr lang="en-GB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Black" panose="00000A00000000000000" pitchFamily="2" charset="0"/>
                </a:rPr>
                <a:t>Up to 50 people</a:t>
              </a:r>
              <a:r>
                <a:rPr lang="en-GB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ont Awesome 5 Free Solid" panose="02000503000000000000" pitchFamily="50" charset="2"/>
                </a:rPr>
                <a:t> </a:t>
              </a:r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Font Awesome 5 Free Solid" panose="02000503000000000000" pitchFamily="50" charset="2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832370" y="1543581"/>
            <a:ext cx="2591108" cy="4064285"/>
            <a:chOff x="4966117" y="1562919"/>
            <a:chExt cx="2591108" cy="4064285"/>
          </a:xfrm>
        </p:grpSpPr>
        <p:grpSp>
          <p:nvGrpSpPr>
            <p:cNvPr id="37" name="Group 36"/>
            <p:cNvGrpSpPr/>
            <p:nvPr/>
          </p:nvGrpSpPr>
          <p:grpSpPr>
            <a:xfrm>
              <a:off x="4966117" y="1562919"/>
              <a:ext cx="2591108" cy="4064285"/>
              <a:chOff x="4960561" y="1229545"/>
              <a:chExt cx="2591108" cy="4064285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4960561" y="1229545"/>
                <a:ext cx="2591108" cy="4064285"/>
              </a:xfrm>
              <a:prstGeom prst="roundRect">
                <a:avLst>
                  <a:gd name="adj" fmla="val 1360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69900" sx="103000" sy="103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235548" y="1848069"/>
                <a:ext cx="20346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400" b="1" baseline="30000" dirty="0" smtClean="0">
                    <a:gradFill>
                      <a:gsLst>
                        <a:gs pos="0">
                          <a:srgbClr val="D56AA0"/>
                        </a:gs>
                        <a:gs pos="100000">
                          <a:srgbClr val="EA6984"/>
                        </a:gs>
                      </a:gsLst>
                      <a:lin ang="13500000" scaled="0"/>
                    </a:gradFill>
                    <a:latin typeface="Nunito Black" panose="00000A00000000000000" pitchFamily="2" charset="0"/>
                  </a:rPr>
                  <a:t>$ </a:t>
                </a:r>
                <a:r>
                  <a:rPr lang="en-GB" sz="4000" b="1" dirty="0" smtClean="0">
                    <a:gradFill>
                      <a:gsLst>
                        <a:gs pos="0">
                          <a:srgbClr val="D56AA0"/>
                        </a:gs>
                        <a:gs pos="100000">
                          <a:srgbClr val="EA6984"/>
                        </a:gs>
                      </a:gsLst>
                      <a:lin ang="13500000" scaled="0"/>
                    </a:gradFill>
                    <a:latin typeface="Nunito Black" panose="00000A00000000000000" pitchFamily="2" charset="0"/>
                  </a:rPr>
                  <a:t>59.99</a:t>
                </a:r>
                <a:endParaRPr lang="en-GB" sz="4400" b="1" baseline="30000" dirty="0">
                  <a:gradFill>
                    <a:gsLst>
                      <a:gs pos="0">
                        <a:srgbClr val="D56AA0"/>
                      </a:gs>
                      <a:gs pos="100000">
                        <a:srgbClr val="EA6984"/>
                      </a:gs>
                    </a:gsLst>
                    <a:lin ang="13500000" scaled="0"/>
                  </a:gradFill>
                  <a:latin typeface="Nunito Black" panose="00000A00000000000000" pitchFamily="2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584646" y="2421459"/>
                <a:ext cx="1333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65000"/>
                      </a:schemeClr>
                    </a:solidFill>
                    <a:latin typeface="Nunito Black" panose="00000A00000000000000" pitchFamily="2" charset="0"/>
                  </a:rPr>
                  <a:t>per month</a:t>
                </a:r>
                <a:endParaRPr lang="en-GB" dirty="0">
                  <a:solidFill>
                    <a:schemeClr val="bg1">
                      <a:lumMod val="65000"/>
                    </a:schemeClr>
                  </a:solidFill>
                  <a:latin typeface="Nunito Black" panose="00000A00000000000000" pitchFamily="2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5370477" y="2934146"/>
                <a:ext cx="1762125" cy="0"/>
              </a:xfrm>
              <a:prstGeom prst="line">
                <a:avLst/>
              </a:prstGeom>
              <a:ln w="3175">
                <a:gradFill>
                  <a:gsLst>
                    <a:gs pos="0">
                      <a:srgbClr val="D56AA0"/>
                    </a:gs>
                    <a:gs pos="100000">
                      <a:srgbClr val="EA6984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5507008" y="3524644"/>
              <a:ext cx="14876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D56AA0"/>
                  </a:solidFill>
                  <a:latin typeface="Nunito Black" panose="00000A00000000000000" pitchFamily="2" charset="0"/>
                </a:rPr>
                <a:t>For medium restaurants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76032" y="4371640"/>
              <a:ext cx="176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DF6A9D"/>
                  </a:solidFill>
                  <a:latin typeface="Font Awesome 5 Free Solid" panose="02000503000000000000" pitchFamily="50" charset="2"/>
                </a:rPr>
                <a:t></a:t>
              </a:r>
              <a:r>
                <a:rPr lang="en-GB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ont Awesome 5 Free Solid" panose="02000503000000000000" pitchFamily="50" charset="2"/>
                </a:rPr>
                <a:t> </a:t>
              </a:r>
              <a:r>
                <a:rPr lang="en-GB" sz="1200" dirty="0" smtClean="0">
                  <a:solidFill>
                    <a:srgbClr val="DA6A9F"/>
                  </a:solidFill>
                  <a:latin typeface="Nunito Black" panose="00000A00000000000000" pitchFamily="2" charset="0"/>
                </a:rPr>
                <a:t>Up to 100 people</a:t>
              </a:r>
              <a:r>
                <a:rPr lang="en-GB" sz="1200" dirty="0" smtClean="0">
                  <a:solidFill>
                    <a:srgbClr val="DA6A9F"/>
                  </a:solidFill>
                  <a:latin typeface="Font Awesome 5 Free Solid" panose="02000503000000000000" pitchFamily="50" charset="2"/>
                </a:rPr>
                <a:t> </a:t>
              </a:r>
              <a:endParaRPr lang="en-GB" dirty="0">
                <a:solidFill>
                  <a:srgbClr val="DA6A9F"/>
                </a:solidFill>
                <a:latin typeface="Font Awesome 5 Free Solid" panose="02000503000000000000" pitchFamily="50" charset="2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827060" y="4000985"/>
            <a:ext cx="1487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For large restaurants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96084" y="4847981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ont Awesome 5 Free Solid" panose="02000503000000000000" pitchFamily="50" charset="2"/>
              </a:rPr>
              <a:t> 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Up to 200 people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ont Awesome 5 Free Solid" panose="02000503000000000000" pitchFamily="50" charset="2"/>
              </a:rPr>
              <a:t> 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Font Awesome 5 Free Solid" panose="02000503000000000000" pitchFamily="50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250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290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Font Awesome 5 Free Solid</vt:lpstr>
      <vt:lpstr>Nunito</vt:lpstr>
      <vt:lpstr>Nunito Black</vt:lpstr>
      <vt:lpstr>Office Theme</vt:lpstr>
      <vt:lpstr>LuncherBox</vt:lpstr>
      <vt:lpstr>The problem</vt:lpstr>
      <vt:lpstr>The solution</vt:lpstr>
      <vt:lpstr>Features</vt:lpstr>
      <vt:lpstr>Technology Stack</vt:lpstr>
      <vt:lpstr>Architecture</vt:lpstr>
      <vt:lpstr>Demo</vt:lpstr>
      <vt:lpstr>PowerPoint Presentation</vt:lpstr>
      <vt:lpstr>PowerPoint Presentation</vt:lpstr>
      <vt:lpstr>Roadmap</vt:lpstr>
      <vt:lpstr>Conclusion and future</vt:lpstr>
      <vt:lpstr>Delirium Products!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LuncherBox</dc:title>
  <dc:creator>Windows User</dc:creator>
  <cp:lastModifiedBy>Windows User</cp:lastModifiedBy>
  <cp:revision>309</cp:revision>
  <dcterms:created xsi:type="dcterms:W3CDTF">2019-04-17T16:33:45Z</dcterms:created>
  <dcterms:modified xsi:type="dcterms:W3CDTF">2019-04-18T20:18:18Z</dcterms:modified>
</cp:coreProperties>
</file>