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7" r:id="rId8"/>
    <p:sldId id="269" r:id="rId9"/>
    <p:sldId id="270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AA0"/>
    <a:srgbClr val="DA6A9F"/>
    <a:srgbClr val="DF6A9D"/>
    <a:srgbClr val="A32D68"/>
    <a:srgbClr val="EA6984"/>
    <a:srgbClr val="ED7C93"/>
    <a:srgbClr val="F7E1EC"/>
    <a:srgbClr val="E76A94"/>
    <a:srgbClr val="E6A4C5"/>
    <a:srgbClr val="B733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5" autoAdjust="0"/>
    <p:restoredTop sz="94464" autoAdjust="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5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63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07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2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3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80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0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3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807-3FBC-4F6F-9B3B-F8E209AEAD47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5D807-3FBC-4F6F-9B3B-F8E209AEAD47}" type="datetimeFigureOut">
              <a:rPr lang="en-GB" smtClean="0"/>
              <a:t>01/06/2019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E364-84C7-4B29-8CA9-1412B6523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11.png"/><Relationship Id="rId21" Type="http://schemas.openxmlformats.org/officeDocument/2006/relationships/image" Target="../media/image25.png"/><Relationship Id="rId7" Type="http://schemas.microsoft.com/office/2007/relationships/hdphoto" Target="../media/hdphoto1.wdp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3.png"/><Relationship Id="rId21" Type="http://schemas.openxmlformats.org/officeDocument/2006/relationships/image" Target="../media/image40.png"/><Relationship Id="rId7" Type="http://schemas.openxmlformats.org/officeDocument/2006/relationships/image" Target="../media/image14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2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17.png"/><Relationship Id="rId19" Type="http://schemas.openxmlformats.org/officeDocument/2006/relationships/image" Target="../media/image38.png"/><Relationship Id="rId4" Type="http://schemas.microsoft.com/office/2007/relationships/hdphoto" Target="../media/hdphoto1.wdp"/><Relationship Id="rId9" Type="http://schemas.openxmlformats.org/officeDocument/2006/relationships/image" Target="../media/image29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GB" sz="8800" b="1" dirty="0" smtClean="0">
                <a:gradFill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</a:gradFill>
                <a:latin typeface="Ubuntu" panose="020B0504030602030204" pitchFamily="34" charset="0"/>
              </a:rPr>
              <a:t>LuncherBox</a:t>
            </a:r>
            <a:endParaRPr lang="en-GB" sz="4000" b="1" dirty="0">
              <a:gradFill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</a:gradFill>
              <a:latin typeface="Ubuntu" panose="020B05040306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873"/>
            <a:ext cx="7605703" cy="528112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60030" y="1953156"/>
            <a:ext cx="47026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bg-BG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Поръчването на храна никога не е било толкова бързо</a:t>
            </a:r>
            <a:r>
              <a:rPr lang="en-GB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.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6647544" y="4762498"/>
            <a:ext cx="528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Проект на </a:t>
            </a:r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Delirium Products!</a:t>
            </a:r>
          </a:p>
          <a:p>
            <a:pPr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deliriumproducts.me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55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285031" y="1782237"/>
            <a:ext cx="47026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Добавяне </a:t>
            </a:r>
            <a:r>
              <a:rPr lang="bg-BG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на опции за плащане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и повече езици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Интегриране в ресторанти (3 бъдещи клиент</a:t>
            </a:r>
            <a:r>
              <a:rPr lang="bg-BG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а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)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Усъвършенстване, базирано на обратна връзка</a:t>
            </a: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081" y="-653519"/>
            <a:ext cx="9390577" cy="2387600"/>
          </a:xfrm>
        </p:spPr>
        <p:txBody>
          <a:bodyPr>
            <a:normAutofit/>
          </a:bodyPr>
          <a:lstStyle/>
          <a:p>
            <a:pPr algn="r"/>
            <a:r>
              <a:rPr lang="bg-BG" sz="64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Заключение и бъдеще</a:t>
            </a:r>
            <a:endParaRPr lang="en-GB" sz="64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08" y="3324320"/>
            <a:ext cx="568295" cy="7574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70" y="2305457"/>
            <a:ext cx="5559122" cy="404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9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081" y="-653519"/>
            <a:ext cx="9390577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Delirium Products!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32" name="Picture 8" descr="https://scontent-sof1-1.xx.fbcdn.net/v/t1.15752-9/58087852_438603586895117_8924463019090509824_n.png?_nc_cat=107&amp;_nc_ht=scontent-sof1-1.xx&amp;oh=26f40f64c41bd9ba40d6cfa29b97969d&amp;oe=5D2AD49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81" y="2117586"/>
            <a:ext cx="2346012" cy="234601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avatars0.githubusercontent.com/u/35530157?v=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984" y="2117586"/>
            <a:ext cx="2346011" cy="234601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itle 1"/>
          <p:cNvSpPr txBox="1">
            <a:spLocks/>
          </p:cNvSpPr>
          <p:nvPr/>
        </p:nvSpPr>
        <p:spPr>
          <a:xfrm>
            <a:off x="704193" y="4865919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Симо Александров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6571590" y="4844682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Лю</a:t>
            </a:r>
            <a:r>
              <a:rPr lang="bg-BG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бо Любчев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04193" y="5363564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@fr3fou</a:t>
            </a:r>
            <a:endParaRPr lang="en-GB" sz="1100" b="1" dirty="0">
              <a:solidFill>
                <a:schemeClr val="bg1">
                  <a:lumMod val="6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571590" y="5363564"/>
            <a:ext cx="5079507" cy="518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@impzero</a:t>
            </a:r>
            <a:endParaRPr lang="en-GB" sz="1100" b="1" dirty="0">
              <a:solidFill>
                <a:schemeClr val="bg1">
                  <a:lumMod val="6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720" y="2353528"/>
            <a:ext cx="11070772" cy="2387600"/>
          </a:xfrm>
        </p:spPr>
        <p:txBody>
          <a:bodyPr>
            <a:noAutofit/>
          </a:bodyPr>
          <a:lstStyle/>
          <a:p>
            <a:r>
              <a:rPr lang="bg-BG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Благодарим за вниманието</a:t>
            </a:r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Nunito Black" panose="00000A00000000000000" pitchFamily="2" charset="0"/>
              </a:rPr>
              <a:t>!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 Black" panose="00000A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578336" y="5308521"/>
            <a:ext cx="7401539" cy="5188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l</a:t>
            </a:r>
            <a:r>
              <a:rPr lang="en-GB" sz="3600" b="1" dirty="0" smtClean="0">
                <a:solidFill>
                  <a:schemeClr val="bg1">
                    <a:lumMod val="65000"/>
                  </a:schemeClr>
                </a:solidFill>
                <a:latin typeface="Nunito Black" panose="00000A00000000000000" pitchFamily="2" charset="0"/>
              </a:rPr>
              <a:t>uncherbox.deliriumproducts.me</a:t>
            </a:r>
            <a:endParaRPr lang="en-GB" sz="1050" b="1" dirty="0">
              <a:solidFill>
                <a:schemeClr val="bg1">
                  <a:lumMod val="65000"/>
                </a:schemeClr>
              </a:solidFill>
              <a:latin typeface="Nunito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65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bg-BG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Проблемът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87460" y="1782237"/>
            <a:ext cx="4702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Дългото чакане за приемане на поръчки</a:t>
            </a: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Дългото чакане за избиране на храна от клиенти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Високите разходи по сервитьори</a:t>
            </a: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/>
          <p:cNvGrpSpPr/>
          <p:nvPr/>
        </p:nvGrpSpPr>
        <p:grpSpPr>
          <a:xfrm rot="20143496">
            <a:off x="-2982265" y="-4038029"/>
            <a:ext cx="6769017" cy="6769017"/>
            <a:chOff x="-2481597" y="-3108741"/>
            <a:chExt cx="6769017" cy="676901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576376">
              <a:off x="-2481597" y="-3108741"/>
              <a:ext cx="6769017" cy="676901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56504">
              <a:off x="-255208" y="1158011"/>
              <a:ext cx="1793583" cy="1793583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7" y="1849869"/>
            <a:ext cx="6994416" cy="499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5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bg-BG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Решението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687460" y="1782237"/>
            <a:ext cx="47026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</a:t>
            </a:r>
            <a:r>
              <a:rPr lang="bg-BG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Абонаментна платформа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Бързо</a:t>
            </a:r>
            <a:r>
              <a:rPr lang="bg-BG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и красиво уеб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приложение</a:t>
            </a: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Без нуждата от регистрации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Поддържа всички устройства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42226">
            <a:off x="-566154" y="538434"/>
            <a:ext cx="7715971" cy="7715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932">
            <a:off x="819448" y="2385404"/>
            <a:ext cx="1986953" cy="39899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0453">
            <a:off x="698667" y="1360432"/>
            <a:ext cx="6831892" cy="51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1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55648">
            <a:off x="2639376" y="706814"/>
            <a:ext cx="6151315" cy="6151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bg-BG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Функции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200" y="2333285"/>
            <a:ext cx="394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Лесен за използване интерфейс</a:t>
            </a:r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📱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algn="r"/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Лесно навигирайте през менюто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3200" y="3336858"/>
            <a:ext cx="394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Административен панел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🔧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algn="r"/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Лесно </a:t>
            </a:r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добавяйте, променяйте и трийте продукти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, </a:t>
            </a:r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зарежете хартиеното меню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500" y="4490060"/>
            <a:ext cx="3949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Статус на поръчката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⌛</a:t>
            </a:r>
            <a:r>
              <a:rPr lang="en-GB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algn="r"/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Проверете статуса на поръчката в реално време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!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67136" y="2221658"/>
            <a:ext cx="429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📶</a:t>
            </a: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bg-BG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Напълно уеб базирано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Няма нужда от теглене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, </a:t>
            </a:r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просто го отворете през браузера си и го използвайте на всички устройства!</a:t>
            </a:r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67136" y="3459968"/>
            <a:ext cx="4295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🍴</a:t>
            </a:r>
            <a:r>
              <a:rPr lang="bg-BG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Инстуктирайте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bg-BG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готвача</a:t>
            </a:r>
            <a:endParaRPr lang="en-GB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Добавете допълнителни инструкции преди поръчката за готвачите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9836" y="4490060"/>
            <a:ext cx="429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🏃 PWA</a:t>
            </a:r>
          </a:p>
          <a:p>
            <a:r>
              <a:rPr lang="bg-BG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Изградено с най-новите технологии, предоставайки Ви изключително бързо приложение.</a:t>
            </a:r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1026" name="Picture 2" descr="https://mockuphone.com/upload/3fb43432c4b604055687ae0853ab49f0/iphone7jetblack/iphone7jetblack_portrai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564" y="1075652"/>
            <a:ext cx="5261508" cy="526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31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51628" y="663378"/>
            <a:ext cx="6087720" cy="6087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6677">
            <a:off x="-91138" y="3406276"/>
            <a:ext cx="4136948" cy="4136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55718">
            <a:off x="3135563" y="2647833"/>
            <a:ext cx="3376168" cy="33761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bg-BG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Технлогии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pic>
        <p:nvPicPr>
          <p:cNvPr id="2052" name="Picture 4" descr="Image result for reac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0451">
            <a:off x="-371775" y="2417030"/>
            <a:ext cx="3076170" cy="217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fr3fou.me/sql.791c4516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6916">
            <a:off x="3364316" y="5372210"/>
            <a:ext cx="1303284" cy="130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fr3fou.me/ts.84b20c6a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1097">
            <a:off x="5247748" y="5441372"/>
            <a:ext cx="1063187" cy="106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redi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1405">
            <a:off x="8309286" y="4843683"/>
            <a:ext cx="1526921" cy="136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lated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3972">
            <a:off x="2032993" y="1900557"/>
            <a:ext cx="1735313" cy="173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styled components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629">
            <a:off x="1976749" y="4317207"/>
            <a:ext cx="1246742" cy="124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lated image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7586">
            <a:off x="9942219" y="1822107"/>
            <a:ext cx="1279482" cy="139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Related image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2502">
            <a:off x="276543" y="5229673"/>
            <a:ext cx="1685665" cy="126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Related imag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58604">
            <a:off x="3292277" y="3204822"/>
            <a:ext cx="3285859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Image result for nginx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68276">
            <a:off x="10061771" y="3864797"/>
            <a:ext cx="1126269" cy="112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passport.js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3716">
            <a:off x="8160309" y="2771769"/>
            <a:ext cx="1198868" cy="119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JEST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60663">
            <a:off x="6575974" y="4117089"/>
            <a:ext cx="1024089" cy="10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8820">
            <a:off x="6723645" y="5333293"/>
            <a:ext cx="1279343" cy="127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abel js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6612">
            <a:off x="3689755" y="2182801"/>
            <a:ext cx="2505283" cy="113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docker swarm logo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9456">
            <a:off x="5969898" y="1605414"/>
            <a:ext cx="1995481" cy="196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bg-BG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Архитектура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38650" y="4901171"/>
            <a:ext cx="342900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952005" y="2364492"/>
            <a:ext cx="2495550" cy="1619250"/>
          </a:xfrm>
          <a:prstGeom prst="roundRect">
            <a:avLst/>
          </a:prstGeom>
          <a:solidFill>
            <a:schemeClr val="bg1">
              <a:alpha val="30000"/>
            </a:schemeClr>
          </a:solidFill>
          <a:ln w="57150">
            <a:gradFill>
              <a:gsLst>
                <a:gs pos="100000">
                  <a:srgbClr val="EA6984"/>
                </a:gs>
                <a:gs pos="0">
                  <a:srgbClr val="D56AA0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/>
          <p:cNvSpPr/>
          <p:nvPr/>
        </p:nvSpPr>
        <p:spPr>
          <a:xfrm>
            <a:off x="4905375" y="2364492"/>
            <a:ext cx="249555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ounded Rectangle 29"/>
          <p:cNvSpPr/>
          <p:nvPr/>
        </p:nvSpPr>
        <p:spPr>
          <a:xfrm>
            <a:off x="8783655" y="2364492"/>
            <a:ext cx="2495550" cy="1619250"/>
          </a:xfrm>
          <a:prstGeom prst="roundRect">
            <a:avLst/>
          </a:prstGeom>
          <a:noFill/>
          <a:ln w="57150">
            <a:gradFill>
              <a:gsLst>
                <a:gs pos="0">
                  <a:srgbClr val="D56AA0"/>
                </a:gs>
                <a:gs pos="100000">
                  <a:srgbClr val="EA6984"/>
                </a:gs>
              </a:gsLst>
              <a:lin ang="13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08824" y="3882103"/>
            <a:ext cx="1029826" cy="1067936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800448" y="4287396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>
            <a:stCxn id="29" idx="2"/>
            <a:endCxn id="3" idx="0"/>
          </p:cNvCxnSpPr>
          <p:nvPr/>
        </p:nvCxnSpPr>
        <p:spPr>
          <a:xfrm>
            <a:off x="6153150" y="3983742"/>
            <a:ext cx="0" cy="917429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32087" y="4321394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7828919" y="3921073"/>
            <a:ext cx="1068557" cy="1082727"/>
          </a:xfrm>
          <a:prstGeom prst="line">
            <a:avLst/>
          </a:prstGeom>
          <a:ln w="38100">
            <a:solidFill>
              <a:srgbClr val="D56AA0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 flipH="1">
            <a:off x="8249438" y="4311210"/>
            <a:ext cx="242125" cy="242125"/>
          </a:xfrm>
          <a:prstGeom prst="ellipse">
            <a:avLst/>
          </a:prstGeom>
          <a:solidFill>
            <a:srgbClr val="E6A4C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6" name="Group 105"/>
          <p:cNvGrpSpPr/>
          <p:nvPr/>
        </p:nvGrpSpPr>
        <p:grpSpPr>
          <a:xfrm>
            <a:off x="829486" y="2572784"/>
            <a:ext cx="2578544" cy="1154335"/>
            <a:chOff x="-371775" y="2132019"/>
            <a:chExt cx="10149178" cy="4543475"/>
          </a:xfrm>
        </p:grpSpPr>
        <p:pic>
          <p:nvPicPr>
            <p:cNvPr id="92" name="Picture 4" descr="Image result for reac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10" descr="Image result for redi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14" descr="Related imag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18" descr="Related image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26" descr="Related imag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32" descr="Image result for nginx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 descr="Image result for JEST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4" descr="Related image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6" descr="Image result for babel js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 106"/>
          <p:cNvGrpSpPr/>
          <p:nvPr/>
        </p:nvGrpSpPr>
        <p:grpSpPr>
          <a:xfrm>
            <a:off x="4799009" y="2593711"/>
            <a:ext cx="2578544" cy="1154335"/>
            <a:chOff x="-371775" y="2132019"/>
            <a:chExt cx="10149178" cy="4543475"/>
          </a:xfrm>
        </p:grpSpPr>
        <p:pic>
          <p:nvPicPr>
            <p:cNvPr id="108" name="Picture 4" descr="Image result for reac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0" descr="Image result for redis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14" descr="Related imag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8" descr="Related image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6" descr="Related image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32" descr="Image result for nginx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Image result for JEST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4" descr="Related image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6" descr="Image result for babel js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/>
          <p:cNvGrpSpPr/>
          <p:nvPr/>
        </p:nvGrpSpPr>
        <p:grpSpPr>
          <a:xfrm>
            <a:off x="8808060" y="2596972"/>
            <a:ext cx="2407313" cy="1077680"/>
            <a:chOff x="-371775" y="2132019"/>
            <a:chExt cx="10149178" cy="4543475"/>
          </a:xfrm>
        </p:grpSpPr>
        <p:pic>
          <p:nvPicPr>
            <p:cNvPr id="126" name="Picture 4" descr="Image result for react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50451">
              <a:off x="-371775" y="2417030"/>
              <a:ext cx="3076170" cy="2173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6" descr="https://fr3fou.me/sql.791c4516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96916">
              <a:off x="3364316" y="5372210"/>
              <a:ext cx="1303284" cy="130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8" descr="https://fr3fou.me/ts.84b20c6a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21097">
              <a:off x="3650976" y="3990422"/>
              <a:ext cx="1063187" cy="1063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10" descr="Image result for redis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42459">
              <a:off x="7313198" y="5213714"/>
              <a:ext cx="1526921" cy="136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14" descr="Related imag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3972">
              <a:off x="2206765" y="2132019"/>
              <a:ext cx="1735313" cy="173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16" descr="Image result for styled components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8034">
              <a:off x="6574971" y="3729428"/>
              <a:ext cx="1246742" cy="12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18" descr="Related image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67586">
              <a:off x="7482730" y="2168333"/>
              <a:ext cx="1279482" cy="139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6" descr="Related image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52502">
              <a:off x="276543" y="5229673"/>
              <a:ext cx="1685665" cy="126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32" descr="Image result for nginx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168276">
              <a:off x="8651134" y="3922993"/>
              <a:ext cx="1126269" cy="112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34" descr="Image result for passport.js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73716">
              <a:off x="2096178" y="4289626"/>
              <a:ext cx="1198868" cy="1198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Image result for JEST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60663">
              <a:off x="5898188" y="2649071"/>
              <a:ext cx="1024089" cy="1024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4" descr="Related image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88820">
              <a:off x="5157101" y="4719615"/>
              <a:ext cx="1279343" cy="1279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6" descr="Image result for babel js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06612">
              <a:off x="3689755" y="2182801"/>
              <a:ext cx="2505283" cy="1137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9" name="TextBox 138"/>
          <p:cNvSpPr txBox="1"/>
          <p:nvPr/>
        </p:nvSpPr>
        <p:spPr>
          <a:xfrm>
            <a:off x="1003102" y="1963760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</a:t>
            </a:r>
            <a:r>
              <a:rPr lang="bg-BG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Ресторант №</a:t>
            </a:r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1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438650" y="6187112"/>
            <a:ext cx="339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Docker Swarm Master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Nunito Black" panose="00000A00000000000000" pitchFamily="2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010300" y="1965383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</a:t>
            </a:r>
            <a:r>
              <a:rPr lang="bg-BG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Ресторант №2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735057" y="1967300"/>
            <a:ext cx="2306521" cy="37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unito Black" panose="00000A00000000000000" pitchFamily="2" charset="0"/>
              </a:rPr>
              <a:t> </a:t>
            </a:r>
            <a:r>
              <a:rPr lang="bg-BG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Ресторант №3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70" name="Picture 2" descr="Image result for docker swarm logo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41" y="4907499"/>
            <a:ext cx="1292238" cy="127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6435" y="2993429"/>
            <a:ext cx="9144000" cy="1263996"/>
          </a:xfrm>
        </p:spPr>
        <p:txBody>
          <a:bodyPr>
            <a:normAutofit fontScale="90000"/>
          </a:bodyPr>
          <a:lstStyle/>
          <a:p>
            <a:r>
              <a:rPr lang="bg-BG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Демо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</p:spPr>
        </p:pic>
      </p:grpSp>
      <p:sp>
        <p:nvSpPr>
          <p:cNvPr id="19" name="Title 1"/>
          <p:cNvSpPr txBox="1">
            <a:spLocks/>
          </p:cNvSpPr>
          <p:nvPr/>
        </p:nvSpPr>
        <p:spPr>
          <a:xfrm>
            <a:off x="581048" y="2221658"/>
            <a:ext cx="3237464" cy="1060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48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Nunit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bg-BG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Конкуренция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Nunito" panose="000005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7" y="2265935"/>
            <a:ext cx="5497214" cy="40086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87460" y="1782237"/>
            <a:ext cx="477519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Не изисква хардуер</a:t>
            </a: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marL="914400" lvl="1" indent="-457200">
              <a:buFontTx/>
              <a:buChar char="-"/>
            </a:pP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Поддържа всички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устройства</a:t>
            </a: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marL="914400" lvl="1" indent="-457200">
              <a:buFontTx/>
              <a:buChar char="-"/>
            </a:pP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Не е нужно да се тегли</a:t>
            </a: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По-евтино</a:t>
            </a:r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По-красив 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UI</a:t>
            </a:r>
          </a:p>
          <a:p>
            <a:pPr lvl="1"/>
            <a:endParaRPr lang="en-GB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3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658" y="-653519"/>
            <a:ext cx="914400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bg-BG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Какво научихме</a:t>
            </a:r>
            <a:r>
              <a:rPr lang="en-GB" sz="8800" b="1" dirty="0" smtClean="0">
                <a:gradFill flip="none" rotWithShape="1">
                  <a:gsLst>
                    <a:gs pos="100000">
                      <a:srgbClr val="EA6984"/>
                    </a:gs>
                    <a:gs pos="0">
                      <a:srgbClr val="D56AA0"/>
                    </a:gs>
                  </a:gsLst>
                  <a:lin ang="13500000" scaled="1"/>
                  <a:tileRect/>
                </a:gradFill>
                <a:latin typeface="Ubuntu" panose="020B0504030602030204" pitchFamily="34" charset="0"/>
              </a:rPr>
              <a:t> </a:t>
            </a:r>
            <a:endParaRPr lang="en-GB" sz="4000" b="1" dirty="0">
              <a:gradFill flip="none" rotWithShape="1">
                <a:gsLst>
                  <a:gs pos="100000">
                    <a:srgbClr val="EA6984"/>
                  </a:gs>
                  <a:gs pos="0">
                    <a:srgbClr val="D56AA0"/>
                  </a:gs>
                </a:gsLst>
                <a:lin ang="13500000" scaled="1"/>
                <a:tileRect/>
              </a:gradFill>
              <a:latin typeface="Ubuntu" panose="020B05040306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0030" y="1782237"/>
            <a:ext cx="4702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endParaRPr lang="en-GB" sz="2800" b="1" dirty="0">
              <a:solidFill>
                <a:srgbClr val="E6A4C5"/>
              </a:solidFill>
              <a:latin typeface="Ubuntu" panose="020B050403060203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46299">
            <a:off x="8807491" y="2656255"/>
            <a:ext cx="6769017" cy="67690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-2982265" y="-4038029"/>
            <a:ext cx="6769017" cy="6769017"/>
            <a:chOff x="-2982265" y="-4038029"/>
            <a:chExt cx="6769017" cy="67690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19872">
              <a:off x="-2982265" y="-4038029"/>
              <a:ext cx="6769017" cy="67690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77" y="178861"/>
              <a:ext cx="1793583" cy="179358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TextBox 12"/>
          <p:cNvSpPr txBox="1"/>
          <p:nvPr/>
        </p:nvSpPr>
        <p:spPr>
          <a:xfrm>
            <a:off x="-557434" y="1782237"/>
            <a:ext cx="47751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Typescript</a:t>
            </a: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CSS-in-JS</a:t>
            </a: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Less</a:t>
            </a: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en-GB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Webpack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Babel</a:t>
            </a: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CSS Flexbox</a:t>
            </a:r>
            <a:b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</a:br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Advanced React Patterns</a:t>
            </a: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React SSR / Next.js 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Валидация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Връзка в реално време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PWAs</a:t>
            </a:r>
          </a:p>
          <a:p>
            <a:pPr lvl="1" algn="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Автентикация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marL="800100" lvl="1" indent="-342900" algn="r">
              <a:buFontTx/>
              <a:buChar char="-"/>
            </a:pP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r"/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r"/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59021" y="1734612"/>
            <a:ext cx="44322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Express.js</a:t>
            </a: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Passport.js</a:t>
            </a: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en-GB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TypeORM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Jest /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Тестване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Rate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лимитиране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Писане на</a:t>
            </a:r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API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док.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en-GB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Redis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MySQL</a:t>
            </a: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Кеширане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Сесии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Error handling</a:t>
            </a:r>
          </a:p>
          <a:p>
            <a:pPr lvl="1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Decorators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00452" y="1781706"/>
            <a:ext cx="43827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Docker</a:t>
            </a: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Писане на док.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en-GB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LaTeX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</a:t>
            </a:r>
            <a:r>
              <a:rPr lang="bg-BG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Базово разбиране на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ctr"/>
            <a:r>
              <a:rPr lang="en-GB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Serverless</a:t>
            </a:r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 &amp; </a:t>
            </a:r>
            <a:r>
              <a:rPr lang="en-GB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GraphQL</a:t>
            </a:r>
            <a:endParaRPr lang="en-GB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Git workflow</a:t>
            </a: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Kanban Board</a:t>
            </a: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Agile-like methodology</a:t>
            </a: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Linux</a:t>
            </a: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OOP</a:t>
            </a:r>
          </a:p>
          <a:p>
            <a:pPr lvl="1" algn="ctr"/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buntu" panose="020B0504030602030204" pitchFamily="34" charset="0"/>
              </a:rPr>
              <a:t>- Deployment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4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303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Nunito</vt:lpstr>
      <vt:lpstr>Nunito Black</vt:lpstr>
      <vt:lpstr>Ubuntu</vt:lpstr>
      <vt:lpstr>Office Theme</vt:lpstr>
      <vt:lpstr>LuncherBox</vt:lpstr>
      <vt:lpstr>Проблемът</vt:lpstr>
      <vt:lpstr>Решението</vt:lpstr>
      <vt:lpstr>Функции</vt:lpstr>
      <vt:lpstr>Технлогии</vt:lpstr>
      <vt:lpstr>Архитектура</vt:lpstr>
      <vt:lpstr>Демо</vt:lpstr>
      <vt:lpstr>Конкуренция</vt:lpstr>
      <vt:lpstr>Какво научихме </vt:lpstr>
      <vt:lpstr>Заключение и бъдеще</vt:lpstr>
      <vt:lpstr>Delirium Products!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LuncherBox</dc:title>
  <dc:creator>Windows User</dc:creator>
  <cp:lastModifiedBy>Windows User</cp:lastModifiedBy>
  <cp:revision>368</cp:revision>
  <dcterms:created xsi:type="dcterms:W3CDTF">2019-04-17T16:33:45Z</dcterms:created>
  <dcterms:modified xsi:type="dcterms:W3CDTF">2019-06-01T03:16:07Z</dcterms:modified>
</cp:coreProperties>
</file>