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26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033CB3-7F95-41E1-81BF-E8064342392D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10190-6A87-4EFF-B67B-FD2B4955DE6B}" type="datetime1">
              <a:rPr lang="ru-RU" noProof="0" smtClean="0"/>
              <a:t>09.12.2020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04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5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470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38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84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88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785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661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132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64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6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839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105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219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549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5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340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284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296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658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984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89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989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390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7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8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1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13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81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82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67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63D273F9-4EFF-4F0B-9DF4-01F988EA6D1E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9B750-52B5-4380-A24A-7530EE5DCF6F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ADF49962-1D0D-4F31-AB9F-D72B431EE16F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3FD9A-4A31-4F86-93A4-8837C3CDE1A3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5389B495-48D3-4554-8EC7-73D4659C5407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AA998-4B36-404A-8DEA-DA5BB2816D86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3059E1-7810-4134-BA30-CD168ACA1ED0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DD942-3932-490C-965E-CE019573200E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3EE73-29DE-4D32-853F-71E261A37FAC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rtl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AA2DE-E044-4C5E-88E8-826FD672C224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9F6FF-325E-4839-A110-B16E8C0199BE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</a:p>
          <a:p>
            <a:pPr lvl="5" rtl="0"/>
            <a:r>
              <a:rPr lang="ru-RU" dirty="0" smtClean="0"/>
              <a:t>Шестой</a:t>
            </a:r>
          </a:p>
          <a:p>
            <a:pPr lvl="6" rtl="0"/>
            <a:r>
              <a:rPr lang="ru-RU" dirty="0" smtClean="0"/>
              <a:t>Седьмой</a:t>
            </a:r>
          </a:p>
          <a:p>
            <a:pPr lvl="7" rtl="0"/>
            <a:r>
              <a:rPr lang="ru-RU" dirty="0" smtClean="0"/>
              <a:t>Восьмой</a:t>
            </a:r>
          </a:p>
          <a:p>
            <a:pPr lvl="8" rtl="0"/>
            <a:r>
              <a:rPr lang="ru-RU" dirty="0" smtClean="0"/>
              <a:t>Девятый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38ABFFF7-E2BC-4B90-8333-1B79B63513B3}" type="datetime1">
              <a:rPr lang="ru-RU" smtClean="0"/>
              <a:pPr/>
              <a:t>09.12.2020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sz="5300" dirty="0" smtClean="0"/>
              <a:t>Лекция 14(5)</a:t>
            </a:r>
            <a:br>
              <a:rPr lang="ru-RU" sz="5300" dirty="0" smtClean="0"/>
            </a:br>
            <a:r>
              <a:rPr lang="ru-RU" dirty="0"/>
              <a:t>Архитектура и языковые средства Интернет и </a:t>
            </a:r>
            <a:r>
              <a:rPr lang="ru-RU" dirty="0" err="1" smtClean="0"/>
              <a:t>интранет</a:t>
            </a:r>
            <a:r>
              <a:rPr lang="ru-RU" dirty="0" smtClean="0"/>
              <a:t>-сетей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 err="1"/>
              <a:t>Вебинар</a:t>
            </a:r>
            <a:r>
              <a:rPr lang="ru-RU" dirty="0"/>
              <a:t> </a:t>
            </a:r>
            <a:r>
              <a:rPr lang="ru-RU" dirty="0" smtClean="0"/>
              <a:t>09.12.2020 </a:t>
            </a:r>
            <a:r>
              <a:rPr lang="ru-RU" dirty="0"/>
              <a:t>/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Группы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ИКБО-08,09,10,17-18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numCol="2" rtlCol="0"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Основные функции сети </a:t>
            </a:r>
            <a:r>
              <a:rPr lang="ru-RU" b="1" dirty="0" err="1" smtClean="0"/>
              <a:t>интранет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В сети </a:t>
            </a:r>
            <a:r>
              <a:rPr lang="ru-RU" dirty="0" err="1"/>
              <a:t>интранет</a:t>
            </a:r>
            <a:r>
              <a:rPr lang="ru-RU" dirty="0"/>
              <a:t> можно организовать: </a:t>
            </a:r>
          </a:p>
          <a:p>
            <a:r>
              <a:rPr lang="ru-RU" dirty="0" smtClean="0"/>
              <a:t>доступ </a:t>
            </a:r>
            <a:r>
              <a:rPr lang="ru-RU" dirty="0"/>
              <a:t>к последним новостям о деятельности компании; </a:t>
            </a:r>
          </a:p>
          <a:p>
            <a:r>
              <a:rPr lang="ru-RU" dirty="0" smtClean="0"/>
              <a:t>получение </a:t>
            </a:r>
            <a:r>
              <a:rPr lang="ru-RU" dirty="0"/>
              <a:t>информации о корпоративной политике; </a:t>
            </a:r>
          </a:p>
          <a:p>
            <a:r>
              <a:rPr lang="ru-RU" dirty="0" smtClean="0"/>
              <a:t>управление </a:t>
            </a:r>
            <a:r>
              <a:rPr lang="ru-RU" dirty="0"/>
              <a:t>проектами; </a:t>
            </a:r>
          </a:p>
          <a:p>
            <a:r>
              <a:rPr lang="ru-RU" dirty="0" smtClean="0"/>
              <a:t>обслуживание </a:t>
            </a:r>
            <a:r>
              <a:rPr lang="ru-RU" dirty="0"/>
              <a:t>документооборота; </a:t>
            </a:r>
          </a:p>
          <a:p>
            <a:r>
              <a:rPr lang="ru-RU" dirty="0" smtClean="0"/>
              <a:t>создание </a:t>
            </a:r>
            <a:r>
              <a:rPr lang="ru-RU" dirty="0" err="1"/>
              <a:t>репозитария</a:t>
            </a:r>
            <a:r>
              <a:rPr lang="ru-RU" dirty="0"/>
              <a:t> (хранилища) знаний; </a:t>
            </a:r>
          </a:p>
          <a:p>
            <a:r>
              <a:rPr lang="ru-RU" dirty="0" smtClean="0"/>
              <a:t>согласование </a:t>
            </a:r>
            <a:r>
              <a:rPr lang="ru-RU" dirty="0"/>
              <a:t>подчиненности различных подразделений; </a:t>
            </a:r>
          </a:p>
          <a:p>
            <a:r>
              <a:rPr lang="ru-RU" dirty="0" smtClean="0"/>
              <a:t>предоставление </a:t>
            </a:r>
            <a:r>
              <a:rPr lang="ru-RU" dirty="0"/>
              <a:t>информации о товарах и ценах;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доставка </a:t>
            </a:r>
            <a:r>
              <a:rPr lang="ru-RU" dirty="0"/>
              <a:t>сведений об отгрузке и складировании товаров; </a:t>
            </a:r>
          </a:p>
          <a:p>
            <a:r>
              <a:rPr lang="ru-RU" dirty="0" smtClean="0"/>
              <a:t>публикация </a:t>
            </a:r>
            <a:r>
              <a:rPr lang="ru-RU" dirty="0"/>
              <a:t>отчетов о продажах; </a:t>
            </a:r>
          </a:p>
          <a:p>
            <a:r>
              <a:rPr lang="ru-RU" dirty="0" smtClean="0"/>
              <a:t>ответы </a:t>
            </a:r>
            <a:r>
              <a:rPr lang="ru-RU" dirty="0"/>
              <a:t>на претензии клиентов; </a:t>
            </a:r>
          </a:p>
          <a:p>
            <a:r>
              <a:rPr lang="ru-RU" dirty="0" smtClean="0"/>
              <a:t>объявления </a:t>
            </a:r>
            <a:r>
              <a:rPr lang="ru-RU" dirty="0"/>
              <a:t>о рабочих местах и требованиях к сотрудникам; </a:t>
            </a:r>
          </a:p>
          <a:p>
            <a:r>
              <a:rPr lang="ru-RU" dirty="0" smtClean="0"/>
              <a:t>распространение </a:t>
            </a:r>
            <a:r>
              <a:rPr lang="ru-RU" dirty="0"/>
              <a:t>объявлений о приеме на работу; </a:t>
            </a:r>
          </a:p>
          <a:p>
            <a:r>
              <a:rPr lang="ru-RU" dirty="0" smtClean="0"/>
              <a:t>вывод </a:t>
            </a:r>
            <a:r>
              <a:rPr lang="ru-RU" dirty="0"/>
              <a:t>сведений о платежах; </a:t>
            </a:r>
          </a:p>
          <a:p>
            <a:r>
              <a:rPr lang="ru-RU" dirty="0" smtClean="0"/>
              <a:t>отображение </a:t>
            </a:r>
            <a:r>
              <a:rPr lang="ru-RU" dirty="0"/>
              <a:t>котировки акций на бирже; </a:t>
            </a:r>
          </a:p>
          <a:p>
            <a:r>
              <a:rPr lang="ru-RU" dirty="0" smtClean="0"/>
              <a:t>интерактивное </a:t>
            </a:r>
            <a:r>
              <a:rPr lang="ru-RU" dirty="0"/>
              <a:t>обучение. </a:t>
            </a:r>
          </a:p>
        </p:txBody>
      </p:sp>
    </p:spTree>
    <p:extLst>
      <p:ext uri="{BB962C8B-B14F-4D97-AF65-F5344CB8AC3E}">
        <p14:creationId xmlns:p14="http://schemas.microsoft.com/office/powerpoint/2010/main" val="193634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Основные функции сети </a:t>
            </a:r>
            <a:r>
              <a:rPr lang="ru-RU" b="1" dirty="0" err="1" smtClean="0"/>
              <a:t>интранет</a:t>
            </a:r>
            <a:endParaRPr lang="ru-RU" b="1" dirty="0" smtClean="0"/>
          </a:p>
          <a:p>
            <a:pPr marL="0" indent="0">
              <a:buNone/>
            </a:pPr>
            <a:r>
              <a:rPr lang="ru-RU" dirty="0" err="1"/>
              <a:t>Интранет</a:t>
            </a:r>
            <a:r>
              <a:rPr lang="ru-RU" dirty="0"/>
              <a:t> является частной компьютерной сетью, которой владеет определенная организация, устанавливающая ограничения и правила доступа к ней. Все службы </a:t>
            </a:r>
            <a:r>
              <a:rPr lang="ru-RU" dirty="0" err="1"/>
              <a:t>интранет</a:t>
            </a:r>
            <a:r>
              <a:rPr lang="ru-RU" dirty="0"/>
              <a:t> основаны на пяти основных функциях этой сети, они позволяют организации публиковать, хранить, осуществлять поиск, извлекать и управлять информацией, причем формируется единое информационное пространство – сотрудники могут находиться на различных этажах здания центрального офиса компании, в различных регионах и даже </a:t>
            </a:r>
            <a:r>
              <a:rPr lang="ru-RU" dirty="0" smtClean="0"/>
              <a:t>странах.</a:t>
            </a:r>
          </a:p>
          <a:p>
            <a:pPr marL="0" indent="0">
              <a:buNone/>
            </a:pPr>
            <a:r>
              <a:rPr lang="ru-RU" dirty="0" smtClean="0"/>
              <a:t>Основные </a:t>
            </a:r>
            <a:r>
              <a:rPr lang="ru-RU" dirty="0"/>
              <a:t>функции сети </a:t>
            </a:r>
            <a:r>
              <a:rPr lang="ru-RU" dirty="0" err="1"/>
              <a:t>интранет</a:t>
            </a:r>
            <a:r>
              <a:rPr lang="ru-RU" dirty="0"/>
              <a:t>: </a:t>
            </a:r>
          </a:p>
          <a:p>
            <a:r>
              <a:rPr lang="ru-RU" dirty="0" smtClean="0"/>
              <a:t>электронная </a:t>
            </a:r>
            <a:r>
              <a:rPr lang="ru-RU" dirty="0"/>
              <a:t>почта: коммуникации между сотрудниками или между сотрудником и рабочей группой; </a:t>
            </a:r>
          </a:p>
          <a:p>
            <a:r>
              <a:rPr lang="ru-RU" dirty="0" smtClean="0"/>
              <a:t>совместное </a:t>
            </a:r>
            <a:r>
              <a:rPr lang="ru-RU" dirty="0"/>
              <a:t>использование файлов: обмен знаниями, информацией и идеями; </a:t>
            </a:r>
          </a:p>
          <a:p>
            <a:r>
              <a:rPr lang="ru-RU" dirty="0" smtClean="0"/>
              <a:t>каталогизация</a:t>
            </a:r>
            <a:r>
              <a:rPr lang="ru-RU" dirty="0"/>
              <a:t>: управление размещением информации и доступом к ней пользователей; </a:t>
            </a:r>
          </a:p>
          <a:p>
            <a:r>
              <a:rPr lang="ru-RU" dirty="0" smtClean="0"/>
              <a:t>поиск</a:t>
            </a:r>
            <a:r>
              <a:rPr lang="ru-RU" dirty="0"/>
              <a:t>: извлечение нужных сведений по запросу; </a:t>
            </a:r>
          </a:p>
          <a:p>
            <a:r>
              <a:rPr lang="ru-RU" dirty="0" smtClean="0"/>
              <a:t>управление </a:t>
            </a:r>
            <a:r>
              <a:rPr lang="ru-RU" dirty="0"/>
              <a:t>сетью: техническое обслуживание и модернизация системы </a:t>
            </a:r>
            <a:r>
              <a:rPr lang="ru-RU" dirty="0" err="1"/>
              <a:t>интранет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Сеть </a:t>
            </a:r>
            <a:r>
              <a:rPr lang="ru-RU" dirty="0" err="1"/>
              <a:t>интранет</a:t>
            </a:r>
            <a:r>
              <a:rPr lang="ru-RU" dirty="0"/>
              <a:t> работает на том же самом оборудовании, что и системы клиент-сервер. В простой сети достаточно одного сервера для реализации всех функций </a:t>
            </a:r>
            <a:r>
              <a:rPr lang="ru-RU" dirty="0" err="1"/>
              <a:t>интранет</a:t>
            </a:r>
            <a:r>
              <a:rPr lang="ru-RU" dirty="0"/>
              <a:t>, но в больших сетях используются десятки или даже сотни серверов, выполняющих размещение и репликацию 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412434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Преимущества сети </a:t>
            </a:r>
            <a:r>
              <a:rPr lang="ru-RU" b="1" dirty="0" err="1"/>
              <a:t>интранет</a:t>
            </a:r>
            <a:r>
              <a:rPr lang="ru-RU" b="1" dirty="0"/>
              <a:t> перед локальными и региональными </a:t>
            </a:r>
            <a:r>
              <a:rPr lang="ru-RU" b="1" dirty="0" smtClean="0"/>
              <a:t>сетями</a:t>
            </a:r>
          </a:p>
          <a:p>
            <a:pPr marL="0" indent="0">
              <a:buNone/>
            </a:pPr>
            <a:r>
              <a:rPr lang="ru-RU" dirty="0"/>
              <a:t>Локальные и региональные сети изначально ограничены возможностями своих информационных технологий, как с точки зрения администратора сети, так и с точки зрения конечного пользователя. Очень трудно связать между собой разнородные компьютеры и операционные </a:t>
            </a:r>
            <a:r>
              <a:rPr lang="ru-RU" dirty="0" smtClean="0"/>
              <a:t>системы.</a:t>
            </a:r>
          </a:p>
          <a:p>
            <a:pPr marL="0" indent="0">
              <a:buNone/>
            </a:pPr>
            <a:r>
              <a:rPr lang="ru-RU" dirty="0" smtClean="0"/>
              <a:t>Проблемы </a:t>
            </a:r>
            <a:r>
              <a:rPr lang="ru-RU" dirty="0"/>
              <a:t>взаимодействия в локальных сетях связаны с использованием различных протоколов и лицензированного программного обеспечения. От пользователей требуется знание всех применяемых типов программного обеспечения, а системному администратору приходится поддерживать сразу несколько различных систем каталогов, </a:t>
            </a:r>
            <a:r>
              <a:rPr lang="ru-RU" dirty="0" smtClean="0"/>
              <a:t>например, </a:t>
            </a:r>
            <a:r>
              <a:rPr lang="ru-RU" dirty="0"/>
              <a:t>одну систему для электронной почты, другую – для корпоративной системы согласования графиков работ и т.д. Кроме больших затрат времени на обслуживание, для такой неупорядоченной сетевой архитектуры будут характерны частые отказы и простои. </a:t>
            </a:r>
          </a:p>
        </p:txBody>
      </p:sp>
    </p:spTree>
    <p:extLst>
      <p:ext uri="{BB962C8B-B14F-4D97-AF65-F5344CB8AC3E}">
        <p14:creationId xmlns:p14="http://schemas.microsoft.com/office/powerpoint/2010/main" val="40200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/>
              <a:t>Преимущества сети </a:t>
            </a:r>
            <a:r>
              <a:rPr lang="ru-RU" b="1" dirty="0" err="1"/>
              <a:t>интранет</a:t>
            </a:r>
            <a:r>
              <a:rPr lang="ru-RU" b="1" dirty="0"/>
              <a:t> перед локальными и региональными </a:t>
            </a:r>
            <a:r>
              <a:rPr lang="ru-RU" b="1" dirty="0" smtClean="0"/>
              <a:t>сетями</a:t>
            </a:r>
          </a:p>
          <a:p>
            <a:pPr marL="0" indent="0">
              <a:buNone/>
            </a:pPr>
            <a:r>
              <a:rPr lang="ru-RU" dirty="0"/>
              <a:t>Сеть </a:t>
            </a:r>
            <a:r>
              <a:rPr lang="ru-RU" dirty="0" err="1"/>
              <a:t>интранет</a:t>
            </a:r>
            <a:r>
              <a:rPr lang="ru-RU" dirty="0"/>
              <a:t> решает все перечисленные выше проблемы. Она построена на «открытых» (общедоступных и бесплатных) технологиях Интернет, что позволяет на полную мощность задействовать структуру взаимодействий клиент-сервер для совместного использования информации в локальных и региональных сетях. Вся информация имеет единый формат </a:t>
            </a:r>
            <a:r>
              <a:rPr lang="en-US" dirty="0"/>
              <a:t>HTML</a:t>
            </a:r>
            <a:r>
              <a:rPr lang="ru-RU" dirty="0"/>
              <a:t>, а все операции над ней выполняются в соответствии со стандартом </a:t>
            </a:r>
            <a:r>
              <a:rPr lang="en-US" dirty="0"/>
              <a:t>HTTP</a:t>
            </a:r>
            <a:r>
              <a:rPr lang="ru-RU" dirty="0"/>
              <a:t> (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  <a:r>
              <a:rPr lang="ru-RU" dirty="0"/>
              <a:t>, протокол пересылки гипертекста) </a:t>
            </a:r>
            <a:r>
              <a:rPr lang="ru-RU" dirty="0" smtClean="0"/>
              <a:t>– специальным </a:t>
            </a:r>
            <a:r>
              <a:rPr lang="ru-RU" dirty="0"/>
              <a:t>протоколом для управления документами </a:t>
            </a:r>
            <a:r>
              <a:rPr lang="en-US" dirty="0"/>
              <a:t>HTML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4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/>
              <a:t>Преимущества сети </a:t>
            </a:r>
            <a:r>
              <a:rPr lang="ru-RU" b="1" dirty="0" err="1"/>
              <a:t>интранет</a:t>
            </a:r>
            <a:r>
              <a:rPr lang="ru-RU" b="1" dirty="0"/>
              <a:t> перед локальными и региональными </a:t>
            </a:r>
            <a:r>
              <a:rPr lang="ru-RU" b="1" dirty="0" smtClean="0"/>
              <a:t>сетями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04929"/>
              </p:ext>
            </p:extLst>
          </p:nvPr>
        </p:nvGraphicFramePr>
        <p:xfrm>
          <a:off x="1279525" y="3291842"/>
          <a:ext cx="9629776" cy="255634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77826">
                  <a:extLst>
                    <a:ext uri="{9D8B030D-6E8A-4147-A177-3AD203B41FA5}">
                      <a16:colId xmlns:a16="http://schemas.microsoft.com/office/drawing/2014/main" val="641597118"/>
                    </a:ext>
                  </a:extLst>
                </a:gridCol>
                <a:gridCol w="3177826">
                  <a:extLst>
                    <a:ext uri="{9D8B030D-6E8A-4147-A177-3AD203B41FA5}">
                      <a16:colId xmlns:a16="http://schemas.microsoft.com/office/drawing/2014/main" val="1193852635"/>
                    </a:ext>
                  </a:extLst>
                </a:gridCol>
                <a:gridCol w="3274124">
                  <a:extLst>
                    <a:ext uri="{9D8B030D-6E8A-4147-A177-3AD203B41FA5}">
                      <a16:colId xmlns:a16="http://schemas.microsoft.com/office/drawing/2014/main" val="3922290177"/>
                    </a:ext>
                  </a:extLst>
                </a:gridCol>
              </a:tblGrid>
              <a:tr h="426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Свойство</a:t>
                      </a:r>
                      <a:endParaRPr lang="ru-RU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Локальная сеть</a:t>
                      </a:r>
                      <a:endParaRPr lang="ru-RU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Интранет</a:t>
                      </a:r>
                      <a:endParaRPr lang="ru-RU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7985677"/>
                  </a:ext>
                </a:extLst>
              </a:tr>
              <a:tr h="426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Использование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Трудное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Простое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07951244"/>
                  </a:ext>
                </a:extLst>
              </a:tr>
              <a:tr h="426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Стоимость разработки и внедрения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60855025"/>
                  </a:ext>
                </a:extLst>
              </a:tr>
              <a:tr h="426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Стоимость обслуживания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средней до высокой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2387350"/>
                  </a:ext>
                </a:extLst>
              </a:tr>
              <a:tr h="426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Масштабируемость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Ограничена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Отличная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64321515"/>
                  </a:ext>
                </a:extLst>
              </a:tr>
              <a:tr h="426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Взаимодействие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Затруднено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Отличное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864173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902796" y="287524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ea typeface="Times New Roman" panose="02020603050405020304" pitchFamily="18" charset="0"/>
              </a:rPr>
              <a:t>Таблица </a:t>
            </a:r>
            <a:r>
              <a:rPr lang="ru-RU" sz="1200" dirty="0" smtClean="0">
                <a:ea typeface="Times New Roman" panose="02020603050405020304" pitchFamily="18" charset="0"/>
              </a:rPr>
              <a:t>1 – Сравнение </a:t>
            </a:r>
            <a:r>
              <a:rPr lang="ru-RU" sz="1200" dirty="0">
                <a:ea typeface="Times New Roman" panose="02020603050405020304" pitchFamily="18" charset="0"/>
              </a:rPr>
              <a:t>возможностей локальных сетей и сети </a:t>
            </a:r>
            <a:r>
              <a:rPr lang="ru-RU" sz="1200" dirty="0" err="1">
                <a:ea typeface="Times New Roman" panose="02020603050405020304" pitchFamily="18" charset="0"/>
              </a:rPr>
              <a:t>интранет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141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numCol="2" rtlCol="0"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Преимущества сети </a:t>
            </a:r>
            <a:r>
              <a:rPr lang="ru-RU" b="1" dirty="0" err="1"/>
              <a:t>интранет</a:t>
            </a:r>
            <a:r>
              <a:rPr lang="ru-RU" b="1" dirty="0"/>
              <a:t> перед локальными и региональными </a:t>
            </a:r>
            <a:r>
              <a:rPr lang="ru-RU" b="1" dirty="0" smtClean="0"/>
              <a:t>сетями</a:t>
            </a:r>
          </a:p>
          <a:p>
            <a:pPr marL="0" indent="0">
              <a:buNone/>
            </a:pPr>
            <a:r>
              <a:rPr lang="ru-RU" dirty="0"/>
              <a:t>Можно выделить следующие преимущества </a:t>
            </a:r>
            <a:r>
              <a:rPr lang="ru-RU" dirty="0" err="1" smtClean="0"/>
              <a:t>интранет</a:t>
            </a:r>
            <a:r>
              <a:rPr lang="ru-RU" dirty="0"/>
              <a:t>: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возможность </a:t>
            </a:r>
            <a:r>
              <a:rPr lang="ru-RU" dirty="0"/>
              <a:t>достижения целевой аудитории; </a:t>
            </a:r>
          </a:p>
          <a:p>
            <a:r>
              <a:rPr lang="ru-RU" dirty="0" smtClean="0"/>
              <a:t>предоставление </a:t>
            </a:r>
            <a:r>
              <a:rPr lang="ru-RU" dirty="0"/>
              <a:t>самой свежей информации; </a:t>
            </a:r>
          </a:p>
          <a:p>
            <a:r>
              <a:rPr lang="ru-RU" dirty="0" smtClean="0"/>
              <a:t>ускорение </a:t>
            </a:r>
            <a:r>
              <a:rPr lang="ru-RU" dirty="0"/>
              <a:t>коммуникаций; </a:t>
            </a:r>
          </a:p>
          <a:p>
            <a:r>
              <a:rPr lang="ru-RU" dirty="0" smtClean="0"/>
              <a:t>единый </a:t>
            </a:r>
            <a:r>
              <a:rPr lang="ru-RU" dirty="0"/>
              <a:t>источник проверенных данных;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обеспечение </a:t>
            </a:r>
            <a:r>
              <a:rPr lang="ru-RU" dirty="0"/>
              <a:t>единства в работе; </a:t>
            </a:r>
          </a:p>
          <a:p>
            <a:r>
              <a:rPr lang="ru-RU" dirty="0" smtClean="0"/>
              <a:t>получение </a:t>
            </a:r>
            <a:r>
              <a:rPr lang="ru-RU" dirty="0"/>
              <a:t>самых последних сведений; </a:t>
            </a:r>
          </a:p>
          <a:p>
            <a:r>
              <a:rPr lang="ru-RU" dirty="0" smtClean="0"/>
              <a:t>сокращение </a:t>
            </a:r>
            <a:r>
              <a:rPr lang="ru-RU" dirty="0"/>
              <a:t>времени ожидания ответов. </a:t>
            </a:r>
          </a:p>
          <a:p>
            <a:pPr marL="0" indent="0">
              <a:buNone/>
            </a:pPr>
            <a:r>
              <a:rPr lang="ru-RU" dirty="0"/>
              <a:t>С точки зрения руководства компании </a:t>
            </a:r>
            <a:r>
              <a:rPr lang="ru-RU" dirty="0" err="1"/>
              <a:t>интранет</a:t>
            </a:r>
            <a:r>
              <a:rPr lang="ru-RU" dirty="0"/>
              <a:t> обеспечивает: </a:t>
            </a:r>
          </a:p>
          <a:p>
            <a:r>
              <a:rPr lang="ru-RU" dirty="0" smtClean="0"/>
              <a:t>снижение </a:t>
            </a:r>
            <a:r>
              <a:rPr lang="ru-RU" dirty="0"/>
              <a:t>стоимости разработки; </a:t>
            </a:r>
          </a:p>
          <a:p>
            <a:r>
              <a:rPr lang="ru-RU" dirty="0" smtClean="0"/>
              <a:t>экономию </a:t>
            </a:r>
            <a:r>
              <a:rPr lang="ru-RU" dirty="0"/>
              <a:t>материалов; </a:t>
            </a:r>
          </a:p>
          <a:p>
            <a:r>
              <a:rPr lang="ru-RU" dirty="0"/>
              <a:t>п</a:t>
            </a:r>
            <a:r>
              <a:rPr lang="ru-RU" dirty="0" smtClean="0"/>
              <a:t>овышение </a:t>
            </a:r>
            <a:r>
              <a:rPr lang="ru-RU" dirty="0"/>
              <a:t>производительности труда.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7084612" y="4253948"/>
            <a:ext cx="4949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8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/>
              <a:t>Преимущества сети </a:t>
            </a:r>
            <a:r>
              <a:rPr lang="ru-RU" b="1" dirty="0" err="1"/>
              <a:t>интранет</a:t>
            </a:r>
            <a:r>
              <a:rPr lang="ru-RU" b="1" dirty="0"/>
              <a:t> перед локальными и региональными </a:t>
            </a:r>
            <a:r>
              <a:rPr lang="ru-RU" b="1" dirty="0" smtClean="0"/>
              <a:t>сетями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70180"/>
              </p:ext>
            </p:extLst>
          </p:nvPr>
        </p:nvGraphicFramePr>
        <p:xfrm>
          <a:off x="818005" y="2899796"/>
          <a:ext cx="10555990" cy="237986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11198">
                  <a:extLst>
                    <a:ext uri="{9D8B030D-6E8A-4147-A177-3AD203B41FA5}">
                      <a16:colId xmlns:a16="http://schemas.microsoft.com/office/drawing/2014/main" val="1620754501"/>
                    </a:ext>
                  </a:extLst>
                </a:gridCol>
                <a:gridCol w="2111198">
                  <a:extLst>
                    <a:ext uri="{9D8B030D-6E8A-4147-A177-3AD203B41FA5}">
                      <a16:colId xmlns:a16="http://schemas.microsoft.com/office/drawing/2014/main" val="1526142501"/>
                    </a:ext>
                  </a:extLst>
                </a:gridCol>
                <a:gridCol w="2111198">
                  <a:extLst>
                    <a:ext uri="{9D8B030D-6E8A-4147-A177-3AD203B41FA5}">
                      <a16:colId xmlns:a16="http://schemas.microsoft.com/office/drawing/2014/main" val="1237039496"/>
                    </a:ext>
                  </a:extLst>
                </a:gridCol>
                <a:gridCol w="2111198">
                  <a:extLst>
                    <a:ext uri="{9D8B030D-6E8A-4147-A177-3AD203B41FA5}">
                      <a16:colId xmlns:a16="http://schemas.microsoft.com/office/drawing/2014/main" val="3508254376"/>
                    </a:ext>
                  </a:extLst>
                </a:gridCol>
                <a:gridCol w="2111198">
                  <a:extLst>
                    <a:ext uri="{9D8B030D-6E8A-4147-A177-3AD203B41FA5}">
                      <a16:colId xmlns:a16="http://schemas.microsoft.com/office/drawing/2014/main" val="1348778247"/>
                    </a:ext>
                  </a:extLst>
                </a:gridCol>
              </a:tblGrid>
              <a:tr h="475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Пользователи</a:t>
                      </a:r>
                      <a:endParaRPr lang="ru-RU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Сотрудники информационного отдела</a:t>
                      </a:r>
                      <a:endParaRPr lang="ru-RU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Сотрудники отдела коммуникаций</a:t>
                      </a:r>
                      <a:endParaRPr lang="ru-RU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Менеджеры</a:t>
                      </a:r>
                      <a:endParaRPr lang="ru-RU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Партнеры</a:t>
                      </a:r>
                      <a:endParaRPr lang="ru-RU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85176012"/>
                  </a:ext>
                </a:extLst>
              </a:tr>
              <a:tr h="475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Простота использования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Простота администрирования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Достижение целевой аудитории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Сокращение затрат на разработку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Лучшая взаимосвязь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69147773"/>
                  </a:ext>
                </a:extLst>
              </a:tr>
              <a:tr h="475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Простота публикации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Простота модификации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Мгновенное обновление информации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Экономия средств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Мгновенное обновление информации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2595007"/>
                  </a:ext>
                </a:extLst>
              </a:tr>
              <a:tr h="475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Доверие к информации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Сокращение объема технической поддержки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Ускорение коммуникаций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Доверие к сотрудникам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Ускорение коммуникаций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3817677"/>
                  </a:ext>
                </a:extLst>
              </a:tr>
              <a:tr h="475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Сокращение времени ожидания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Простота управления сетью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Единый платежный источник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Повышение производительности труда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Сокращение времени ожидания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403125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7606350" y="258015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a typeface="Times New Roman" panose="02020603050405020304" pitchFamily="18" charset="0"/>
              </a:rPr>
              <a:t>Таблица </a:t>
            </a:r>
            <a:r>
              <a:rPr lang="ru-RU" sz="1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2 – Преимущества </a:t>
            </a:r>
            <a:r>
              <a:rPr lang="ru-RU" sz="12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интранет</a:t>
            </a:r>
            <a:r>
              <a:rPr lang="ru-RU" sz="1200" dirty="0">
                <a:solidFill>
                  <a:srgbClr val="000000"/>
                </a:solidFill>
                <a:ea typeface="Times New Roman" panose="02020603050405020304" pitchFamily="18" charset="0"/>
              </a:rPr>
              <a:t> с различных точек зрения</a:t>
            </a:r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7788" y="5322308"/>
            <a:ext cx="108575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a typeface="Calibri" panose="020F0502020204030204" pitchFamily="34" charset="0"/>
              </a:rPr>
              <a:t>Приведенная сводная таблица преимуществ </a:t>
            </a:r>
            <a:r>
              <a:rPr lang="ru-RU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интранет</a:t>
            </a:r>
            <a:r>
              <a:rPr lang="ru-RU" sz="1400" dirty="0">
                <a:solidFill>
                  <a:srgbClr val="000000"/>
                </a:solidFill>
                <a:ea typeface="Calibri" panose="020F0502020204030204" pitchFamily="34" charset="0"/>
              </a:rPr>
              <a:t> свидетельствует о том, что создание сети </a:t>
            </a:r>
            <a:r>
              <a:rPr lang="ru-RU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интранет</a:t>
            </a:r>
            <a:r>
              <a:rPr lang="ru-RU" sz="1400" dirty="0">
                <a:solidFill>
                  <a:srgbClr val="000000"/>
                </a:solidFill>
                <a:ea typeface="Calibri" panose="020F0502020204030204" pitchFamily="34" charset="0"/>
              </a:rPr>
              <a:t> в компании приведет к тому, что: </a:t>
            </a:r>
            <a:endParaRPr lang="ru-RU" sz="1400" dirty="0">
              <a:ea typeface="Calibri" panose="020F050202020403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000000"/>
                </a:solidFill>
                <a:ea typeface="Calibri" panose="020F0502020204030204" pitchFamily="34" charset="0"/>
              </a:rPr>
              <a:t>доверие </a:t>
            </a:r>
            <a:r>
              <a:rPr lang="ru-RU" sz="1400" dirty="0">
                <a:solidFill>
                  <a:srgbClr val="000000"/>
                </a:solidFill>
                <a:ea typeface="Calibri" panose="020F0502020204030204" pitchFamily="34" charset="0"/>
              </a:rPr>
              <a:t>к сотрудникам сделает их инициативными и повысит производительность труда; </a:t>
            </a:r>
            <a:endParaRPr lang="ru-RU" sz="1400" dirty="0">
              <a:ea typeface="Calibri" panose="020F050202020403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000000"/>
                </a:solidFill>
                <a:ea typeface="Calibri" panose="020F0502020204030204" pitchFamily="34" charset="0"/>
              </a:rPr>
              <a:t>произойдет </a:t>
            </a:r>
            <a:r>
              <a:rPr lang="ru-RU" sz="1400" dirty="0">
                <a:solidFill>
                  <a:srgbClr val="000000"/>
                </a:solidFill>
                <a:ea typeface="Calibri" panose="020F0502020204030204" pitchFamily="34" charset="0"/>
              </a:rPr>
              <a:t>сплочение организации; </a:t>
            </a:r>
            <a:endParaRPr lang="ru-RU" sz="1400" dirty="0"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улучшится </a:t>
            </a:r>
            <a:r>
              <a:rPr lang="ru-RU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сотрудничество не только в пределах рабочих групп, но и между различными рабочими группами внутри компании, а также между компанией и ее партнерами, поставщиками и потребителями.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728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Электронный бизнес вовлекает в свою орбиту все большие массы продавцов и покупателей. Обороты онлайновой торговли исчисляются миллиардами долларов. Сейчас практически любые товары можно купить через Сеть.</a:t>
            </a:r>
          </a:p>
          <a:p>
            <a:pPr marL="0" indent="0">
              <a:buNone/>
            </a:pPr>
            <a:r>
              <a:rPr lang="ru-RU" b="1" dirty="0"/>
              <a:t>Электронная</a:t>
            </a:r>
            <a:r>
              <a:rPr lang="ru-RU" dirty="0"/>
              <a:t> </a:t>
            </a:r>
            <a:r>
              <a:rPr lang="ru-RU" b="1" dirty="0"/>
              <a:t>коммерция</a:t>
            </a:r>
            <a:r>
              <a:rPr lang="ru-RU" dirty="0"/>
              <a:t> </a:t>
            </a:r>
            <a:r>
              <a:rPr lang="ru-RU" dirty="0" smtClean="0"/>
              <a:t>– это </a:t>
            </a:r>
            <a:r>
              <a:rPr lang="ru-RU" dirty="0"/>
              <a:t>процесс зарабатывания денег с использованием </a:t>
            </a:r>
            <a:r>
              <a:rPr lang="ru-RU" dirty="0" err="1"/>
              <a:t>Internet</a:t>
            </a:r>
            <a:r>
              <a:rPr lang="ru-RU" dirty="0"/>
              <a:t>-технологий, или это такая форма поставки продукции, при которой выбор и заказ товаров осуществляется через компьютерные сети, а расчеты между покупателем и поставщиком осуществляются с использованием электронных документов и/или средств платежа. При этом в качестве покупателей товаров (или услуг) могут выступать как частные лица, так и организации.</a:t>
            </a:r>
          </a:p>
          <a:p>
            <a:pPr marL="0" indent="0">
              <a:buNone/>
            </a:pPr>
            <a:r>
              <a:rPr lang="ru-RU" dirty="0"/>
              <a:t>Термин «электронная коммерция» объединяет в себе множество различных технологий, в числе которых </a:t>
            </a:r>
            <a:r>
              <a:rPr lang="ru-RU" dirty="0" smtClean="0"/>
              <a:t>– EDI </a:t>
            </a:r>
            <a:r>
              <a:rPr lang="ru-RU" dirty="0"/>
              <a:t>(</a:t>
            </a:r>
            <a:r>
              <a:rPr lang="ru-RU" dirty="0" err="1"/>
              <a:t>Electronic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Interchange</a:t>
            </a:r>
            <a:r>
              <a:rPr lang="ru-RU" dirty="0"/>
              <a:t> - электронный обмен данными), электронная почта, Интернет, </a:t>
            </a:r>
            <a:r>
              <a:rPr lang="ru-RU" dirty="0" err="1"/>
              <a:t>интранет</a:t>
            </a:r>
            <a:r>
              <a:rPr lang="ru-RU" dirty="0"/>
              <a:t> (обмен информацией внутри компании), </a:t>
            </a:r>
            <a:r>
              <a:rPr lang="ru-RU" dirty="0" err="1"/>
              <a:t>экстранет</a:t>
            </a:r>
            <a:r>
              <a:rPr lang="ru-RU" dirty="0"/>
              <a:t> (обмен информацией с внешним миром). Таким образом, электронную коммерцию можно характеризовать как ведение бизнеса через Интернет.</a:t>
            </a:r>
          </a:p>
          <a:p>
            <a:pPr marL="0" indent="0">
              <a:buNone/>
            </a:pPr>
            <a:r>
              <a:rPr lang="ru-RU" dirty="0"/>
              <a:t>Системы электронной коммерции можно разделить на два класса </a:t>
            </a:r>
            <a:r>
              <a:rPr lang="ru-RU" dirty="0" smtClean="0"/>
              <a:t>– системы </a:t>
            </a:r>
            <a:r>
              <a:rPr lang="ru-RU" dirty="0"/>
              <a:t>для организации розничной торговли и системы для взаимодействия с деловыми партнерами (системы бизнес для потребителя и бизнес для бизнеса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8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Организация электронной коммерции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системе электронной коммерции встречаются четыре основные модели организации коммерческой деятельности:</a:t>
            </a:r>
          </a:p>
          <a:p>
            <a:r>
              <a:rPr lang="ru-RU" dirty="0" smtClean="0"/>
              <a:t>бизнес-бизнес </a:t>
            </a:r>
            <a:r>
              <a:rPr lang="ru-RU" dirty="0"/>
              <a:t>или компания-компания (</a:t>
            </a:r>
            <a:r>
              <a:rPr lang="ru-RU" dirty="0" err="1"/>
              <a:t>Business-to-business</a:t>
            </a:r>
            <a:r>
              <a:rPr lang="ru-RU" dirty="0"/>
              <a:t> или B2B);</a:t>
            </a:r>
          </a:p>
          <a:p>
            <a:r>
              <a:rPr lang="ru-RU" dirty="0" smtClean="0"/>
              <a:t>бизнес-потребитель </a:t>
            </a:r>
            <a:r>
              <a:rPr lang="ru-RU" dirty="0"/>
              <a:t>или компания-потребитель (</a:t>
            </a:r>
            <a:r>
              <a:rPr lang="ru-RU" dirty="0" err="1"/>
              <a:t>Business-to-Consumer</a:t>
            </a:r>
            <a:r>
              <a:rPr lang="ru-RU" dirty="0"/>
              <a:t> или B2C);</a:t>
            </a:r>
          </a:p>
          <a:p>
            <a:r>
              <a:rPr lang="ru-RU" dirty="0" smtClean="0"/>
              <a:t>бизнес</a:t>
            </a:r>
            <a:r>
              <a:rPr lang="en-US" dirty="0"/>
              <a:t>-</a:t>
            </a:r>
            <a:r>
              <a:rPr lang="ru-RU" dirty="0"/>
              <a:t>администрация</a:t>
            </a:r>
            <a:r>
              <a:rPr lang="en-US" dirty="0"/>
              <a:t> (Business-to-Administration </a:t>
            </a:r>
            <a:r>
              <a:rPr lang="ru-RU" dirty="0"/>
              <a:t>или</a:t>
            </a:r>
            <a:r>
              <a:rPr lang="en-US" dirty="0"/>
              <a:t> B2A);</a:t>
            </a:r>
            <a:endParaRPr lang="ru-RU" dirty="0"/>
          </a:p>
          <a:p>
            <a:r>
              <a:rPr lang="ru-RU" dirty="0" smtClean="0"/>
              <a:t>потребитель</a:t>
            </a:r>
            <a:r>
              <a:rPr lang="en-US" dirty="0"/>
              <a:t>-</a:t>
            </a:r>
            <a:r>
              <a:rPr lang="ru-RU" dirty="0"/>
              <a:t>администрация</a:t>
            </a:r>
            <a:r>
              <a:rPr lang="en-US" dirty="0"/>
              <a:t> (Consumer-to-Administration </a:t>
            </a:r>
            <a:r>
              <a:rPr lang="ru-RU" dirty="0"/>
              <a:t>или</a:t>
            </a:r>
            <a:r>
              <a:rPr lang="en-US" dirty="0"/>
              <a:t> C2A).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последнее время специалистам рекомендуется модель потребитель-потребитель (</a:t>
            </a:r>
            <a:r>
              <a:rPr lang="ru-RU" dirty="0" err="1"/>
              <a:t>Consumer-to-Consumer</a:t>
            </a:r>
            <a:r>
              <a:rPr lang="ru-RU" dirty="0"/>
              <a:t> или C2C).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5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280160" y="2197529"/>
            <a:ext cx="9628632" cy="398621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Модель</a:t>
            </a:r>
            <a:r>
              <a:rPr lang="en-US" b="1" dirty="0" smtClean="0"/>
              <a:t> </a:t>
            </a:r>
            <a:r>
              <a:rPr lang="en-US" b="1" dirty="0"/>
              <a:t>Business-to-business (B2B)</a:t>
            </a:r>
            <a:endParaRPr lang="ru-RU" dirty="0"/>
          </a:p>
          <a:p>
            <a:pPr marL="0" indent="0">
              <a:buNone/>
            </a:pPr>
            <a:r>
              <a:rPr lang="ru-RU" sz="1600" dirty="0"/>
              <a:t>Модель </a:t>
            </a:r>
            <a:r>
              <a:rPr lang="ru-RU" sz="1600" dirty="0" err="1"/>
              <a:t>Business-to-business</a:t>
            </a:r>
            <a:r>
              <a:rPr lang="ru-RU" sz="1600" dirty="0"/>
              <a:t> представляет собой сектор, ориентированный на организацию практической работы между компаниями в процессе производства товаров и услуг. Этот сектор электронной коммерции, кроме продажи корпоративными клиентами друг другу сырья, полуфабрикатов, комплектующих изделий для производства продукции или оказания услуг, занимается еще и разработкой и эксплуатацией специальных систем электронного сбора и передачи информации, обеспечивающих необходимую интеграцию партнеров по коммерции. В упрощенном виде эта модель организации функционирования системы электронной коммерции приведена на </a:t>
            </a:r>
            <a:r>
              <a:rPr lang="ru-RU" sz="1600" dirty="0" smtClean="0"/>
              <a:t>рисунке:</a:t>
            </a:r>
            <a:endParaRPr lang="ru-RU" sz="16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Oval 7"/>
          <p:cNvSpPr>
            <a:spLocks noChangeArrowheads="1"/>
          </p:cNvSpPr>
          <p:nvPr/>
        </p:nvSpPr>
        <p:spPr bwMode="auto">
          <a:xfrm>
            <a:off x="5568895" y="4741022"/>
            <a:ext cx="1028700" cy="720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Интернет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(EDI)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97195" y="4741022"/>
            <a:ext cx="685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Бизнес-</a:t>
            </a:r>
            <a:endParaRPr kumimoji="0" lang="ru-RU" altLang="ru-RU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процесс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082995" y="4741022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Шлюз</a:t>
            </a:r>
            <a:endParaRPr kumimoji="0" lang="ru-RU" altLang="ru-RU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Интернет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883095" y="5071222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69095" y="4741022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Шлюз</a:t>
            </a:r>
            <a:endParaRPr kumimoji="0" lang="ru-RU" altLang="ru-RU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Интернет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969195" y="4741022"/>
            <a:ext cx="800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Бизнес-</a:t>
            </a:r>
            <a:endParaRPr kumimoji="0" lang="ru-RU" altLang="ru-RU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процесс 2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H="1">
            <a:off x="6597595" y="5080747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834517" y="4989339"/>
            <a:ext cx="474899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Рис. 1. Модель организации электронной коммерции бизнес-бизнес.</a:t>
            </a:r>
            <a:endParaRPr kumimoji="0" lang="ru-RU" altLang="ru-RU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79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Понятия </a:t>
            </a:r>
            <a:r>
              <a:rPr lang="ru-RU" b="1" dirty="0" err="1"/>
              <a:t>интранет</a:t>
            </a:r>
            <a:r>
              <a:rPr lang="ru-RU" b="1" dirty="0"/>
              <a:t> и </a:t>
            </a:r>
            <a:r>
              <a:rPr lang="ru-RU" b="1" dirty="0" err="1"/>
              <a:t>экстранет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системы информационной поддержки бизнес процессов, созданные на базе Интернет-технологий. </a:t>
            </a:r>
            <a:r>
              <a:rPr lang="ru-RU" dirty="0" err="1"/>
              <a:t>Интранет</a:t>
            </a:r>
            <a:r>
              <a:rPr lang="ru-RU" dirty="0"/>
              <a:t>-системы предназначены для поддержки бизнес-процессов внутри корпорации, а </a:t>
            </a:r>
            <a:r>
              <a:rPr lang="ru-RU" dirty="0" err="1"/>
              <a:t>Экстранет</a:t>
            </a:r>
            <a:r>
              <a:rPr lang="ru-RU" dirty="0"/>
              <a:t> </a:t>
            </a:r>
            <a:r>
              <a:rPr lang="ru-RU" dirty="0" smtClean="0"/>
              <a:t>– для </a:t>
            </a:r>
            <a:r>
              <a:rPr lang="ru-RU" dirty="0"/>
              <a:t>организации эффективного взаимодействия с бизнес-партнерами. </a:t>
            </a:r>
          </a:p>
          <a:p>
            <a:pPr marL="0" indent="0">
              <a:buNone/>
            </a:pPr>
            <a:r>
              <a:rPr lang="ru-RU" dirty="0" err="1"/>
              <a:t>Интранет</a:t>
            </a:r>
            <a:r>
              <a:rPr lang="ru-RU" dirty="0"/>
              <a:t> или интрасеть </a:t>
            </a:r>
            <a:r>
              <a:rPr lang="ru-RU" dirty="0" smtClean="0"/>
              <a:t>– это </a:t>
            </a:r>
            <a:r>
              <a:rPr lang="ru-RU" dirty="0" err="1"/>
              <a:t>внутрення</a:t>
            </a:r>
            <a:r>
              <a:rPr lang="ru-RU" dirty="0"/>
              <a:t> компьютерная сеть организации, работающая по Интернет-протоколу TCP/IP. Сети </a:t>
            </a:r>
            <a:r>
              <a:rPr lang="ru-RU" b="1" dirty="0" err="1"/>
              <a:t>интранет</a:t>
            </a:r>
            <a:r>
              <a:rPr lang="ru-RU" dirty="0"/>
              <a:t> появились в связи с тем, что Интернет-технологии получили широкое распространение в повседневной работе многих компаний и организаций. Так как все сотрудники компаний уже умеют пользоваться браузерами, поисковыми системами, электронной почтой в Интернете, то появилась идея </a:t>
            </a:r>
            <a:r>
              <a:rPr lang="ru-RU" dirty="0" smtClean="0"/>
              <a:t>внутренние </a:t>
            </a:r>
            <a:r>
              <a:rPr lang="ru-RU" dirty="0"/>
              <a:t>сети компаний построить по технологиям Интернет.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Модель</a:t>
            </a:r>
            <a:r>
              <a:rPr lang="en-US" b="1" dirty="0"/>
              <a:t> Business-to-business (B2B)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моделях типа бизнес-бизнес (рис. 1) реализуется схема полностью автоматизированного взаимодействия бизнес-процессов двух фирм (компаний), которые используют Сеть для заказов поставщикам, получения счетов и оплаты. С помощью шлюзов обеспечивается автоматическая связь бизнес-процессов с системой Интернет (внешней средой). </a:t>
            </a:r>
          </a:p>
          <a:p>
            <a:pPr marL="0" indent="0">
              <a:buNone/>
            </a:pPr>
            <a:r>
              <a:rPr lang="ru-RU" dirty="0"/>
              <a:t>Отличительными признаками моделей типа бизнес-бизнес являются следующие:</a:t>
            </a:r>
          </a:p>
          <a:p>
            <a:r>
              <a:rPr lang="ru-RU" dirty="0" smtClean="0"/>
              <a:t>Наличие </a:t>
            </a:r>
            <a:r>
              <a:rPr lang="ru-RU" dirty="0"/>
              <a:t>шлюза, обеспечивающего автоматический выход в Интернет из бизнес-системы.</a:t>
            </a:r>
          </a:p>
          <a:p>
            <a:r>
              <a:rPr lang="ru-RU" dirty="0" smtClean="0"/>
              <a:t>Прямая </a:t>
            </a:r>
            <a:r>
              <a:rPr lang="ru-RU" dirty="0"/>
              <a:t>интеграция ввода/вывода данных в бизнес-процесс и из бизнес-процесса фирмы (компании).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единого стандарта передаваемых сообщений </a:t>
            </a:r>
            <a:r>
              <a:rPr lang="ru-RU" dirty="0" smtClean="0"/>
              <a:t>– EDI </a:t>
            </a:r>
            <a:r>
              <a:rPr lang="ru-RU" dirty="0"/>
              <a:t>(</a:t>
            </a:r>
            <a:r>
              <a:rPr lang="ru-RU" dirty="0" err="1"/>
              <a:t>Electronic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Exchange</a:t>
            </a:r>
            <a:r>
              <a:rPr lang="ru-RU" dirty="0"/>
              <a:t>).</a:t>
            </a:r>
          </a:p>
          <a:p>
            <a:r>
              <a:rPr lang="ru-RU" dirty="0" smtClean="0"/>
              <a:t>Равноправный </a:t>
            </a:r>
            <a:r>
              <a:rPr lang="ru-RU" dirty="0"/>
              <a:t>характер участвующих в системе электронной коммерции фирм (нет иерархии типа дистрибьютор </a:t>
            </a:r>
            <a:r>
              <a:rPr lang="ru-RU" dirty="0" smtClean="0"/>
              <a:t>– дилер</a:t>
            </a:r>
            <a:r>
              <a:rPr lang="ru-RU" dirty="0"/>
              <a:t>, производитель </a:t>
            </a:r>
            <a:r>
              <a:rPr lang="ru-RU" dirty="0" smtClean="0"/>
              <a:t>– поставщик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22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Модель</a:t>
            </a:r>
            <a:r>
              <a:rPr lang="en-US" b="1" dirty="0"/>
              <a:t> Business-to-Consumer (B2C)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Модель </a:t>
            </a:r>
            <a:r>
              <a:rPr lang="ru-RU" dirty="0" err="1"/>
              <a:t>Business-to-Consumer</a:t>
            </a:r>
            <a:r>
              <a:rPr lang="ru-RU" dirty="0"/>
              <a:t> характеризует сектор, ориентированный на работу компаний с индивидуальными потребителями товаров и услуг. Отличие данной модели коммерции от традиционной торговли по каталогам с доставкой состоит в том, что клиент может совершать покупки или получать услуги, не выходя из дома или офиса, пользуясь лишь компьютером и электронной кредитной картой. Реализация этой модели открывает новые возможности для потенциальных покупателей. Одной из таких возможностей является </a:t>
            </a:r>
            <a:r>
              <a:rPr lang="ru-RU" dirty="0" err="1"/>
              <a:t>кастомайзинг</a:t>
            </a:r>
            <a:r>
              <a:rPr lang="ru-RU" dirty="0"/>
              <a:t> (</a:t>
            </a:r>
            <a:r>
              <a:rPr lang="ru-RU" dirty="0" err="1"/>
              <a:t>customizing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такая предоставляемая покупателю возможность, суть которой состоит в самостоятельном проектировании будущего предмета покупки. В частности, на территории онлайнового магазина </a:t>
            </a:r>
            <a:r>
              <a:rPr lang="ru-RU" dirty="0" err="1"/>
              <a:t>NIKEiD</a:t>
            </a:r>
            <a:r>
              <a:rPr lang="ru-RU" dirty="0"/>
              <a:t> www.nike.com покупатели в состоянии сами спроектировать устраивающий их вариант обуви: выбрать подошву из определенного материала, цвет отделки, поместить любую надпись длиной до 8 символов. При этом созданный покупателем вариант можно сразу увидеть на экране компьютера. Модель организации функционирования системы электронной коммерции </a:t>
            </a:r>
            <a:r>
              <a:rPr lang="ru-RU" dirty="0" err="1"/>
              <a:t>Business-to-Consumer</a:t>
            </a:r>
            <a:r>
              <a:rPr lang="ru-RU" dirty="0"/>
              <a:t> (B2C) приведена на рис.2. </a:t>
            </a:r>
          </a:p>
        </p:txBody>
      </p:sp>
    </p:spTree>
    <p:extLst>
      <p:ext uri="{BB962C8B-B14F-4D97-AF65-F5344CB8AC3E}">
        <p14:creationId xmlns:p14="http://schemas.microsoft.com/office/powerpoint/2010/main" val="23102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/>
              <a:t>Модель</a:t>
            </a:r>
            <a:r>
              <a:rPr lang="en-US" b="1" dirty="0"/>
              <a:t> Business-to-Consumer (B2C</a:t>
            </a:r>
            <a:r>
              <a:rPr lang="en-US" b="1" dirty="0" smtClean="0"/>
              <a:t>)</a:t>
            </a:r>
            <a:endParaRPr lang="ru-RU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34032" y="23337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343524" y="3338753"/>
            <a:ext cx="508055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Рис. 2. Модель организации электронной коммерции бизнес-потребитель</a:t>
            </a:r>
            <a:endParaRPr kumimoji="0" lang="ru-RU" altLang="ru-RU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18" y="2739017"/>
            <a:ext cx="8476190" cy="111428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53774" y="4321094"/>
            <a:ext cx="11016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Согласно рис.2 в первой фирме (компании) сохраняется стыковочный шлюз с системой управления, а во второй фирме внутренняя система управления не связана с Интернетом. Следовательно, в этом случае отсутствует автоматический обмен данными с первой фирмой. Между тем вторая фирма может взаимодействовать с первой через своих менеджеров («вручную»). Менеджеры могут общаться с первой фирмой с помощью некоторого интерфейса (например, браузера). Менеджеры могут получать (например, по электронной почте или через браузер) необходимую информацию от первой фирмы, а затем вносить данные в свою систему управления, осуществлять свой бизнес-процесс. Менеджеры второй фирмы выступают в качестве потребителей первой фирмы.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0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Модель</a:t>
            </a:r>
            <a:r>
              <a:rPr lang="en-US" b="1" dirty="0"/>
              <a:t> Business-to-Consumer (B2C)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Особенностями второй модели организации электронной </a:t>
            </a:r>
            <a:r>
              <a:rPr lang="ru-RU" dirty="0" smtClean="0"/>
              <a:t>коммерции</a:t>
            </a:r>
          </a:p>
          <a:p>
            <a:pPr marL="0" indent="0" algn="ctr">
              <a:buNone/>
            </a:pPr>
            <a:r>
              <a:rPr lang="ru-RU" dirty="0" smtClean="0"/>
              <a:t>бизнес-потребитель</a:t>
            </a:r>
          </a:p>
          <a:p>
            <a:pPr marL="0" indent="0">
              <a:buNone/>
            </a:pPr>
            <a:r>
              <a:rPr lang="ru-RU" dirty="0" smtClean="0"/>
              <a:t>являются </a:t>
            </a:r>
            <a:r>
              <a:rPr lang="ru-RU" dirty="0"/>
              <a:t>следующие:</a:t>
            </a:r>
          </a:p>
          <a:p>
            <a:r>
              <a:rPr lang="ru-RU" dirty="0" smtClean="0"/>
              <a:t>Продавец </a:t>
            </a:r>
            <a:r>
              <a:rPr lang="ru-RU" dirty="0"/>
              <a:t>(фирма 1) ведет торговлю не с помощью автоматической торговой системы, интегрированной с Интернет интерфейсом, а «вручную», через своих менеджеров.</a:t>
            </a:r>
          </a:p>
          <a:p>
            <a:r>
              <a:rPr lang="ru-RU" dirty="0" smtClean="0"/>
              <a:t>Отсутствует </a:t>
            </a:r>
            <a:r>
              <a:rPr lang="ru-RU" dirty="0"/>
              <a:t>полная интеграция между бизнес-процессом торговой фирмы и внешним интерфейсом Интернет-магазина.</a:t>
            </a:r>
          </a:p>
          <a:p>
            <a:pPr marL="0" indent="0">
              <a:buNone/>
            </a:pPr>
            <a:r>
              <a:rPr lang="ru-RU" dirty="0"/>
              <a:t>Через Интернет можно успешно продавать любые товары или оказывать определенные виды услуг. Установлено, что рынок бизнес-бизнес не зависит от наименования и ассортимента продаваемых посредством Интернета товаров и услуг. Между тем для рынка бизнес-потребитель существуют такие виды товаров и услуг, которые не приносят достаточной экономической выгоды.</a:t>
            </a:r>
          </a:p>
        </p:txBody>
      </p:sp>
    </p:spTree>
    <p:extLst>
      <p:ext uri="{BB962C8B-B14F-4D97-AF65-F5344CB8AC3E}">
        <p14:creationId xmlns:p14="http://schemas.microsoft.com/office/powerpoint/2010/main" val="29511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Модель</a:t>
            </a:r>
            <a:r>
              <a:rPr lang="en-US" b="1" dirty="0"/>
              <a:t> Business-to-Administration (</a:t>
            </a:r>
            <a:r>
              <a:rPr lang="ru-RU" b="1" dirty="0"/>
              <a:t>В</a:t>
            </a:r>
            <a:r>
              <a:rPr lang="en-US" b="1" dirty="0"/>
              <a:t>2</a:t>
            </a:r>
            <a:r>
              <a:rPr lang="ru-RU" b="1" dirty="0"/>
              <a:t>А</a:t>
            </a:r>
            <a:r>
              <a:rPr lang="en-US" b="1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Модель бизнес-администрация включает в себя все виды сделок, заключаемых между фирмами и правительственными организациями. Например, в США информация относительно планируемых правительством закупок публикуется в сети Интернет. Все компании могут посылать свои предложения электронным </a:t>
            </a:r>
            <a:r>
              <a:rPr lang="ru-RU" dirty="0" smtClean="0"/>
              <a:t>способом.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добавление к объявлениям о закупках административные органы могут также предлагать возможность электронного обмена при таких операциях, как, например, возврат налога на добавленную стоимость. Данная модель организации системы электронной коммерции находится на начальном этапе развития.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9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Модель</a:t>
            </a:r>
            <a:r>
              <a:rPr lang="en-US" b="1" dirty="0"/>
              <a:t> Consumer-to-Administration (C2A)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Модель потребитель-администрация находится в настоящее время в разработке. Ее реализация позволит расширить электронное взаимодействие в таких областях, как, например, социальное обеспечение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Модель</a:t>
            </a:r>
            <a:r>
              <a:rPr lang="en-US" b="1" dirty="0"/>
              <a:t> Consumer-to-Consumer (C2C)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Модель </a:t>
            </a:r>
            <a:r>
              <a:rPr lang="ru-RU" dirty="0" err="1"/>
              <a:t>Consumer-to-Consumer</a:t>
            </a:r>
            <a:r>
              <a:rPr lang="ru-RU" dirty="0"/>
              <a:t> представляет собой сектор, в котором наблюдается общение потребителей друг с другом, объединенных посещением одного </a:t>
            </a:r>
            <a:r>
              <a:rPr lang="ru-RU" dirty="0" err="1"/>
              <a:t>web</a:t>
            </a:r>
            <a:r>
              <a:rPr lang="ru-RU" dirty="0"/>
              <a:t>-сайта. Считается, что любой электронный магазин можно отнести к этой сфере электронной коммерции. Вокруг определенного </a:t>
            </a:r>
            <a:r>
              <a:rPr lang="ru-RU" dirty="0" err="1"/>
              <a:t>web</a:t>
            </a:r>
            <a:r>
              <a:rPr lang="ru-RU" dirty="0"/>
              <a:t>-сайта образуется некоторое сообщество людей, объединенных одними и теми же интересами. В качестве примера более или менее стабильного сообщества могут служить электронные аукционы. Более того, все посетители обычно делятся на достаточно четкие подгруппы «по интересам»: кто-то чаще посещает автомобильные аукционы, кто-то </a:t>
            </a:r>
            <a:r>
              <a:rPr lang="ru-RU" dirty="0" smtClean="0"/>
              <a:t>книжные.</a:t>
            </a:r>
          </a:p>
          <a:p>
            <a:pPr marL="0" indent="0">
              <a:buNone/>
            </a:pPr>
            <a:r>
              <a:rPr lang="ru-RU" dirty="0" smtClean="0"/>
              <a:t>Согласно </a:t>
            </a:r>
            <a:r>
              <a:rPr lang="ru-RU" dirty="0"/>
              <a:t>мнению специалистов в сфере электронной коммерции, эффективность рекламы на сайтах, которые объединили вокруг себя определенное и постоянное сообщество потенциальных покупателей, сравнительно более высокая.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59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Участие государства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Участие государства (</a:t>
            </a:r>
            <a:r>
              <a:rPr lang="ru-RU" dirty="0" err="1"/>
              <a:t>Government</a:t>
            </a:r>
            <a:r>
              <a:rPr lang="ru-RU" dirty="0"/>
              <a:t>) в процессе электронизации коммерческой деятельности обусловило появление новых типов моделей: </a:t>
            </a:r>
            <a:r>
              <a:rPr lang="ru-RU" dirty="0" err="1"/>
              <a:t>Business-to-Government</a:t>
            </a:r>
            <a:r>
              <a:rPr lang="ru-RU" dirty="0"/>
              <a:t> (B2G), </a:t>
            </a:r>
            <a:r>
              <a:rPr lang="ru-RU" dirty="0" err="1"/>
              <a:t>Government-to-Citizens</a:t>
            </a:r>
            <a:r>
              <a:rPr lang="ru-RU" dirty="0"/>
              <a:t> (G2C) и </a:t>
            </a:r>
            <a:r>
              <a:rPr lang="ru-RU" dirty="0" err="1"/>
              <a:t>Government-to-Government</a:t>
            </a:r>
            <a:r>
              <a:rPr lang="ru-RU" dirty="0"/>
              <a:t> (G2G). Благодаря реализации модели B2G обеспечивается снижение издержек и экономия средств налогоплательщиков на содержание и финансирование деятельности государственного </a:t>
            </a:r>
            <a:r>
              <a:rPr lang="ru-RU" dirty="0" smtClean="0"/>
              <a:t>аппарата.</a:t>
            </a:r>
          </a:p>
          <a:p>
            <a:pPr marL="0" indent="0">
              <a:buNone/>
            </a:pPr>
            <a:r>
              <a:rPr lang="ru-RU" dirty="0" smtClean="0"/>
              <a:t>Повышение </a:t>
            </a:r>
            <a:r>
              <a:rPr lang="ru-RU" dirty="0"/>
              <a:t>открытости и прозрачности органов управления, обеспечение свободного доступа граждан ко всей необходимой государственной </a:t>
            </a:r>
            <a:r>
              <a:rPr lang="ru-RU" dirty="0" smtClean="0"/>
              <a:t>информации, например, </a:t>
            </a:r>
            <a:r>
              <a:rPr lang="ru-RU" dirty="0"/>
              <a:t>США связаны с внедрением модели электронной коммерции типа G2C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1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Использование электронной коммерции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Применение современных </a:t>
            </a:r>
            <a:r>
              <a:rPr lang="ru-RU" dirty="0" smtClean="0"/>
              <a:t>Интернет-технологий </a:t>
            </a:r>
            <a:r>
              <a:rPr lang="ru-RU" dirty="0"/>
              <a:t>в бизнесе не ограничивается созданием </a:t>
            </a:r>
            <a:r>
              <a:rPr lang="ru-RU" dirty="0" err="1"/>
              <a:t>Web</a:t>
            </a:r>
            <a:r>
              <a:rPr lang="ru-RU" dirty="0"/>
              <a:t>-сайта или электронного каталога с возможностью заказа, а подразумевает использование технологии и накопленного опыта для глубинной перестройки способов ведения деловых операций при помощи Интернет и сопутствующих сетевых компьютерных </a:t>
            </a:r>
            <a:r>
              <a:rPr lang="ru-RU" dirty="0" smtClean="0"/>
              <a:t>технологий.</a:t>
            </a:r>
          </a:p>
          <a:p>
            <a:pPr marL="0" indent="0">
              <a:buNone/>
            </a:pPr>
            <a:r>
              <a:rPr lang="ru-RU" dirty="0" smtClean="0"/>
              <a:t>Электронная </a:t>
            </a:r>
            <a:r>
              <a:rPr lang="ru-RU" dirty="0"/>
              <a:t>коммерция </a:t>
            </a:r>
            <a:r>
              <a:rPr lang="ru-RU" dirty="0" smtClean="0"/>
              <a:t>– это </a:t>
            </a:r>
            <a:r>
              <a:rPr lang="ru-RU" dirty="0"/>
              <a:t>процесс зарабатывания денег с использованием </a:t>
            </a:r>
            <a:r>
              <a:rPr lang="ru-RU" dirty="0" smtClean="0"/>
              <a:t>Интернет-технологий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Успех реализации модели электронной торговли в Сети определяется тремя составляющими: </a:t>
            </a:r>
          </a:p>
          <a:p>
            <a:r>
              <a:rPr lang="ru-RU" dirty="0" smtClean="0"/>
              <a:t>Выбор </a:t>
            </a:r>
            <a:r>
              <a:rPr lang="ru-RU" dirty="0"/>
              <a:t>верной технологической платформы</a:t>
            </a:r>
          </a:p>
          <a:p>
            <a:r>
              <a:rPr lang="ru-RU" dirty="0" smtClean="0"/>
              <a:t>Наличие </a:t>
            </a:r>
            <a:r>
              <a:rPr lang="ru-RU" dirty="0"/>
              <a:t>конкурентоспособного продукта</a:t>
            </a:r>
          </a:p>
          <a:p>
            <a:r>
              <a:rPr lang="ru-RU" dirty="0" smtClean="0"/>
              <a:t>Наличие </a:t>
            </a:r>
            <a:r>
              <a:rPr lang="ru-RU" dirty="0"/>
              <a:t>необходимой инфраструктуры и бизнес-процессов</a:t>
            </a:r>
          </a:p>
          <a:p>
            <a:pPr marL="0" indent="0">
              <a:buNone/>
            </a:pPr>
            <a:r>
              <a:rPr lang="ru-RU" dirty="0"/>
              <a:t>Если отсутствует хотя бы одно из этих звеньев, то внедрение современных технологий не приведет к успеху.</a:t>
            </a:r>
          </a:p>
          <a:p>
            <a:pPr marL="0" indent="0">
              <a:buNone/>
            </a:pPr>
            <a:r>
              <a:rPr lang="ru-RU" dirty="0"/>
              <a:t>В первую очередь, использование технологий онлайновой торговли необходимо компаниям, имеющим развитую региональную партнерскую сеть, так как позволит значительно снизить стоимость обработки заказов.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15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Использование электронной коммерции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К преимуществам электронной коммерции можно отнести:</a:t>
            </a:r>
          </a:p>
          <a:p>
            <a:pPr lvl="0"/>
            <a:r>
              <a:rPr lang="ru-RU" dirty="0"/>
              <a:t>значительно увеличивается оперативность получения информации, особенно при международных операциях;</a:t>
            </a:r>
          </a:p>
          <a:p>
            <a:pPr lvl="0"/>
            <a:r>
              <a:rPr lang="ru-RU" dirty="0"/>
              <a:t>значительно сокращается цикл производства и продажи, т.к. больше нет необходимости каждый раз вводить полученные документы, к тому же снижается вероятность возникновения ошибок ввода;</a:t>
            </a:r>
          </a:p>
          <a:p>
            <a:pPr lvl="0"/>
            <a:r>
              <a:rPr lang="ru-RU" dirty="0"/>
              <a:t>значительно снижаются затраты, связанные с обменом информацией за счет использования более дешевых средств коммуникаций;</a:t>
            </a:r>
          </a:p>
          <a:p>
            <a:pPr lvl="0"/>
            <a:r>
              <a:rPr lang="ru-RU" dirty="0"/>
              <a:t>использование </a:t>
            </a:r>
            <a:r>
              <a:rPr lang="ru-RU" dirty="0" smtClean="0"/>
              <a:t>Интернет-технологий </a:t>
            </a:r>
            <a:r>
              <a:rPr lang="ru-RU" dirty="0"/>
              <a:t>электронной коммерции позволяет компании стать более открытой по отношению к клиентам; </a:t>
            </a:r>
          </a:p>
          <a:p>
            <a:pPr lvl="0"/>
            <a:r>
              <a:rPr lang="ru-RU" dirty="0"/>
              <a:t>позволяет легко и быстро информировать партнеров и клиентов о продуктах и услугах;</a:t>
            </a:r>
          </a:p>
          <a:p>
            <a:pPr lvl="0"/>
            <a:r>
              <a:rPr lang="ru-RU" dirty="0"/>
              <a:t>позволяет создавать альтернативные каналы продаж, например, через электронный магазин на корпоративном сайте.</a:t>
            </a:r>
          </a:p>
        </p:txBody>
      </p:sp>
    </p:spTree>
    <p:extLst>
      <p:ext uri="{BB962C8B-B14F-4D97-AF65-F5344CB8AC3E}">
        <p14:creationId xmlns:p14="http://schemas.microsoft.com/office/powerpoint/2010/main" val="6579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280160" y="2190750"/>
            <a:ext cx="9628632" cy="1665634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Электронная коммерция и традиционная торговля</a:t>
            </a:r>
            <a:endParaRPr lang="ru-RU" dirty="0"/>
          </a:p>
          <a:p>
            <a:pPr marL="0" indent="0">
              <a:buNone/>
            </a:pPr>
            <a:r>
              <a:rPr lang="ru-RU" sz="1600" dirty="0"/>
              <a:t>Электронная коммерция является одной из форм торговли, то есть процесса обмена товаров продавца на деньги покупателя. Поэтому для электронной коммерции характерны основные операции традиционной торговли.</a:t>
            </a:r>
          </a:p>
          <a:p>
            <a:pPr marL="0" indent="0">
              <a:buNone/>
            </a:pPr>
            <a:r>
              <a:rPr lang="ru-RU" sz="1600" dirty="0"/>
              <a:t>К общим чертам электронной коммерции и традиционной торговли относятся</a:t>
            </a:r>
            <a:r>
              <a:rPr lang="ru-RU" sz="1600" dirty="0" smtClean="0"/>
              <a:t>: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80160" y="4223939"/>
            <a:ext cx="9628632" cy="206210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ознакомление покупателя с достоинствами товара;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демонстрация его внешнего вида;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описание основных достоинств;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консультации по рациональному использованию;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выбор покупателем товара;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оплата выбранного товара;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 smtClean="0">
              <a:ea typeface="Calibri" panose="020F0502020204030204" pitchFamily="34" charset="0"/>
            </a:endParaRP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комплектование и оформление продавцом товара, отпуск товара покупателю;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доставка выбранного товара на дом;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доработка товара для его использования, если это необходимо (сборка, наладка);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ea typeface="Calibri" panose="020F0502020204030204" pitchFamily="34" charset="0"/>
              </a:rPr>
              <a:t>послепродажное обслуживание (если предусматривается покупкой). </a:t>
            </a:r>
            <a:endParaRPr lang="ru-RU" sz="16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Понятия </a:t>
            </a:r>
            <a:r>
              <a:rPr lang="ru-RU" b="1" dirty="0" err="1"/>
              <a:t>интранет</a:t>
            </a:r>
            <a:r>
              <a:rPr lang="ru-RU" b="1" dirty="0"/>
              <a:t> и </a:t>
            </a:r>
            <a:r>
              <a:rPr lang="ru-RU" b="1" dirty="0" err="1" smtClean="0"/>
              <a:t>экстранет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Эта идея имела несколько преимуществ по сравнению с ранее использовавшимися технологиями: </a:t>
            </a:r>
          </a:p>
          <a:p>
            <a:pPr lvl="0"/>
            <a:r>
              <a:rPr lang="ru-RU" dirty="0"/>
              <a:t>не требуется приобретать новое программное обеспечение. Одни и те же программы служащие могут использовать и для работы в Интернете, и в </a:t>
            </a:r>
            <a:r>
              <a:rPr lang="ru-RU" b="1" dirty="0" err="1"/>
              <a:t>интранете</a:t>
            </a:r>
            <a:r>
              <a:rPr lang="ru-RU" b="1" dirty="0"/>
              <a:t>;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не требуется использовать специальное программное обеспечение для сопряжения в одной сети компьютеров с различными платформами и операционными системами </a:t>
            </a:r>
            <a:r>
              <a:rPr lang="ru-RU" dirty="0" smtClean="0"/>
              <a:t>– технологии </a:t>
            </a:r>
            <a:r>
              <a:rPr lang="ru-RU" dirty="0"/>
              <a:t>Интернет являются </a:t>
            </a:r>
            <a:r>
              <a:rPr lang="ru-RU" dirty="0" err="1" smtClean="0"/>
              <a:t>платформонезависимыми</a:t>
            </a:r>
            <a:r>
              <a:rPr lang="ru-RU" dirty="0"/>
              <a:t>; </a:t>
            </a:r>
          </a:p>
          <a:p>
            <a:pPr lvl="0"/>
            <a:r>
              <a:rPr lang="ru-RU" dirty="0"/>
              <a:t>появилась возможность автоматизировать обновление служебной документации компании, путем ее опубликования на внутреннем </a:t>
            </a:r>
            <a:r>
              <a:rPr lang="ru-RU" dirty="0" err="1"/>
              <a:t>web</a:t>
            </a:r>
            <a:r>
              <a:rPr lang="ru-RU" dirty="0"/>
              <a:t>-сервере интрасети; </a:t>
            </a:r>
          </a:p>
          <a:p>
            <a:pPr lvl="0"/>
            <a:r>
              <a:rPr lang="ru-RU" dirty="0"/>
              <a:t>появилась возможность иметь обратную связь </a:t>
            </a:r>
            <a:r>
              <a:rPr lang="ru-RU" dirty="0" smtClean="0"/>
              <a:t>– легко </a:t>
            </a:r>
            <a:r>
              <a:rPr lang="ru-RU" dirty="0"/>
              <a:t>создавать статистику посещения </a:t>
            </a:r>
            <a:r>
              <a:rPr lang="ru-RU" dirty="0" err="1"/>
              <a:t>web</a:t>
            </a:r>
            <a:r>
              <a:rPr lang="ru-RU" dirty="0"/>
              <a:t>-сервера сотрудниками компании для получения новых версий документов; </a:t>
            </a:r>
          </a:p>
          <a:p>
            <a:pPr lvl="0"/>
            <a:r>
              <a:rPr lang="ru-RU" dirty="0"/>
              <a:t>появилась возможность использовать в сети компании мультимедийные возможности компьютера; </a:t>
            </a:r>
          </a:p>
          <a:p>
            <a:pPr lvl="0"/>
            <a:r>
              <a:rPr lang="ru-RU" dirty="0"/>
              <a:t>облегчился доступ к базам данных компании. Для этого не нужно специального программного обеспечения, достаточно браузера; </a:t>
            </a:r>
          </a:p>
          <a:p>
            <a:pPr lvl="0"/>
            <a:r>
              <a:rPr lang="ru-RU" dirty="0"/>
              <a:t>появилась возможность доступа сотрудников к закрытой информации компании через Интернет. 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99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256209" y="2190749"/>
            <a:ext cx="11617739" cy="4254225"/>
          </a:xfrm>
        </p:spPr>
        <p:txBody>
          <a:bodyPr numCol="2" rtlCol="0"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Электронная коммерция и традиционная торговля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 отличиям продаж в электронных магазинах от продаж в традиционной торговле относят 10 основных позиций. Эти отличия могут быть классифицированы следующим образом.</a:t>
            </a:r>
          </a:p>
          <a:p>
            <a:r>
              <a:rPr lang="ru-RU" dirty="0" smtClean="0"/>
              <a:t>Электронная </a:t>
            </a:r>
            <a:r>
              <a:rPr lang="ru-RU" dirty="0"/>
              <a:t>витрина и вход в магазин объединены вместе. Вся рекламная информация размещается на витрине электронного магазина. Это краткая и понятная для форма, из которой понятно: что, где и как можно приобрести.</a:t>
            </a:r>
          </a:p>
          <a:p>
            <a:r>
              <a:rPr lang="ru-RU" dirty="0" smtClean="0"/>
              <a:t>Исключается </a:t>
            </a:r>
            <a:r>
              <a:rPr lang="ru-RU" dirty="0"/>
              <a:t>возможность психологического воздействия на покупателя.</a:t>
            </a:r>
          </a:p>
          <a:p>
            <a:r>
              <a:rPr lang="ru-RU" dirty="0" smtClean="0"/>
              <a:t>В </a:t>
            </a:r>
            <a:r>
              <a:rPr lang="ru-RU" dirty="0"/>
              <a:t>электронном магазине знакомство с товаром происходит путем внимательного изучения покупателем информационного описания и соответствующих характеристик товара.</a:t>
            </a:r>
          </a:p>
          <a:p>
            <a:r>
              <a:rPr lang="ru-RU" dirty="0" smtClean="0"/>
              <a:t>В </a:t>
            </a:r>
            <a:r>
              <a:rPr lang="ru-RU" dirty="0"/>
              <a:t>электронном магазине при покупке товара покупатель проходит регистрацию и оформление заказа через Интернет.</a:t>
            </a:r>
          </a:p>
          <a:p>
            <a:r>
              <a:rPr lang="ru-RU" dirty="0" smtClean="0"/>
              <a:t>Сокращены </a:t>
            </a:r>
            <a:r>
              <a:rPr lang="ru-RU" dirty="0"/>
              <a:t>затраты на сбыт, рекламу и содержание розничной сети, и продукция может реализоваться дешевле.</a:t>
            </a:r>
          </a:p>
          <a:p>
            <a:r>
              <a:rPr lang="ru-RU" dirty="0" smtClean="0"/>
              <a:t>Посетить </a:t>
            </a:r>
            <a:r>
              <a:rPr lang="ru-RU" dirty="0"/>
              <a:t>десяток электронных магазинов существенно проще, чем объехать такое же количество традиционных магазинов на машине или дозвониться до них в поиске нужного товара.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Любые </a:t>
            </a:r>
            <a:r>
              <a:rPr lang="ru-RU" dirty="0"/>
              <a:t>электронные магазины доступны покупателю практически с любой точки планеты. Он не ограничен в выборе необходимых товаров и услуг во время путешествий и командировок. Такие магазины открыты круглосуточно, в них нет скопления многих покупателей, как в обыкновенных магазинах. Покупатель имеет возможность делать покупки в любое удобное для него время.</a:t>
            </a:r>
          </a:p>
          <a:p>
            <a:r>
              <a:rPr lang="ru-RU" dirty="0" smtClean="0"/>
              <a:t>Электронный </a:t>
            </a:r>
            <a:r>
              <a:rPr lang="ru-RU" dirty="0"/>
              <a:t>магазин может предлагать широкий спектр информационной поддержки по всем товарам, покупателю не нужно ждать получения консультации. Однако плохо организованный электронный магазин будет работать так же не эффективно, как и традиционный розничный магазин.</a:t>
            </a:r>
          </a:p>
          <a:p>
            <a:r>
              <a:rPr lang="ru-RU" dirty="0" smtClean="0"/>
              <a:t>На </a:t>
            </a:r>
            <a:r>
              <a:rPr lang="ru-RU" dirty="0"/>
              <a:t>создание электронного магазина требуется меньше времени, чем на организацию традиционного магазина. При этом фирма-производитель сама может устанавливать и контролировать цены на свою продукцию.</a:t>
            </a:r>
          </a:p>
          <a:p>
            <a:r>
              <a:rPr lang="ru-RU" dirty="0" smtClean="0"/>
              <a:t>1Если </a:t>
            </a:r>
            <a:r>
              <a:rPr lang="ru-RU" dirty="0"/>
              <a:t>нужного покупателю товара нет в одном электронном магазине, то его сразу можно найти в другом магазине или напрямую у производителя.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3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Модель электронной коммерции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Вместо заключения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Преимущества электронной коммерции немалые, причем как для продавца, так и для покупателя. Это один из тех редких случаев, когда новая система продаж оказывается удобной и выгодной для всех.</a:t>
            </a:r>
          </a:p>
          <a:p>
            <a:pPr marL="0" indent="0">
              <a:buNone/>
            </a:pPr>
            <a:r>
              <a:rPr lang="ru-RU" dirty="0"/>
              <a:t>Конкуренция заставляет владельцев Интернет-магазинов искать новые подходы в организации электронной торговли. Один из основных способов повысить уровень продаж </a:t>
            </a:r>
            <a:r>
              <a:rPr lang="ru-RU" dirty="0" smtClean="0"/>
              <a:t>– улучшение </a:t>
            </a:r>
            <a:r>
              <a:rPr lang="ru-RU" dirty="0"/>
              <a:t>сервиса и информационной поддержки покупателей. </a:t>
            </a:r>
          </a:p>
          <a:p>
            <a:pPr marL="0" indent="0">
              <a:buNone/>
            </a:pPr>
            <a:r>
              <a:rPr lang="ru-RU" dirty="0"/>
              <a:t>Обычный магазин может рассчитывать на то, что покупатель не захочет покинуть обходительного консультанта в поисках товара подешевле; </a:t>
            </a:r>
            <a:r>
              <a:rPr lang="ru-RU" dirty="0" err="1"/>
              <a:t>Internet</a:t>
            </a:r>
            <a:r>
              <a:rPr lang="ru-RU" dirty="0"/>
              <a:t>-магазин этого преимущества лишен «по определению»: кнопку браузера лишний раз не нажмет только уж совсем ленивый, а нажав, никогда больше не «зайдет» в магазин с неконкурентными ценами. Немаловажное препятствие </a:t>
            </a:r>
            <a:r>
              <a:rPr lang="ru-RU" dirty="0" smtClean="0"/>
              <a:t>– отсутствие </a:t>
            </a:r>
            <a:r>
              <a:rPr lang="ru-RU" dirty="0"/>
              <a:t>возможности «пощупать» товар. Над этой проблемой уже давно бьются лучшие программистские умы на Западе </a:t>
            </a:r>
            <a:r>
              <a:rPr lang="ru-RU" dirty="0" smtClean="0"/>
              <a:t>– и </a:t>
            </a:r>
            <a:r>
              <a:rPr lang="ru-RU" dirty="0"/>
              <a:t>виртуальные примерочные изобретают, и возможности «повертеть» трехмерное изображение </a:t>
            </a:r>
            <a:r>
              <a:rPr lang="ru-RU" dirty="0" smtClean="0"/>
              <a:t>изделия.</a:t>
            </a:r>
          </a:p>
          <a:p>
            <a:pPr marL="0" indent="0">
              <a:buNone/>
            </a:pPr>
            <a:r>
              <a:rPr lang="ru-RU" dirty="0" smtClean="0"/>
              <a:t>Еще </a:t>
            </a:r>
            <a:r>
              <a:rPr lang="ru-RU" dirty="0"/>
              <a:t>одна немаловажная «мелочь» </a:t>
            </a:r>
            <a:r>
              <a:rPr lang="ru-RU" dirty="0"/>
              <a:t>–</a:t>
            </a:r>
            <a:r>
              <a:rPr lang="ru-RU" dirty="0" smtClean="0"/>
              <a:t> стоимость </a:t>
            </a:r>
            <a:r>
              <a:rPr lang="ru-RU" dirty="0"/>
              <a:t>обработки платежей по кредитным картам: при оформлении многочисленных мелких покупок несколько рублей с каждой проводки заметно сказываются на размерах прибыли </a:t>
            </a:r>
            <a:r>
              <a:rPr lang="ru-RU" dirty="0" err="1"/>
              <a:t>Internet</a:t>
            </a:r>
            <a:r>
              <a:rPr lang="ru-RU" dirty="0"/>
              <a:t>-магазинов.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3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577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СПАСИБО ЗА ВНИМАНИЕ!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/>
              <a:t>Понятия </a:t>
            </a:r>
            <a:r>
              <a:rPr lang="ru-RU" b="1" dirty="0" err="1"/>
              <a:t>интранет</a:t>
            </a:r>
            <a:r>
              <a:rPr lang="ru-RU" b="1" dirty="0"/>
              <a:t> и </a:t>
            </a:r>
            <a:r>
              <a:rPr lang="ru-RU" b="1" dirty="0" err="1" smtClean="0"/>
              <a:t>экстранет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Сотрудники, находящиеся в командировке могут пользоваться, например базами данных компании. Конечно, для этого они должны иметь пароль доступа в интрасеть. Для всех пользователей Интернета </a:t>
            </a:r>
            <a:r>
              <a:rPr lang="ru-RU" b="1" dirty="0" err="1"/>
              <a:t>интранеты</a:t>
            </a:r>
            <a:r>
              <a:rPr lang="ru-RU" dirty="0"/>
              <a:t> различных компаний недоступны, они просто не могут быть обнаружены обычными средствами Интернета (поисковые системы и т.д.) и об их существовании широкой аудитории неизвестно. </a:t>
            </a:r>
          </a:p>
          <a:p>
            <a:pPr marL="0" indent="0">
              <a:buNone/>
            </a:pPr>
            <a:r>
              <a:rPr lang="ru-RU" dirty="0"/>
              <a:t>И еще </a:t>
            </a:r>
            <a:r>
              <a:rPr lang="ru-RU" dirty="0" smtClean="0"/>
              <a:t>стоит отметить, что, </a:t>
            </a:r>
            <a:r>
              <a:rPr lang="ru-RU" dirty="0"/>
              <a:t>находясь во внутренней сети компании </a:t>
            </a:r>
            <a:r>
              <a:rPr lang="ru-RU" dirty="0" smtClean="0"/>
              <a:t>– </a:t>
            </a:r>
            <a:r>
              <a:rPr lang="ru-RU" b="1" dirty="0" err="1" smtClean="0"/>
              <a:t>интранете</a:t>
            </a:r>
            <a:r>
              <a:rPr lang="ru-RU" b="1" dirty="0"/>
              <a:t>,</a:t>
            </a:r>
            <a:r>
              <a:rPr lang="ru-RU" dirty="0"/>
              <a:t> сотрудник имеет доступ и в Интернет.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635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Понятия </a:t>
            </a:r>
            <a:r>
              <a:rPr lang="ru-RU" b="1" dirty="0" err="1"/>
              <a:t>интранет</a:t>
            </a:r>
            <a:r>
              <a:rPr lang="ru-RU" b="1" dirty="0"/>
              <a:t> и </a:t>
            </a:r>
            <a:r>
              <a:rPr lang="ru-RU" b="1" dirty="0" err="1" smtClean="0"/>
              <a:t>экстранет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err="1"/>
              <a:t>Экстранет</a:t>
            </a:r>
            <a:r>
              <a:rPr lang="ru-RU" b="1" dirty="0"/>
              <a:t>-решения</a:t>
            </a:r>
            <a:r>
              <a:rPr lang="ru-RU" dirty="0"/>
              <a:t> </a:t>
            </a:r>
            <a:r>
              <a:rPr lang="ru-RU" dirty="0" smtClean="0"/>
              <a:t>– это </a:t>
            </a:r>
            <a:r>
              <a:rPr lang="ru-RU" dirty="0"/>
              <a:t>системы совместной работы и доступа к информации для сотрудников самой организации и партнеров организации </a:t>
            </a:r>
          </a:p>
          <a:p>
            <a:pPr marL="0" indent="0">
              <a:buNone/>
            </a:pPr>
            <a:r>
              <a:rPr lang="ru-RU" dirty="0" err="1"/>
              <a:t>Экстранет</a:t>
            </a:r>
            <a:r>
              <a:rPr lang="ru-RU" dirty="0"/>
              <a:t>-система позволяет реализовать следующие функции: </a:t>
            </a:r>
          </a:p>
          <a:p>
            <a:pPr lvl="0"/>
            <a:r>
              <a:rPr lang="ru-RU" dirty="0"/>
              <a:t>Закупка товаров, сырья и комплектующих </a:t>
            </a:r>
          </a:p>
          <a:p>
            <a:pPr lvl="0"/>
            <a:r>
              <a:rPr lang="ru-RU" dirty="0"/>
              <a:t>Продажа готовой продукции </a:t>
            </a:r>
          </a:p>
          <a:p>
            <a:pPr lvl="0"/>
            <a:r>
              <a:rPr lang="ru-RU" dirty="0"/>
              <a:t>Маркетинговая поддержка </a:t>
            </a:r>
          </a:p>
          <a:p>
            <a:pPr lvl="0"/>
            <a:r>
              <a:rPr lang="ru-RU" dirty="0"/>
              <a:t>Техническая поддержка </a:t>
            </a:r>
          </a:p>
          <a:p>
            <a:pPr lvl="0"/>
            <a:r>
              <a:rPr lang="ru-RU" dirty="0"/>
              <a:t>Электронный документооборот с </a:t>
            </a:r>
            <a:r>
              <a:rPr lang="ru-RU" dirty="0" smtClean="0"/>
              <a:t>партнерами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9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Понятия </a:t>
            </a:r>
            <a:r>
              <a:rPr lang="ru-RU" b="1" dirty="0" err="1"/>
              <a:t>интранет</a:t>
            </a:r>
            <a:r>
              <a:rPr lang="ru-RU" b="1" dirty="0"/>
              <a:t> и </a:t>
            </a:r>
            <a:r>
              <a:rPr lang="ru-RU" b="1" dirty="0" err="1" smtClean="0"/>
              <a:t>экстранет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Использование автоматизированных процессов документооборота позволяет увеличить скорость обработки запросов потребителей и сосредоточиться на сложных и нестандартных задачах, тем самым повышая качество обслуживания клиентов и тем самым повышая конкурентоспособность вашего предприятия или организации.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ru-RU" dirty="0" err="1"/>
              <a:t>xtranet</a:t>
            </a:r>
            <a:r>
              <a:rPr lang="ru-RU" dirty="0"/>
              <a:t> (</a:t>
            </a:r>
            <a:r>
              <a:rPr lang="ru-RU" dirty="0" err="1"/>
              <a:t>экстранет</a:t>
            </a:r>
            <a:r>
              <a:rPr lang="ru-RU" dirty="0" smtClean="0"/>
              <a:t>)-система</a:t>
            </a:r>
            <a:r>
              <a:rPr lang="ru-RU" dirty="0"/>
              <a:t>, которая осуществляет предоставление доступа к информации и корпоративным службам удаленным подразделениям компании, дилерской сети, оптовым покупателям и другим партнерам или клиентам. </a:t>
            </a:r>
          </a:p>
          <a:p>
            <a:pPr marL="0" indent="0">
              <a:buNone/>
            </a:pPr>
            <a:r>
              <a:rPr lang="ru-RU" dirty="0"/>
              <a:t>С точки зрения пользователя </a:t>
            </a:r>
            <a:r>
              <a:rPr lang="ru-RU" dirty="0" err="1" smtClean="0"/>
              <a:t>экстранет</a:t>
            </a:r>
            <a:r>
              <a:rPr lang="ru-RU" dirty="0" smtClean="0"/>
              <a:t>-система </a:t>
            </a:r>
            <a:r>
              <a:rPr lang="ru-RU" dirty="0"/>
              <a:t>представляет собой невидимый в поисковых машинах корпоративный сайт в сети Интернет, доступ к которому имеют только авторизованные пользователи и/или пользователи с определенных IP-адресов. </a:t>
            </a:r>
          </a:p>
          <a:p>
            <a:pPr marL="0" indent="0">
              <a:buNone/>
            </a:pPr>
            <a:r>
              <a:rPr lang="ru-RU" dirty="0"/>
              <a:t>При создании </a:t>
            </a:r>
            <a:r>
              <a:rPr lang="ru-RU" dirty="0" err="1" smtClean="0"/>
              <a:t>экстранет</a:t>
            </a:r>
            <a:r>
              <a:rPr lang="ru-RU" dirty="0" smtClean="0"/>
              <a:t>-систем </a:t>
            </a:r>
            <a:r>
              <a:rPr lang="ru-RU" dirty="0"/>
              <a:t>приоритетными являются задачи безопасности и разграничения прав доступа к информации и сервисам. Так как уровень защиты </a:t>
            </a:r>
            <a:r>
              <a:rPr lang="ru-RU" dirty="0" err="1"/>
              <a:t>экстранет</a:t>
            </a:r>
            <a:r>
              <a:rPr lang="ru-RU" dirty="0"/>
              <a:t>-систем обычно выше, чем защита обыкновенного корпоративного сайта, компания имеет возможность размещать в системе закрытые корпоративные материалы и предоставлять пользователям доступ к сервисным функциям, напрямую связанным с деятельностью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200412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Сеть </a:t>
            </a:r>
            <a:r>
              <a:rPr lang="ru-RU" b="1" dirty="0" err="1"/>
              <a:t>экстранет</a:t>
            </a:r>
            <a:r>
              <a:rPr lang="ru-RU" b="1" dirty="0"/>
              <a:t>, ее организация и </a:t>
            </a:r>
            <a:r>
              <a:rPr lang="ru-RU" b="1" dirty="0" smtClean="0"/>
              <a:t>возможности</a:t>
            </a:r>
          </a:p>
          <a:p>
            <a:pPr marL="0" indent="0">
              <a:buNone/>
            </a:pPr>
            <a:r>
              <a:rPr lang="ru-RU" dirty="0"/>
              <a:t>Сеть </a:t>
            </a:r>
            <a:r>
              <a:rPr lang="ru-RU" dirty="0" err="1"/>
              <a:t>экстранет</a:t>
            </a:r>
            <a:r>
              <a:rPr lang="ru-RU" dirty="0"/>
              <a:t> служит мостом между организациями и построена на тех же открытых стандартах Интернет, что и сеть </a:t>
            </a:r>
            <a:r>
              <a:rPr lang="ru-RU" dirty="0" err="1"/>
              <a:t>интранет</a:t>
            </a:r>
            <a:r>
              <a:rPr lang="ru-RU" dirty="0"/>
              <a:t>. С помощью </a:t>
            </a:r>
            <a:r>
              <a:rPr lang="ru-RU" dirty="0" err="1"/>
              <a:t>экстранет</a:t>
            </a:r>
            <a:r>
              <a:rPr lang="ru-RU" dirty="0"/>
              <a:t> компания вместе со своими торговыми партнерами может совместно использовать конфиденциальную или открытую информацию, защищенную от несанкционированного доступа сетью </a:t>
            </a:r>
            <a:r>
              <a:rPr lang="ru-RU" dirty="0" err="1"/>
              <a:t>интранет</a:t>
            </a:r>
            <a:r>
              <a:rPr lang="ru-RU" dirty="0"/>
              <a:t>. </a:t>
            </a:r>
            <a:r>
              <a:rPr lang="ru-RU" dirty="0" err="1"/>
              <a:t>Экстранет</a:t>
            </a:r>
            <a:r>
              <a:rPr lang="ru-RU" dirty="0"/>
              <a:t> может быть взаимно открытой областью защищенных сетей нескольких компаний или концентрирующий </a:t>
            </a:r>
            <a:r>
              <a:rPr lang="ru-RU" dirty="0" err="1"/>
              <a:t>экстранет</a:t>
            </a:r>
            <a:r>
              <a:rPr lang="ru-RU" dirty="0"/>
              <a:t>, когда какая-либо организация приглашает своих партнеров к участию в одной из областей своей личной сети </a:t>
            </a:r>
            <a:r>
              <a:rPr lang="ru-RU" dirty="0" err="1"/>
              <a:t>интранет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 err="1"/>
              <a:t>Экстранет</a:t>
            </a:r>
            <a:r>
              <a:rPr lang="ru-RU" dirty="0"/>
              <a:t> предоставляет доступ к данным, обеспечивающим деятельность компании, а не к сведениям, содержащим рекламу товаров. При разработке сети </a:t>
            </a:r>
            <a:r>
              <a:rPr lang="ru-RU" dirty="0" err="1"/>
              <a:t>экстранет</a:t>
            </a:r>
            <a:r>
              <a:rPr lang="ru-RU" dirty="0"/>
              <a:t> встают те же самые задачи, что и при проектировании удаленного доступа к сети </a:t>
            </a:r>
            <a:r>
              <a:rPr lang="ru-RU" dirty="0" err="1"/>
              <a:t>интранет</a:t>
            </a:r>
            <a:r>
              <a:rPr lang="ru-RU" dirty="0"/>
              <a:t>: защита, производительность и поддержка пользователей. Для формирования </a:t>
            </a:r>
            <a:r>
              <a:rPr lang="ru-RU" dirty="0" err="1"/>
              <a:t>экстранет</a:t>
            </a:r>
            <a:r>
              <a:rPr lang="ru-RU" dirty="0"/>
              <a:t> требуются оборудование, программное обеспечение и сетевые соединения. Как для основной организации, так и для ее партнеров необходимы: </a:t>
            </a:r>
          </a:p>
          <a:p>
            <a:r>
              <a:rPr lang="ru-RU" dirty="0" smtClean="0"/>
              <a:t>прикладные </a:t>
            </a:r>
            <a:r>
              <a:rPr lang="ru-RU" dirty="0"/>
              <a:t>приложения на базе открытых стандартов, способные работать через брандмауэры, эксплуатируемые в организации и ее партнерами; </a:t>
            </a:r>
          </a:p>
          <a:p>
            <a:r>
              <a:rPr lang="ru-RU" dirty="0" smtClean="0"/>
              <a:t>серверное </a:t>
            </a:r>
            <a:r>
              <a:rPr lang="ru-RU" dirty="0"/>
              <a:t>оборудование и программное обеспечение; </a:t>
            </a:r>
          </a:p>
          <a:p>
            <a:r>
              <a:rPr lang="ru-RU" dirty="0" smtClean="0"/>
              <a:t>оценка </a:t>
            </a:r>
            <a:r>
              <a:rPr lang="ru-RU" dirty="0"/>
              <a:t>и спецификация уровня защиты; </a:t>
            </a:r>
          </a:p>
          <a:p>
            <a:r>
              <a:rPr lang="ru-RU" dirty="0" smtClean="0"/>
              <a:t>сетевые </a:t>
            </a:r>
            <a:r>
              <a:rPr lang="ru-RU" dirty="0"/>
              <a:t>соединения по протоколу </a:t>
            </a:r>
            <a:r>
              <a:rPr lang="en-US" dirty="0"/>
              <a:t>IP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361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Сеть </a:t>
            </a:r>
            <a:r>
              <a:rPr lang="ru-RU" b="1" dirty="0" err="1"/>
              <a:t>экстранет</a:t>
            </a:r>
            <a:r>
              <a:rPr lang="ru-RU" b="1" dirty="0"/>
              <a:t>, ее организация и </a:t>
            </a:r>
            <a:r>
              <a:rPr lang="ru-RU" b="1" dirty="0" smtClean="0"/>
              <a:t>возможности</a:t>
            </a:r>
          </a:p>
          <a:p>
            <a:pPr marL="0" indent="0">
              <a:buNone/>
            </a:pPr>
            <a:r>
              <a:rPr lang="ru-RU" dirty="0"/>
              <a:t>Для чего можно использовать </a:t>
            </a:r>
            <a:r>
              <a:rPr lang="ru-RU" dirty="0" err="1"/>
              <a:t>экстранет</a:t>
            </a:r>
            <a:r>
              <a:rPr lang="ru-RU" dirty="0"/>
              <a:t>? Необходим анализ операций и информации, предполагаемых для </a:t>
            </a:r>
            <a:r>
              <a:rPr lang="ru-RU" dirty="0" err="1"/>
              <a:t>экстранет</a:t>
            </a:r>
            <a:r>
              <a:rPr lang="ru-RU" dirty="0"/>
              <a:t>. Откройте партнерам результаты анализа продаж и имена лидеров. Предоставьте каталоги запасных частей и организуйте соревнование между дилерами. Выгоду от использования </a:t>
            </a:r>
            <a:r>
              <a:rPr lang="ru-RU" dirty="0" err="1"/>
              <a:t>экстранет</a:t>
            </a:r>
            <a:r>
              <a:rPr lang="ru-RU" dirty="0"/>
              <a:t> можно оценить, проанализировав цепочки поставки товаров. Повысится ли производительность труда, когда будут реализованы частные коммуникационные связи с потребителями, дилерами, дистрибьюторами, </a:t>
            </a:r>
            <a:r>
              <a:rPr lang="ru-RU" dirty="0" err="1"/>
              <a:t>ресселерами</a:t>
            </a:r>
            <a:r>
              <a:rPr lang="ru-RU" dirty="0"/>
              <a:t>, поставщиками, подрядчиками или партнерами? </a:t>
            </a:r>
          </a:p>
          <a:p>
            <a:pPr marL="0" indent="0">
              <a:buNone/>
            </a:pPr>
            <a:r>
              <a:rPr lang="ru-RU" dirty="0"/>
              <a:t>Какой информацией можно обмениваться в защищенной среде? Это может быть анализ продажи товаров или список наиболее успешно работающих партнеров. Можно опубликовать и обсудить предварительные проекты. Полезны будут сведения о состоянии работы над проектом или данные о заказах материалов. Для наиболее важных поставщиков и подрядчиков нужно обеспечить доступ к основным дискуссионным форумам, статьям из базы знаний, сведениям о модернизации товаров и возможность повышения квалификации. </a:t>
            </a:r>
          </a:p>
        </p:txBody>
      </p:sp>
    </p:spTree>
    <p:extLst>
      <p:ext uri="{BB962C8B-B14F-4D97-AF65-F5344CB8AC3E}">
        <p14:creationId xmlns:p14="http://schemas.microsoft.com/office/powerpoint/2010/main" val="38025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/>
              <a:t>Экстранет</a:t>
            </a:r>
            <a:r>
              <a:rPr lang="ru-RU" dirty="0"/>
              <a:t>-технологии в решениях корпоративных информационных </a:t>
            </a:r>
            <a:r>
              <a:rPr lang="ru-RU" dirty="0" smtClean="0"/>
              <a:t>систем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</a:t>
            </a:r>
            <a:r>
              <a:rPr lang="ru-RU" dirty="0" err="1"/>
              <a:t>Экстранет</a:t>
            </a:r>
            <a:r>
              <a:rPr lang="ru-RU" dirty="0"/>
              <a:t> с защищенным доступом к интрасети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Основные функции сети </a:t>
            </a:r>
            <a:r>
              <a:rPr lang="ru-RU" b="1" dirty="0" err="1" smtClean="0"/>
              <a:t>интранет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Латинская приставка «</a:t>
            </a:r>
            <a:r>
              <a:rPr lang="ru-RU" dirty="0" err="1"/>
              <a:t>интер</a:t>
            </a:r>
            <a:r>
              <a:rPr lang="ru-RU" dirty="0"/>
              <a:t>» означает между, а «</a:t>
            </a:r>
            <a:r>
              <a:rPr lang="ru-RU" dirty="0" err="1"/>
              <a:t>интра</a:t>
            </a:r>
            <a:r>
              <a:rPr lang="ru-RU" dirty="0"/>
              <a:t>» - внутри. </a:t>
            </a:r>
            <a:r>
              <a:rPr lang="ru-RU" dirty="0" err="1"/>
              <a:t>Интранет</a:t>
            </a:r>
            <a:r>
              <a:rPr lang="ru-RU" dirty="0"/>
              <a:t> – это внутренняя компьютерная сеть компании, в которой используются стандарты и протоколы Интернета. Обычную локальную сеть можно преобразовать в </a:t>
            </a:r>
            <a:r>
              <a:rPr lang="ru-RU" dirty="0" err="1"/>
              <a:t>интранет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Таким образом, </a:t>
            </a:r>
            <a:r>
              <a:rPr lang="ru-RU" dirty="0" err="1"/>
              <a:t>интранет</a:t>
            </a:r>
            <a:r>
              <a:rPr lang="ru-RU" dirty="0"/>
              <a:t> – это внутренняя компьютерная сеть компании, корпоративное киберпространство для коммуникаций, обеспечивающее проведение необходимых операций внутри организации, что значительно повышает эффективность сотрудничества и взаимодействия между работниками организации, и, как следствие, повышает производительность их труда. </a:t>
            </a:r>
          </a:p>
        </p:txBody>
      </p:sp>
    </p:spTree>
    <p:extLst>
      <p:ext uri="{BB962C8B-B14F-4D97-AF65-F5344CB8AC3E}">
        <p14:creationId xmlns:p14="http://schemas.microsoft.com/office/powerpoint/2010/main" val="27824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кольные предметы 16: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19_TF03462902_TF03462902.potx" id="{BAC63EC1-72D2-48C1-B41B-534A4895C3B1}" vid="{6FF2C71A-6631-4AB1-81A9-F18F0A42702E}"/>
    </a:ext>
  </a:extLst>
</a:theme>
</file>

<file path=ppt/theme/theme2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учебных предметов, дизайн с рисунками на школьной доске (широкоэкранный формат)</Template>
  <TotalTime>41</TotalTime>
  <Words>3805</Words>
  <Application>Microsoft Office PowerPoint</Application>
  <PresentationFormat>Широкоэкранный</PresentationFormat>
  <Paragraphs>317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Школьные предметы 16:9</vt:lpstr>
      <vt:lpstr>Лекция 14(5) Архитектура и языковые средства Интернет и интранет-сетей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Экстранет-технологии в решениях корпоративных информационных систем Модель Экстранет с защищенным доступом к интрасети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Модель электронной коммерции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14(5) Архитектура и языковые средства Интернет и интранет-сетей</dc:title>
  <dc:creator>User</dc:creator>
  <cp:lastModifiedBy>User</cp:lastModifiedBy>
  <cp:revision>6</cp:revision>
  <dcterms:created xsi:type="dcterms:W3CDTF">2020-12-09T05:37:41Z</dcterms:created>
  <dcterms:modified xsi:type="dcterms:W3CDTF">2020-12-09T06:19:05Z</dcterms:modified>
</cp:coreProperties>
</file>