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1" r:id="rId6"/>
    <p:sldId id="260" r:id="rId7"/>
    <p:sldId id="262" r:id="rId8"/>
    <p:sldId id="263" r:id="rId9"/>
    <p:sldId id="264" r:id="rId10"/>
    <p:sldId id="265" r:id="rId11"/>
    <p:sldId id="266" r:id="rId12"/>
    <p:sldId id="267" r:id="rId13"/>
    <p:sldId id="269" r:id="rId14"/>
    <p:sldId id="270" r:id="rId15"/>
    <p:sldId id="271" r:id="rId16"/>
    <p:sldId id="272" r:id="rId17"/>
    <p:sldId id="273" r:id="rId18"/>
    <p:sldId id="268"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Стиль из темы 1 - акцент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40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ru-RU" smtClean="0"/>
              <a:t>Образец заголовка</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11/25/2020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11/25/2020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ru-RU" smtClean="0"/>
              <a:t>Образец заголовка</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ru-RU" smtClean="0"/>
              <a:t>Образец заголовка</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ru-RU" smtClean="0"/>
              <a:t>Образец текста</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ru-RU" smtClean="0"/>
              <a:t>Образец заголовка</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ru-RU" smtClean="0"/>
              <a:t>Образец текста</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ru-RU" smtClean="0"/>
              <a:t>Образец заголовка</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nchor="ct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ru-RU" smtClean="0"/>
              <a:t>Образец заголовка</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11/25/2020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ru-RU" smtClean="0"/>
              <a:t>Образец заголовка</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11/25/2020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11/25/2020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smtClean="0"/>
              <a:t>Лекция 12 (4)</a:t>
            </a:r>
            <a:br>
              <a:rPr lang="ru-RU" dirty="0" smtClean="0"/>
            </a:br>
            <a:r>
              <a:rPr lang="ru-RU" dirty="0">
                <a:solidFill>
                  <a:schemeClr val="accent1">
                    <a:lumMod val="60000"/>
                    <a:lumOff val="40000"/>
                  </a:schemeClr>
                </a:solidFill>
              </a:rPr>
              <a:t>Системы </a:t>
            </a:r>
            <a:r>
              <a:rPr lang="ru-RU" dirty="0" smtClean="0">
                <a:solidFill>
                  <a:schemeClr val="accent1">
                    <a:lumMod val="60000"/>
                    <a:lumOff val="40000"/>
                  </a:schemeClr>
                </a:solidFill>
              </a:rPr>
              <a:t>класса </a:t>
            </a:r>
            <a:r>
              <a:rPr lang="en-US" dirty="0" smtClean="0">
                <a:solidFill>
                  <a:schemeClr val="accent1">
                    <a:lumMod val="60000"/>
                    <a:lumOff val="40000"/>
                  </a:schemeClr>
                </a:solidFill>
              </a:rPr>
              <a:t>ERP</a:t>
            </a:r>
            <a:endParaRPr lang="ru-RU" dirty="0"/>
          </a:p>
        </p:txBody>
      </p:sp>
      <p:sp>
        <p:nvSpPr>
          <p:cNvPr id="3" name="Подзаголовок 2"/>
          <p:cNvSpPr>
            <a:spLocks noGrp="1"/>
          </p:cNvSpPr>
          <p:nvPr>
            <p:ph type="subTitle" idx="1"/>
          </p:nvPr>
        </p:nvSpPr>
        <p:spPr/>
        <p:txBody>
          <a:bodyPr/>
          <a:lstStyle/>
          <a:p>
            <a:r>
              <a:rPr lang="ru-RU" dirty="0"/>
              <a:t>ВЕБИНАР </a:t>
            </a:r>
            <a:r>
              <a:rPr lang="ru-RU" dirty="0" smtClean="0"/>
              <a:t>25.11.2020 </a:t>
            </a:r>
            <a:r>
              <a:rPr lang="ru-RU" dirty="0"/>
              <a:t>/ ГРУППЫ </a:t>
            </a:r>
            <a:r>
              <a:rPr lang="ru-RU" dirty="0" smtClean="0"/>
              <a:t>ИКБО-08,09,10,17-18</a:t>
            </a:r>
            <a:endParaRPr lang="ru-RU" dirty="0"/>
          </a:p>
        </p:txBody>
      </p:sp>
    </p:spTree>
    <p:extLst>
      <p:ext uri="{BB962C8B-B14F-4D97-AF65-F5344CB8AC3E}">
        <p14:creationId xmlns:p14="http://schemas.microsoft.com/office/powerpoint/2010/main" val="1817053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solidFill>
                  <a:schemeClr val="accent1">
                    <a:lumMod val="60000"/>
                    <a:lumOff val="40000"/>
                  </a:schemeClr>
                </a:solidFill>
              </a:rPr>
              <a:t>Отличия ERP от MRPII</a:t>
            </a:r>
          </a:p>
        </p:txBody>
      </p:sp>
      <p:sp>
        <p:nvSpPr>
          <p:cNvPr id="3" name="Объект 2"/>
          <p:cNvSpPr>
            <a:spLocks noGrp="1"/>
          </p:cNvSpPr>
          <p:nvPr>
            <p:ph idx="1"/>
          </p:nvPr>
        </p:nvSpPr>
        <p:spPr/>
        <p:txBody>
          <a:bodyPr>
            <a:normAutofit/>
          </a:bodyPr>
          <a:lstStyle/>
          <a:p>
            <a:pPr marL="0" indent="0">
              <a:buNone/>
            </a:pPr>
            <a:r>
              <a:rPr lang="ru-RU" dirty="0"/>
              <a:t>В 1990 году была предложена следующая формула ИС на базе </a:t>
            </a:r>
            <a:r>
              <a:rPr lang="ru-RU" dirty="0" err="1"/>
              <a:t>Enterprise</a:t>
            </a:r>
            <a:r>
              <a:rPr lang="ru-RU" dirty="0"/>
              <a:t> </a:t>
            </a:r>
            <a:r>
              <a:rPr lang="ru-RU" dirty="0" err="1"/>
              <a:t>Resource</a:t>
            </a:r>
            <a:r>
              <a:rPr lang="ru-RU" dirty="0"/>
              <a:t> </a:t>
            </a:r>
            <a:r>
              <a:rPr lang="ru-RU" dirty="0" err="1" smtClean="0"/>
              <a:t>Planning</a:t>
            </a:r>
            <a:r>
              <a:rPr lang="ru-RU" dirty="0" smtClean="0"/>
              <a:t>:</a:t>
            </a:r>
          </a:p>
          <a:p>
            <a:pPr marL="0" indent="0" algn="ctr">
              <a:buNone/>
            </a:pPr>
            <a:r>
              <a:rPr lang="ru-RU" b="1" dirty="0" smtClean="0">
                <a:solidFill>
                  <a:schemeClr val="accent1">
                    <a:lumMod val="60000"/>
                    <a:lumOff val="40000"/>
                  </a:schemeClr>
                </a:solidFill>
              </a:rPr>
              <a:t>ERP </a:t>
            </a:r>
            <a:r>
              <a:rPr lang="ru-RU" b="1" dirty="0">
                <a:solidFill>
                  <a:schemeClr val="accent1">
                    <a:lumMod val="60000"/>
                    <a:lumOff val="40000"/>
                  </a:schemeClr>
                </a:solidFill>
              </a:rPr>
              <a:t>= MRP II + FRP </a:t>
            </a:r>
            <a:r>
              <a:rPr lang="ru-RU" b="1" dirty="0" smtClean="0">
                <a:solidFill>
                  <a:schemeClr val="accent1">
                    <a:lumMod val="60000"/>
                    <a:lumOff val="40000"/>
                  </a:schemeClr>
                </a:solidFill>
              </a:rPr>
              <a:t>+ DRP,</a:t>
            </a:r>
          </a:p>
          <a:p>
            <a:pPr marL="0" indent="0">
              <a:buNone/>
            </a:pPr>
            <a:r>
              <a:rPr lang="ru-RU" dirty="0" smtClean="0"/>
              <a:t>где </a:t>
            </a:r>
            <a:r>
              <a:rPr lang="ru-RU" dirty="0"/>
              <a:t>планированию подлежат не только материалы и время рабочих центров, но и финансовые ресурсы FRP, DRP — управление ресурсами дистрибуции</a:t>
            </a:r>
            <a:r>
              <a:rPr lang="ru-RU" dirty="0" smtClean="0"/>
              <a:t>.</a:t>
            </a:r>
          </a:p>
          <a:p>
            <a:pPr marL="0" indent="0">
              <a:buNone/>
            </a:pPr>
            <a:r>
              <a:rPr lang="ru-RU" dirty="0" smtClean="0"/>
              <a:t>Или же, другими словами, существенные </a:t>
            </a:r>
            <a:r>
              <a:rPr lang="ru-RU" dirty="0"/>
              <a:t>же отличия ERP от </a:t>
            </a:r>
            <a:r>
              <a:rPr lang="ru-RU" dirty="0" smtClean="0"/>
              <a:t>MRP II </a:t>
            </a:r>
            <a:r>
              <a:rPr lang="ru-RU" dirty="0"/>
              <a:t>можно выразить следующей формулой:</a:t>
            </a:r>
          </a:p>
          <a:p>
            <a:pPr marL="0" indent="0">
              <a:buNone/>
            </a:pPr>
            <a:r>
              <a:rPr lang="ru-RU" dirty="0"/>
              <a:t>ERP = </a:t>
            </a:r>
            <a:r>
              <a:rPr lang="ru-RU" dirty="0" smtClean="0"/>
              <a:t>MRP II </a:t>
            </a:r>
            <a:r>
              <a:rPr lang="ru-RU" dirty="0"/>
              <a:t>+ реализация всех типов производства + интегрирование планирования ресурсов по различным направлениям деятельности компании + многозвенное планирование </a:t>
            </a:r>
          </a:p>
          <a:p>
            <a:pPr marL="0" indent="0">
              <a:buNone/>
            </a:pPr>
            <a:endParaRPr lang="ru-RU" dirty="0"/>
          </a:p>
        </p:txBody>
      </p:sp>
    </p:spTree>
    <p:extLst>
      <p:ext uri="{BB962C8B-B14F-4D97-AF65-F5344CB8AC3E}">
        <p14:creationId xmlns:p14="http://schemas.microsoft.com/office/powerpoint/2010/main" val="4071872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solidFill>
                  <a:schemeClr val="accent1">
                    <a:lumMod val="60000"/>
                    <a:lumOff val="40000"/>
                  </a:schemeClr>
                </a:solidFill>
              </a:rPr>
              <a:t>Отличия ERP от MRPII</a:t>
            </a:r>
          </a:p>
        </p:txBody>
      </p:sp>
      <p:sp>
        <p:nvSpPr>
          <p:cNvPr id="3" name="Объект 2"/>
          <p:cNvSpPr>
            <a:spLocks noGrp="1"/>
          </p:cNvSpPr>
          <p:nvPr>
            <p:ph idx="1"/>
          </p:nvPr>
        </p:nvSpPr>
        <p:spPr/>
        <p:txBody>
          <a:bodyPr>
            <a:normAutofit fontScale="92500" lnSpcReduction="20000"/>
          </a:bodyPr>
          <a:lstStyle/>
          <a:p>
            <a:pPr marL="0" indent="0">
              <a:buNone/>
            </a:pPr>
            <a:r>
              <a:rPr lang="ru-RU" dirty="0"/>
              <a:t>Безусловно, </a:t>
            </a:r>
            <a:r>
              <a:rPr lang="ru-RU" dirty="0" smtClean="0"/>
              <a:t>многие системы класса MRP II </a:t>
            </a:r>
            <a:r>
              <a:rPr lang="ru-RU" dirty="0"/>
              <a:t>развиваются с позиций глубины планирования и по некоторым параметрам приближаются к ERP-системам. Однако «по некоторым» не значит «по всем», поэтому с употреблением термина «ERP» нужно обращаться осторожно. </a:t>
            </a:r>
          </a:p>
          <a:p>
            <a:pPr marL="0" indent="0">
              <a:buNone/>
            </a:pPr>
            <a:r>
              <a:rPr lang="ru-RU" dirty="0"/>
              <a:t>В то же время </a:t>
            </a:r>
            <a:r>
              <a:rPr lang="ru-RU" dirty="0" smtClean="0"/>
              <a:t>и ERP-системы, и системы класса MRP </a:t>
            </a:r>
            <a:r>
              <a:rPr lang="en-US" dirty="0" smtClean="0"/>
              <a:t>II</a:t>
            </a:r>
            <a:r>
              <a:rPr lang="ru-RU" dirty="0" smtClean="0"/>
              <a:t> </a:t>
            </a:r>
            <a:r>
              <a:rPr lang="ru-RU" dirty="0"/>
              <a:t>не все могут предложить решения по системе планирования и управления производством процессного типа. </a:t>
            </a:r>
          </a:p>
          <a:p>
            <a:pPr marL="0" indent="0">
              <a:buNone/>
            </a:pPr>
            <a:r>
              <a:rPr lang="ru-RU" dirty="0"/>
              <a:t>Современный рынок информационных управленческих систем состоит из тройки (по другим оценкам – пятерки) систем-лидеров, которые, собственно, и относятся к классу ERP, и множества «продвинутых» систем класса </a:t>
            </a:r>
            <a:r>
              <a:rPr lang="ru-RU" dirty="0" smtClean="0"/>
              <a:t>MRP II</a:t>
            </a:r>
            <a:r>
              <a:rPr lang="ru-RU" dirty="0"/>
              <a:t>. </a:t>
            </a:r>
            <a:endParaRPr lang="ru-RU" dirty="0" smtClean="0"/>
          </a:p>
          <a:p>
            <a:pPr marL="0" indent="0">
              <a:buNone/>
            </a:pPr>
            <a:r>
              <a:rPr lang="ru-RU" dirty="0"/>
              <a:t>Что же касается </a:t>
            </a:r>
            <a:r>
              <a:rPr lang="ru-RU" dirty="0" smtClean="0"/>
              <a:t>систем класса MRP II, </a:t>
            </a:r>
            <a:r>
              <a:rPr lang="ru-RU" dirty="0"/>
              <a:t>то тут наблюдается большее количество решений, каждое из которых несет в себе уникальное сочетание функциональных и технологических особенностей. Все они отличаются различной степенью проработки производственных, финансовых и иных функций, поэтому с помощью консультантов предприятия могут подобрать систему, более всего отвечающую их </a:t>
            </a:r>
            <a:r>
              <a:rPr lang="ru-RU" dirty="0" smtClean="0"/>
              <a:t>запросам.</a:t>
            </a:r>
          </a:p>
          <a:p>
            <a:pPr marL="0" indent="0">
              <a:buNone/>
            </a:pPr>
            <a:r>
              <a:rPr lang="ru-RU" dirty="0" smtClean="0"/>
              <a:t>Поэтому </a:t>
            </a:r>
            <a:r>
              <a:rPr lang="ru-RU" dirty="0"/>
              <a:t>«</a:t>
            </a:r>
            <a:r>
              <a:rPr lang="ru-RU" dirty="0" smtClean="0"/>
              <a:t>MRP II</a:t>
            </a:r>
            <a:r>
              <a:rPr lang="ru-RU" dirty="0"/>
              <a:t>» – это не признак ущербности системы, а показатель того, что система ориентирована на рынок </a:t>
            </a:r>
            <a:r>
              <a:rPr lang="ru-RU" i="1" dirty="0"/>
              <a:t>средних предприятий</a:t>
            </a:r>
            <a:r>
              <a:rPr lang="ru-RU" dirty="0" smtClean="0"/>
              <a:t>.</a:t>
            </a:r>
            <a:endParaRPr lang="ru-RU" dirty="0"/>
          </a:p>
        </p:txBody>
      </p:sp>
    </p:spTree>
    <p:extLst>
      <p:ext uri="{BB962C8B-B14F-4D97-AF65-F5344CB8AC3E}">
        <p14:creationId xmlns:p14="http://schemas.microsoft.com/office/powerpoint/2010/main" val="3169811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solidFill>
                  <a:schemeClr val="accent1">
                    <a:lumMod val="60000"/>
                    <a:lumOff val="40000"/>
                  </a:schemeClr>
                </a:solidFill>
              </a:rPr>
              <a:t>Характеристические черты ERP-систем</a:t>
            </a:r>
          </a:p>
        </p:txBody>
      </p:sp>
      <p:sp>
        <p:nvSpPr>
          <p:cNvPr id="3" name="Объект 2"/>
          <p:cNvSpPr>
            <a:spLocks noGrp="1"/>
          </p:cNvSpPr>
          <p:nvPr>
            <p:ph idx="1"/>
          </p:nvPr>
        </p:nvSpPr>
        <p:spPr/>
        <p:txBody>
          <a:bodyPr>
            <a:normAutofit/>
          </a:bodyPr>
          <a:lstStyle/>
          <a:p>
            <a:pPr marL="0" indent="0">
              <a:buNone/>
            </a:pPr>
            <a:r>
              <a:rPr lang="ru-RU" dirty="0"/>
              <a:t>Главная цель концепции ERP – распространить принципы </a:t>
            </a:r>
            <a:r>
              <a:rPr lang="ru-RU" dirty="0" smtClean="0"/>
              <a:t>MRP II </a:t>
            </a:r>
            <a:r>
              <a:rPr lang="ru-RU" dirty="0"/>
              <a:t>(</a:t>
            </a:r>
            <a:r>
              <a:rPr lang="ru-RU" dirty="0" err="1"/>
              <a:t>Manufactory</a:t>
            </a:r>
            <a:r>
              <a:rPr lang="ru-RU" dirty="0"/>
              <a:t> </a:t>
            </a:r>
            <a:r>
              <a:rPr lang="ru-RU" dirty="0" err="1"/>
              <a:t>Resource</a:t>
            </a:r>
            <a:r>
              <a:rPr lang="ru-RU" dirty="0"/>
              <a:t> </a:t>
            </a:r>
            <a:r>
              <a:rPr lang="ru-RU" dirty="0" err="1"/>
              <a:t>Planning</a:t>
            </a:r>
            <a:r>
              <a:rPr lang="ru-RU" dirty="0"/>
              <a:t>, планирование производственных ресурсов) на управление современными корпорациями. </a:t>
            </a:r>
            <a:r>
              <a:rPr lang="ru-RU" i="1" dirty="0"/>
              <a:t>Концепция ERP представляет собой надстройку над методологией </a:t>
            </a:r>
            <a:r>
              <a:rPr lang="ru-RU" i="1" dirty="0" smtClean="0"/>
              <a:t>MRP II</a:t>
            </a:r>
            <a:r>
              <a:rPr lang="ru-RU" dirty="0"/>
              <a:t>. </a:t>
            </a:r>
            <a:r>
              <a:rPr lang="ru-RU" i="1" dirty="0"/>
              <a:t>Не внося никаких изменений в механизм планирования производственных ресурсов, она позволяет решить ряд дополнительных задач, связанных с усложнением структуры компании.</a:t>
            </a:r>
            <a:r>
              <a:rPr lang="ru-RU" dirty="0"/>
              <a:t> </a:t>
            </a:r>
          </a:p>
          <a:p>
            <a:pPr marL="0" indent="0">
              <a:buNone/>
            </a:pPr>
            <a:r>
              <a:rPr lang="ru-RU" dirty="0"/>
              <a:t>Концепция ERP до сих пор не стандартизована. Когда возникает вопрос об отнесении конкретной информационной системы управления к классу развитых </a:t>
            </a:r>
            <a:r>
              <a:rPr lang="ru-RU" dirty="0" smtClean="0"/>
              <a:t>систем класса MRP II </a:t>
            </a:r>
            <a:r>
              <a:rPr lang="ru-RU" dirty="0"/>
              <a:t>или к классу ERP, специалисты расходятся во мнениях, поскольку выделяют различные критерии принадлежности системы классу ERP. Однако, суммируя различные точки зрения, можно указать основные черты, которыми должны обладать ERP-системы</a:t>
            </a:r>
            <a:r>
              <a:rPr lang="ru-RU" dirty="0" smtClean="0"/>
              <a:t>.</a:t>
            </a:r>
            <a:endParaRPr lang="ru-RU" dirty="0"/>
          </a:p>
        </p:txBody>
      </p:sp>
    </p:spTree>
    <p:extLst>
      <p:ext uri="{BB962C8B-B14F-4D97-AF65-F5344CB8AC3E}">
        <p14:creationId xmlns:p14="http://schemas.microsoft.com/office/powerpoint/2010/main" val="904429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solidFill>
                  <a:schemeClr val="accent1">
                    <a:lumMod val="60000"/>
                    <a:lumOff val="40000"/>
                  </a:schemeClr>
                </a:solidFill>
              </a:rPr>
              <a:t>Характеристические черты ERP-систем</a:t>
            </a:r>
          </a:p>
        </p:txBody>
      </p:sp>
      <p:sp>
        <p:nvSpPr>
          <p:cNvPr id="3" name="Объект 2"/>
          <p:cNvSpPr>
            <a:spLocks noGrp="1"/>
          </p:cNvSpPr>
          <p:nvPr>
            <p:ph idx="1"/>
          </p:nvPr>
        </p:nvSpPr>
        <p:spPr/>
        <p:txBody>
          <a:bodyPr>
            <a:normAutofit fontScale="85000" lnSpcReduction="20000"/>
          </a:bodyPr>
          <a:lstStyle/>
          <a:p>
            <a:pPr marL="0" indent="0">
              <a:buNone/>
            </a:pPr>
            <a:r>
              <a:rPr lang="ru-RU" dirty="0"/>
              <a:t>Основные функции </a:t>
            </a:r>
            <a:r>
              <a:rPr lang="ru-RU" dirty="0" smtClean="0"/>
              <a:t>ERP-систем</a:t>
            </a:r>
            <a:r>
              <a:rPr lang="ru-RU" dirty="0"/>
              <a:t>:</a:t>
            </a:r>
          </a:p>
          <a:p>
            <a:r>
              <a:rPr lang="ru-RU" dirty="0"/>
              <a:t>ведение конструкторских и технологических спецификаций, определяющих состав производимых изделий, а также материальные ресурсы и операции, необходимые для его изготовления; </a:t>
            </a:r>
          </a:p>
          <a:p>
            <a:r>
              <a:rPr lang="ru-RU" dirty="0"/>
              <a:t>формирование планов продаж и производства; </a:t>
            </a:r>
          </a:p>
          <a:p>
            <a:r>
              <a:rPr lang="ru-RU" dirty="0"/>
              <a:t>планирование потребностей в материалах и комплектующих, сроков и объемов поставок для выполнения плана производства продукции; </a:t>
            </a:r>
          </a:p>
          <a:p>
            <a:r>
              <a:rPr lang="ru-RU" dirty="0"/>
              <a:t>управление запасами и закупками: ведение договоров, реализация централизованных закупок, обеспечение учета и оптимизации складских и цеховых запасов; </a:t>
            </a:r>
          </a:p>
          <a:p>
            <a:r>
              <a:rPr lang="ru-RU" dirty="0"/>
              <a:t>планирование производственных мощностей от укрупненного планирования до использования отдельных станков и оборудования; </a:t>
            </a:r>
          </a:p>
          <a:p>
            <a:r>
              <a:rPr lang="ru-RU" dirty="0"/>
              <a:t>оперативное управление финансами, включая составление финансового плана и осуществление контроля его исполнения, финансовый и управленческий учет; </a:t>
            </a:r>
          </a:p>
          <a:p>
            <a:r>
              <a:rPr lang="ru-RU" dirty="0"/>
              <a:t>управления проектами, включая планирование этапов и ресурсов, необходимых для их реализации</a:t>
            </a:r>
            <a:r>
              <a:rPr lang="ru-RU" dirty="0" smtClean="0"/>
              <a:t>.</a:t>
            </a:r>
            <a:endParaRPr lang="ru-RU" dirty="0"/>
          </a:p>
        </p:txBody>
      </p:sp>
    </p:spTree>
    <p:extLst>
      <p:ext uri="{BB962C8B-B14F-4D97-AF65-F5344CB8AC3E}">
        <p14:creationId xmlns:p14="http://schemas.microsoft.com/office/powerpoint/2010/main" val="2185467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solidFill>
                  <a:schemeClr val="accent1">
                    <a:lumMod val="60000"/>
                    <a:lumOff val="40000"/>
                  </a:schemeClr>
                </a:solidFill>
              </a:rPr>
              <a:t>Характеристические черты ERP-систем</a:t>
            </a:r>
          </a:p>
        </p:txBody>
      </p:sp>
      <p:sp>
        <p:nvSpPr>
          <p:cNvPr id="3" name="Объект 2"/>
          <p:cNvSpPr>
            <a:spLocks noGrp="1"/>
          </p:cNvSpPr>
          <p:nvPr>
            <p:ph idx="1"/>
          </p:nvPr>
        </p:nvSpPr>
        <p:spPr/>
        <p:txBody>
          <a:bodyPr>
            <a:normAutofit fontScale="77500" lnSpcReduction="20000"/>
          </a:bodyPr>
          <a:lstStyle/>
          <a:p>
            <a:pPr marL="0" indent="0">
              <a:buNone/>
            </a:pPr>
            <a:r>
              <a:rPr lang="ru-RU" dirty="0"/>
              <a:t>Позже в ERP-системы стали включать дополнительный модуль APS (</a:t>
            </a:r>
            <a:r>
              <a:rPr lang="ru-RU" dirty="0" err="1"/>
              <a:t>Advanced</a:t>
            </a:r>
            <a:r>
              <a:rPr lang="ru-RU" dirty="0"/>
              <a:t> </a:t>
            </a:r>
            <a:r>
              <a:rPr lang="ru-RU" dirty="0" err="1"/>
              <a:t>Planning</a:t>
            </a:r>
            <a:r>
              <a:rPr lang="ru-RU" dirty="0"/>
              <a:t> </a:t>
            </a:r>
            <a:r>
              <a:rPr lang="ru-RU" dirty="0" err="1"/>
              <a:t>and</a:t>
            </a:r>
            <a:r>
              <a:rPr lang="ru-RU" dirty="0"/>
              <a:t> </a:t>
            </a:r>
            <a:r>
              <a:rPr lang="ru-RU" dirty="0" err="1"/>
              <a:t>Scheduling</a:t>
            </a:r>
            <a:r>
              <a:rPr lang="ru-RU" dirty="0"/>
              <a:t>) — методику планирования, использующую методы математической оптимизации в составлении календарных планов, так как для решения даже вроде бы простых по постановке задач дискретного планирования для распределенной дистрибьюторской сети обыкновенные алгоритмы становятся неработоспособными из-за большой размерности обрабатываемых данных.</a:t>
            </a:r>
          </a:p>
          <a:p>
            <a:pPr marL="0" indent="0">
              <a:buNone/>
            </a:pPr>
            <a:r>
              <a:rPr lang="ru-RU" dirty="0"/>
              <a:t>В конце 90-х гг. ХХ века был разработана также методология </a:t>
            </a:r>
            <a:r>
              <a:rPr lang="ru-RU" dirty="0" smtClean="0"/>
              <a:t>«Планирование </a:t>
            </a:r>
            <a:r>
              <a:rPr lang="ru-RU" dirty="0"/>
              <a:t>ресурсов предприятия, синхронизированное с запросами </a:t>
            </a:r>
            <a:r>
              <a:rPr lang="ru-RU" dirty="0" smtClean="0"/>
              <a:t>потребителя» </a:t>
            </a:r>
            <a:r>
              <a:rPr lang="ru-RU" dirty="0"/>
              <a:t>(</a:t>
            </a:r>
            <a:r>
              <a:rPr lang="ru-RU" dirty="0" err="1"/>
              <a:t>Customer</a:t>
            </a:r>
            <a:r>
              <a:rPr lang="ru-RU" dirty="0"/>
              <a:t> </a:t>
            </a:r>
            <a:r>
              <a:rPr lang="ru-RU" dirty="0" err="1"/>
              <a:t>Synchronized</a:t>
            </a:r>
            <a:r>
              <a:rPr lang="ru-RU" dirty="0"/>
              <a:t> </a:t>
            </a:r>
            <a:r>
              <a:rPr lang="ru-RU" dirty="0" err="1"/>
              <a:t>Resource</a:t>
            </a:r>
            <a:r>
              <a:rPr lang="ru-RU" dirty="0"/>
              <a:t> </a:t>
            </a:r>
            <a:r>
              <a:rPr lang="ru-RU" dirty="0" err="1"/>
              <a:t>Planning</a:t>
            </a:r>
            <a:r>
              <a:rPr lang="ru-RU" dirty="0"/>
              <a:t> — CSRP), которая охватывает взаимодействие предприятия с клиентами: оформление наряд-заказа, техническое задание, поддержку клиентов, планирование ресурсов в зависимости от объема и состава клиентских заказов. Если стандарты MRP/MRPII/ERP ориентированы на управление запасами и мощностями, планирование, производство и продажу продукта, то в стандарт CSRP включен полный цикл жизненного цикла изделия — от его проектирования с учетом требований </a:t>
            </a:r>
            <a:r>
              <a:rPr lang="ru-RU" dirty="0" smtClean="0"/>
              <a:t>заказчика до гарантийного и сервисного обслуживания после продажи.</a:t>
            </a:r>
          </a:p>
          <a:p>
            <a:pPr marL="0" indent="0">
              <a:buNone/>
            </a:pPr>
            <a:r>
              <a:rPr lang="ru-RU" dirty="0" smtClean="0"/>
              <a:t>Этот новый тип КИС в некоторых источниках стали называть системой ERP II, основа которых — управление взаимодействием компании с внешней средой. Там где можно, внутренние и конфиденциальные процессы становятся внешними и открытыми. Излишняя тайна корпоративной информации, которая усложняла деятельность, исчезает. На смену ей приходит чётко регламентированная политика в сфере информационной безопасности и безопасности самих информационных систем.</a:t>
            </a:r>
          </a:p>
          <a:p>
            <a:pPr marL="0" indent="0">
              <a:buNone/>
            </a:pPr>
            <a:r>
              <a:rPr lang="ru-RU" dirty="0" smtClean="0"/>
              <a:t>Соединение </a:t>
            </a:r>
            <a:r>
              <a:rPr lang="ru-RU" dirty="0"/>
              <a:t>ERP-системы с технологиями OLAP, системой сбалансированных показателей (</a:t>
            </a:r>
            <a:r>
              <a:rPr lang="ru-RU" dirty="0" err="1"/>
              <a:t>Balanced</a:t>
            </a:r>
            <a:r>
              <a:rPr lang="ru-RU" dirty="0"/>
              <a:t> </a:t>
            </a:r>
            <a:r>
              <a:rPr lang="ru-RU" dirty="0" err="1"/>
              <a:t>Score</a:t>
            </a:r>
            <a:r>
              <a:rPr lang="ru-RU" dirty="0"/>
              <a:t> </a:t>
            </a:r>
            <a:r>
              <a:rPr lang="ru-RU" dirty="0" err="1"/>
              <a:t>Card</a:t>
            </a:r>
            <a:r>
              <a:rPr lang="ru-RU" dirty="0"/>
              <a:t>) и системой функционально-стоимостного управления привело к появлению и развитию систем BPM (</a:t>
            </a:r>
            <a:r>
              <a:rPr lang="ru-RU" dirty="0" err="1"/>
              <a:t>Business</a:t>
            </a:r>
            <a:r>
              <a:rPr lang="ru-RU" dirty="0"/>
              <a:t> </a:t>
            </a:r>
            <a:r>
              <a:rPr lang="ru-RU" dirty="0" err="1"/>
              <a:t>Performance</a:t>
            </a:r>
            <a:r>
              <a:rPr lang="ru-RU" dirty="0"/>
              <a:t> </a:t>
            </a:r>
            <a:r>
              <a:rPr lang="ru-RU" dirty="0" err="1"/>
              <a:t>Management</a:t>
            </a:r>
            <a:r>
              <a:rPr lang="ru-RU" dirty="0"/>
              <a:t>) — управление эффективностью бизнеса, которые позволяют связывать операционные результаты деятельности предприятия с эффективностью реализации миссии </a:t>
            </a:r>
            <a:r>
              <a:rPr lang="ru-RU" dirty="0" smtClean="0"/>
              <a:t>компании.</a:t>
            </a:r>
            <a:endParaRPr lang="ru-RU" dirty="0"/>
          </a:p>
        </p:txBody>
      </p:sp>
    </p:spTree>
    <p:extLst>
      <p:ext uri="{BB962C8B-B14F-4D97-AF65-F5344CB8AC3E}">
        <p14:creationId xmlns:p14="http://schemas.microsoft.com/office/powerpoint/2010/main" val="3491040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solidFill>
                  <a:schemeClr val="accent1">
                    <a:lumMod val="60000"/>
                    <a:lumOff val="40000"/>
                  </a:schemeClr>
                </a:solidFill>
              </a:rPr>
              <a:t>Состав ERP-системы</a:t>
            </a:r>
            <a:endParaRPr lang="ru-RU" b="1" dirty="0">
              <a:solidFill>
                <a:schemeClr val="accent1">
                  <a:lumMod val="60000"/>
                  <a:lumOff val="40000"/>
                </a:schemeClr>
              </a:solidFill>
            </a:endParaRPr>
          </a:p>
        </p:txBody>
      </p:sp>
      <p:sp>
        <p:nvSpPr>
          <p:cNvPr id="3" name="Объект 2"/>
          <p:cNvSpPr>
            <a:spLocks noGrp="1"/>
          </p:cNvSpPr>
          <p:nvPr>
            <p:ph idx="1"/>
          </p:nvPr>
        </p:nvSpPr>
        <p:spPr/>
        <p:txBody>
          <a:bodyPr>
            <a:normAutofit lnSpcReduction="10000"/>
          </a:bodyPr>
          <a:lstStyle/>
          <a:p>
            <a:pPr marL="0" indent="0">
              <a:buNone/>
            </a:pPr>
            <a:r>
              <a:rPr lang="ru-RU" dirty="0"/>
              <a:t>ERP-системы предназначены для управления всей финансовой и хозяйственной деятельностью предприятия. Они используются для оперативного предоставления руководству предприятия информации, необходимой для принятия управленческих решений, а также для создания инфраструктуры электронного обмена данными предприятия с поставщиками и потребителями. ERP-системы позволяет использовать одну интегрированную программу вместо нескольких разрозненных. Единая система может управлять обработкой, логистикой, дистрибуцией, запасами, доставкой, выставлением счетов-фактур и бухгалтерским учётом.</a:t>
            </a:r>
          </a:p>
          <a:p>
            <a:pPr marL="0" indent="0">
              <a:buNone/>
            </a:pPr>
            <a:r>
              <a:rPr lang="ru-RU" dirty="0"/>
              <a:t>Реализуемая в ERP-системах система разграничения доступа к информации предназначена (в комплексе с другими мерами информационной безопасности предприятия) для противодействия как внешним угрозам (например, промышленному шпионажу), так и внутренним (например, хищениям данных). Внедряемые в связке с системами контроля качества и поддержки отношений с клиентами, ERP-системы нацелены на максимальное удовлетворение потребностей компаний в средствах управления бизнесом</a:t>
            </a:r>
            <a:r>
              <a:rPr lang="ru-RU" dirty="0" smtClean="0"/>
              <a:t>.</a:t>
            </a:r>
            <a:endParaRPr lang="ru-RU" dirty="0"/>
          </a:p>
        </p:txBody>
      </p:sp>
    </p:spTree>
    <p:extLst>
      <p:ext uri="{BB962C8B-B14F-4D97-AF65-F5344CB8AC3E}">
        <p14:creationId xmlns:p14="http://schemas.microsoft.com/office/powerpoint/2010/main" val="4155079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solidFill>
                  <a:schemeClr val="accent1">
                    <a:lumMod val="60000"/>
                    <a:lumOff val="40000"/>
                  </a:schemeClr>
                </a:solidFill>
              </a:rPr>
              <a:t>Состав ERP-системы</a:t>
            </a:r>
            <a:endParaRPr lang="ru-RU" b="1" dirty="0">
              <a:solidFill>
                <a:schemeClr val="accent1">
                  <a:lumMod val="60000"/>
                  <a:lumOff val="40000"/>
                </a:schemeClr>
              </a:solidFill>
            </a:endParaRPr>
          </a:p>
        </p:txBody>
      </p:sp>
      <p:sp>
        <p:nvSpPr>
          <p:cNvPr id="3" name="Объект 2"/>
          <p:cNvSpPr>
            <a:spLocks noGrp="1"/>
          </p:cNvSpPr>
          <p:nvPr>
            <p:ph idx="1"/>
          </p:nvPr>
        </p:nvSpPr>
        <p:spPr>
          <a:xfrm>
            <a:off x="296091" y="2065868"/>
            <a:ext cx="11713029" cy="4535230"/>
          </a:xfrm>
        </p:spPr>
        <p:txBody>
          <a:bodyPr numCol="2">
            <a:noAutofit/>
          </a:bodyPr>
          <a:lstStyle/>
          <a:p>
            <a:r>
              <a:rPr lang="ru-RU" sz="1300" dirty="0" smtClean="0"/>
              <a:t>Управление </a:t>
            </a:r>
            <a:r>
              <a:rPr lang="ru-RU" sz="1300" dirty="0"/>
              <a:t>спросом. Блок предназначен для прогноза будущего спроса на продукцию, определения объема заказов, которые можно предложить клиенту в конкретный момент времени, определения спроса дистрибьюторов, спроса в рамках предприятия и др. </a:t>
            </a:r>
          </a:p>
          <a:p>
            <a:r>
              <a:rPr lang="ru-RU" sz="1300" dirty="0"/>
              <a:t>Планирование продаж и производства. Результатом действия блока является разработка плана производства основных видов продукции. </a:t>
            </a:r>
          </a:p>
          <a:p>
            <a:r>
              <a:rPr lang="ru-RU" sz="1300" dirty="0"/>
              <a:t>Укрупненное планирование мощностей. Используется для конкретизации планов производства и определения степени их выполнимости. </a:t>
            </a:r>
          </a:p>
          <a:p>
            <a:r>
              <a:rPr lang="ru-RU" sz="1300" dirty="0"/>
              <a:t>Основной план производства (план-график выпуска продукции). Определяется продукция в конечных единицах (изделиях) со сроками изготовления и количеством. </a:t>
            </a:r>
          </a:p>
          <a:p>
            <a:r>
              <a:rPr lang="ru-RU" sz="1300" dirty="0"/>
              <a:t>Планирование потребностей в материалах. Определяются виды материальных ресурсов (сборных узлов, готовых агрегатов, покупных изделий, исходного сырья, полуфабрикатов и др.) и конкретные сроки их поставки для выполнения плана. </a:t>
            </a:r>
          </a:p>
          <a:p>
            <a:r>
              <a:rPr lang="ru-RU" sz="1300" dirty="0"/>
              <a:t>Спецификация изделий. Определяет состав конечного изделия, материальные ресурсы, необходимые для его изготовления, и др. Фактически спецификация является связующим звеном между основным планом производства и планом потребностей в материалах. </a:t>
            </a:r>
          </a:p>
          <a:p>
            <a:r>
              <a:rPr lang="ru-RU" sz="1300" dirty="0"/>
              <a:t>Планирование потребностей в мощностях. На данном этапе планирования более детально, чем на предыдущих уровнях, определяются производственные мощности. </a:t>
            </a:r>
          </a:p>
          <a:p>
            <a:r>
              <a:rPr lang="ru-RU" sz="1300" dirty="0"/>
              <a:t>Маршрутизация/рабочие центры. С помощью этого блока конкретизируются как производственные мощности различного уровня, так и маршруты, в соответствии с которыми выпускаются изделия. </a:t>
            </a:r>
          </a:p>
          <a:p>
            <a:r>
              <a:rPr lang="ru-RU" sz="1300" dirty="0"/>
              <a:t>Проверка и корректировка цеховых планов по мощностям. </a:t>
            </a:r>
          </a:p>
          <a:p>
            <a:r>
              <a:rPr lang="ru-RU" sz="1300" dirty="0"/>
              <a:t>Управление закупками, запасами, продажами. </a:t>
            </a:r>
          </a:p>
          <a:p>
            <a:r>
              <a:rPr lang="ru-RU" sz="1300" dirty="0"/>
              <a:t>Управление финансами (ведение Главной книги, расчеты с дебиторами и кредиторами, учет основных средств, управление наличными средствами, планирование финансовой деятельности и др.).</a:t>
            </a:r>
          </a:p>
          <a:p>
            <a:r>
              <a:rPr lang="ru-RU" sz="1300" dirty="0"/>
              <a:t>Управление затратами (учет всех затрат предприятия и калькуляция себестоимости готовой продукции или услуг). </a:t>
            </a:r>
          </a:p>
          <a:p>
            <a:r>
              <a:rPr lang="ru-RU" sz="1300" dirty="0"/>
              <a:t>Управление проектами/программами.</a:t>
            </a:r>
          </a:p>
          <a:p>
            <a:r>
              <a:rPr lang="ru-RU" sz="1300" dirty="0"/>
              <a:t>Управление персоналом</a:t>
            </a:r>
            <a:r>
              <a:rPr lang="ru-RU" sz="1300" dirty="0" smtClean="0"/>
              <a:t>.</a:t>
            </a:r>
            <a:endParaRPr lang="ru-RU" sz="1300" dirty="0"/>
          </a:p>
        </p:txBody>
      </p:sp>
      <p:sp>
        <p:nvSpPr>
          <p:cNvPr id="4" name="Прямоугольник 3"/>
          <p:cNvSpPr/>
          <p:nvPr/>
        </p:nvSpPr>
        <p:spPr>
          <a:xfrm>
            <a:off x="5921829" y="132546"/>
            <a:ext cx="6087291" cy="954107"/>
          </a:xfrm>
          <a:prstGeom prst="rect">
            <a:avLst/>
          </a:prstGeom>
        </p:spPr>
        <p:txBody>
          <a:bodyPr wrap="square">
            <a:spAutoFit/>
          </a:bodyPr>
          <a:lstStyle/>
          <a:p>
            <a:pPr algn="r"/>
            <a:r>
              <a:rPr lang="ru-RU" sz="1400" dirty="0"/>
              <a:t>Кроме того, для ERP-систем практически обязательным является наличие возможности электронного обмена данными с другими приложениями, а также моделирования ряда ситуаций, связанных, в первую очередь, с планированием и прогнозированием.</a:t>
            </a:r>
          </a:p>
        </p:txBody>
      </p:sp>
      <p:sp>
        <p:nvSpPr>
          <p:cNvPr id="5" name="Прямоугольник 4"/>
          <p:cNvSpPr/>
          <p:nvPr/>
        </p:nvSpPr>
        <p:spPr>
          <a:xfrm>
            <a:off x="296091" y="1659498"/>
            <a:ext cx="9562012" cy="369332"/>
          </a:xfrm>
          <a:prstGeom prst="rect">
            <a:avLst/>
          </a:prstGeom>
        </p:spPr>
        <p:txBody>
          <a:bodyPr wrap="square">
            <a:spAutoFit/>
          </a:bodyPr>
          <a:lstStyle/>
          <a:p>
            <a:r>
              <a:rPr lang="ru-RU" dirty="0"/>
              <a:t>Ниже показаны основные функциональные блоки типизированной ERP-системы:</a:t>
            </a:r>
          </a:p>
        </p:txBody>
      </p:sp>
    </p:spTree>
    <p:extLst>
      <p:ext uri="{BB962C8B-B14F-4D97-AF65-F5344CB8AC3E}">
        <p14:creationId xmlns:p14="http://schemas.microsoft.com/office/powerpoint/2010/main" val="437332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solidFill>
                  <a:schemeClr val="accent1">
                    <a:lumMod val="60000"/>
                    <a:lumOff val="40000"/>
                  </a:schemeClr>
                </a:solidFill>
              </a:rPr>
              <a:t>Состав ERP-системы</a:t>
            </a:r>
            <a:endParaRPr lang="ru-RU" b="1" dirty="0">
              <a:solidFill>
                <a:schemeClr val="accent1">
                  <a:lumMod val="60000"/>
                  <a:lumOff val="40000"/>
                </a:schemeClr>
              </a:solidFill>
            </a:endParaRPr>
          </a:p>
        </p:txBody>
      </p:sp>
      <p:sp>
        <p:nvSpPr>
          <p:cNvPr id="3" name="Объект 2"/>
          <p:cNvSpPr>
            <a:spLocks noGrp="1"/>
          </p:cNvSpPr>
          <p:nvPr>
            <p:ph idx="1"/>
          </p:nvPr>
        </p:nvSpPr>
        <p:spPr/>
        <p:txBody>
          <a:bodyPr>
            <a:normAutofit fontScale="85000" lnSpcReduction="20000"/>
          </a:bodyPr>
          <a:lstStyle/>
          <a:p>
            <a:pPr marL="0" indent="0">
              <a:buNone/>
            </a:pPr>
            <a:r>
              <a:rPr lang="ru-RU" dirty="0"/>
              <a:t>В соответствии с современными требованиями </a:t>
            </a:r>
            <a:r>
              <a:rPr lang="en-US" dirty="0"/>
              <a:t>ERP-</a:t>
            </a:r>
            <a:r>
              <a:rPr lang="ru-RU" dirty="0"/>
              <a:t>система должна помимо ядра, реализующего стандарт </a:t>
            </a:r>
            <a:r>
              <a:rPr lang="en-US" dirty="0" smtClean="0"/>
              <a:t>MRP</a:t>
            </a:r>
            <a:r>
              <a:rPr lang="ru-RU" dirty="0" smtClean="0"/>
              <a:t> </a:t>
            </a:r>
            <a:r>
              <a:rPr lang="en-US" dirty="0" smtClean="0"/>
              <a:t>II</a:t>
            </a:r>
            <a:r>
              <a:rPr lang="ru-RU" dirty="0" smtClean="0"/>
              <a:t>, </a:t>
            </a:r>
            <a:r>
              <a:rPr lang="ru-RU" dirty="0"/>
              <a:t>включать следующие модули:</a:t>
            </a:r>
          </a:p>
          <a:p>
            <a:r>
              <a:rPr lang="ru-RU" dirty="0"/>
              <a:t>управления логистическими цепочками (</a:t>
            </a:r>
            <a:r>
              <a:rPr lang="en-US" dirty="0"/>
              <a:t>Distribution Resource Planning — DRP);</a:t>
            </a:r>
          </a:p>
          <a:p>
            <a:r>
              <a:rPr lang="ru-RU" dirty="0"/>
              <a:t>усовершенствованного планирования и составления производственных графиков (</a:t>
            </a:r>
            <a:r>
              <a:rPr lang="en-US" dirty="0"/>
              <a:t>Advanced Planning and Scheduling — APS);</a:t>
            </a:r>
          </a:p>
          <a:p>
            <a:r>
              <a:rPr lang="ru-RU" dirty="0"/>
              <a:t>управления взаимоотношениями с клиентами (</a:t>
            </a:r>
            <a:r>
              <a:rPr lang="en-US" dirty="0"/>
              <a:t>Customer Relation Management — CRM, </a:t>
            </a:r>
            <a:r>
              <a:rPr lang="ru-RU" dirty="0"/>
              <a:t>ранее назывался модулем автоматизации продаж — </a:t>
            </a:r>
            <a:r>
              <a:rPr lang="en-US" dirty="0"/>
              <a:t>Sales Force Automation);</a:t>
            </a:r>
          </a:p>
          <a:p>
            <a:r>
              <a:rPr lang="ru-RU" dirty="0"/>
              <a:t>электронной коммерции (</a:t>
            </a:r>
            <a:r>
              <a:rPr lang="en-US" dirty="0"/>
              <a:t>Electronic Commerce — </a:t>
            </a:r>
            <a:r>
              <a:rPr lang="ru-RU" dirty="0"/>
              <a:t>ЕС);</a:t>
            </a:r>
          </a:p>
          <a:p>
            <a:r>
              <a:rPr lang="ru-RU" dirty="0"/>
              <a:t>управления данными об изделии (</a:t>
            </a:r>
            <a:r>
              <a:rPr lang="en-US" dirty="0"/>
              <a:t>Product Data Management — PDM); </a:t>
            </a:r>
          </a:p>
          <a:p>
            <a:r>
              <a:rPr lang="ru-RU" dirty="0"/>
              <a:t>надстройки </a:t>
            </a:r>
            <a:r>
              <a:rPr lang="en-US" dirty="0"/>
              <a:t>Business Intelligence, </a:t>
            </a:r>
            <a:r>
              <a:rPr lang="ru-RU" dirty="0"/>
              <a:t>включающей решения на основе технологий </a:t>
            </a:r>
            <a:r>
              <a:rPr lang="en-US" dirty="0"/>
              <a:t>OLAP (On-Line Analytical Processing) </a:t>
            </a:r>
            <a:r>
              <a:rPr lang="ru-RU" dirty="0"/>
              <a:t>и </a:t>
            </a:r>
            <a:r>
              <a:rPr lang="en-US" dirty="0"/>
              <a:t>DSS (Decision Support Systems);</a:t>
            </a:r>
          </a:p>
          <a:p>
            <a:r>
              <a:rPr lang="ru-RU" dirty="0"/>
              <a:t>автономный модуль, отвечающий за конфигурирование системы (</a:t>
            </a:r>
            <a:r>
              <a:rPr lang="en-US" dirty="0"/>
              <a:t>Standalone Configuration Engine — SCE);</a:t>
            </a:r>
          </a:p>
          <a:p>
            <a:r>
              <a:rPr lang="ru-RU" dirty="0"/>
              <a:t>окончательного (детализированного) планирования ресурсов </a:t>
            </a:r>
            <a:r>
              <a:rPr lang="en-US" dirty="0"/>
              <a:t>FRP (Finite Resource Planning</a:t>
            </a:r>
            <a:r>
              <a:rPr lang="en-US" dirty="0" smtClean="0"/>
              <a:t>).</a:t>
            </a:r>
            <a:endParaRPr lang="en-US" dirty="0"/>
          </a:p>
        </p:txBody>
      </p:sp>
    </p:spTree>
    <p:extLst>
      <p:ext uri="{BB962C8B-B14F-4D97-AF65-F5344CB8AC3E}">
        <p14:creationId xmlns:p14="http://schemas.microsoft.com/office/powerpoint/2010/main" val="34113525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solidFill>
                  <a:schemeClr val="accent1">
                    <a:lumMod val="60000"/>
                    <a:lumOff val="40000"/>
                  </a:schemeClr>
                </a:solidFill>
              </a:rPr>
              <a:t>Характеристические черты </a:t>
            </a:r>
            <a:r>
              <a:rPr lang="ru-RU" b="1" dirty="0" smtClean="0">
                <a:solidFill>
                  <a:schemeClr val="accent1">
                    <a:lumMod val="60000"/>
                    <a:lumOff val="40000"/>
                  </a:schemeClr>
                </a:solidFill>
              </a:rPr>
              <a:t>ERP-систем</a:t>
            </a:r>
            <a:br>
              <a:rPr lang="ru-RU" b="1" dirty="0" smtClean="0">
                <a:solidFill>
                  <a:schemeClr val="accent1">
                    <a:lumMod val="60000"/>
                    <a:lumOff val="40000"/>
                  </a:schemeClr>
                </a:solidFill>
              </a:rPr>
            </a:br>
            <a:r>
              <a:rPr lang="ru-RU" b="1" dirty="0" smtClean="0">
                <a:solidFill>
                  <a:schemeClr val="accent1">
                    <a:lumMod val="60000"/>
                    <a:lumOff val="40000"/>
                  </a:schemeClr>
                </a:solidFill>
              </a:rPr>
              <a:t>(ч.2 – с точки зрения состава </a:t>
            </a:r>
            <a:r>
              <a:rPr lang="en-US" b="1" dirty="0" smtClean="0">
                <a:solidFill>
                  <a:schemeClr val="accent1">
                    <a:lumMod val="60000"/>
                    <a:lumOff val="40000"/>
                  </a:schemeClr>
                </a:solidFill>
              </a:rPr>
              <a:t>ERP</a:t>
            </a:r>
            <a:r>
              <a:rPr lang="ru-RU" b="1" dirty="0" smtClean="0">
                <a:solidFill>
                  <a:schemeClr val="accent1">
                    <a:lumMod val="60000"/>
                    <a:lumOff val="40000"/>
                  </a:schemeClr>
                </a:solidFill>
              </a:rPr>
              <a:t>-систем)</a:t>
            </a:r>
            <a:endParaRPr lang="ru-RU" b="1" dirty="0">
              <a:solidFill>
                <a:schemeClr val="accent1">
                  <a:lumMod val="60000"/>
                  <a:lumOff val="40000"/>
                </a:schemeClr>
              </a:solidFill>
            </a:endParaRPr>
          </a:p>
        </p:txBody>
      </p:sp>
      <p:sp>
        <p:nvSpPr>
          <p:cNvPr id="3" name="Объект 2"/>
          <p:cNvSpPr>
            <a:spLocks noGrp="1"/>
          </p:cNvSpPr>
          <p:nvPr>
            <p:ph idx="1"/>
          </p:nvPr>
        </p:nvSpPr>
        <p:spPr/>
        <p:txBody>
          <a:bodyPr>
            <a:normAutofit/>
          </a:bodyPr>
          <a:lstStyle/>
          <a:p>
            <a:pPr marL="0" indent="0">
              <a:buNone/>
            </a:pPr>
            <a:r>
              <a:rPr lang="ru-RU" dirty="0"/>
              <a:t>Системы класса ERP отличает набор следующих свойств: </a:t>
            </a:r>
          </a:p>
          <a:p>
            <a:pPr lvl="0"/>
            <a:r>
              <a:rPr lang="ru-RU" dirty="0"/>
              <a:t>универсальность с точки зрения типов производств; </a:t>
            </a:r>
          </a:p>
          <a:p>
            <a:pPr lvl="0"/>
            <a:r>
              <a:rPr lang="ru-RU" dirty="0"/>
              <a:t>поддержка многозвенного производственного планирования; </a:t>
            </a:r>
          </a:p>
          <a:p>
            <a:pPr lvl="0"/>
            <a:r>
              <a:rPr lang="ru-RU" dirty="0"/>
              <a:t>более широкая (по сравнению с </a:t>
            </a:r>
            <a:r>
              <a:rPr lang="ru-RU" dirty="0" smtClean="0"/>
              <a:t>MRP II</a:t>
            </a:r>
            <a:r>
              <a:rPr lang="ru-RU" dirty="0"/>
              <a:t>) сфера интегрированного планирования ресурсов; </a:t>
            </a:r>
          </a:p>
          <a:p>
            <a:pPr lvl="0"/>
            <a:r>
              <a:rPr lang="ru-RU" dirty="0"/>
              <a:t>включение в систему мощного блока планирования и учета корпоративных финансов; </a:t>
            </a:r>
          </a:p>
          <a:p>
            <a:pPr lvl="0"/>
            <a:r>
              <a:rPr lang="ru-RU" dirty="0"/>
              <a:t>внедрение в систему средств поддержки принятия решений. </a:t>
            </a:r>
          </a:p>
        </p:txBody>
      </p:sp>
    </p:spTree>
    <p:extLst>
      <p:ext uri="{BB962C8B-B14F-4D97-AF65-F5344CB8AC3E}">
        <p14:creationId xmlns:p14="http://schemas.microsoft.com/office/powerpoint/2010/main" val="37981663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solidFill>
                  <a:schemeClr val="accent1">
                    <a:lumMod val="60000"/>
                    <a:lumOff val="40000"/>
                  </a:schemeClr>
                </a:solidFill>
              </a:rPr>
              <a:t>Состав ERP-системы</a:t>
            </a:r>
            <a:endParaRPr lang="ru-RU" b="1" dirty="0">
              <a:solidFill>
                <a:schemeClr val="accent1">
                  <a:lumMod val="60000"/>
                  <a:lumOff val="40000"/>
                </a:schemeClr>
              </a:solidFill>
            </a:endParaRPr>
          </a:p>
        </p:txBody>
      </p:sp>
      <p:sp>
        <p:nvSpPr>
          <p:cNvPr id="3" name="Объект 2"/>
          <p:cNvSpPr>
            <a:spLocks noGrp="1"/>
          </p:cNvSpPr>
          <p:nvPr>
            <p:ph idx="1"/>
          </p:nvPr>
        </p:nvSpPr>
        <p:spPr/>
        <p:txBody>
          <a:bodyPr>
            <a:normAutofit fontScale="85000" lnSpcReduction="20000"/>
          </a:bodyPr>
          <a:lstStyle/>
          <a:p>
            <a:pPr marL="0" indent="0">
              <a:buNone/>
            </a:pPr>
            <a:r>
              <a:rPr lang="ru-RU" b="1" i="1" dirty="0" smtClean="0">
                <a:solidFill>
                  <a:schemeClr val="accent1">
                    <a:lumMod val="60000"/>
                    <a:lumOff val="40000"/>
                  </a:schemeClr>
                </a:solidFill>
              </a:rPr>
              <a:t>1. Возможность </a:t>
            </a:r>
            <a:r>
              <a:rPr lang="ru-RU" b="1" i="1" dirty="0">
                <a:solidFill>
                  <a:schemeClr val="accent1">
                    <a:lumMod val="60000"/>
                    <a:lumOff val="40000"/>
                  </a:schemeClr>
                </a:solidFill>
              </a:rPr>
              <a:t>планирования производства всех типов в рамках одной системы </a:t>
            </a:r>
            <a:endParaRPr lang="ru-RU" b="1" dirty="0">
              <a:solidFill>
                <a:schemeClr val="accent1">
                  <a:lumMod val="60000"/>
                  <a:lumOff val="40000"/>
                </a:schemeClr>
              </a:solidFill>
            </a:endParaRPr>
          </a:p>
          <a:p>
            <a:pPr marL="0" indent="0">
              <a:buNone/>
            </a:pPr>
            <a:r>
              <a:rPr lang="ru-RU" dirty="0"/>
              <a:t>Даже на обычном предприятии (не говоря уже о корпорации) могут сосуществовать производства различных типов – проектного, дискретного, непрерывного(процессного). </a:t>
            </a:r>
          </a:p>
          <a:p>
            <a:pPr marL="0" indent="0">
              <a:buNone/>
            </a:pPr>
            <a:r>
              <a:rPr lang="uk-UA" dirty="0"/>
              <a:t>К </a:t>
            </a:r>
            <a:r>
              <a:rPr lang="ru-RU" dirty="0"/>
              <a:t>предприятиям, работающим по непрерывному процессному производству, можно отнести предприятия пищевой, химической, фармацевтической, нефтехимической, нефтяной, металлургической промышленности. </a:t>
            </a:r>
          </a:p>
          <a:p>
            <a:pPr marL="0" indent="0">
              <a:buNone/>
            </a:pPr>
            <a:r>
              <a:rPr lang="ru-RU" dirty="0"/>
              <a:t>Предприятия, работающие по дискретному циклу, принадлежат к машиностроительной, легковой промышленности.</a:t>
            </a:r>
          </a:p>
          <a:p>
            <a:pPr marL="0" indent="0">
              <a:buNone/>
            </a:pPr>
            <a:r>
              <a:rPr lang="ru-RU" i="1" dirty="0"/>
              <a:t>Пример 1. У предприятия с основным производством непрерывного типа может быть вспомогательное производство, содержащее ремонтно-механические цеха, ориентированные на дискретный производственный цикл. Кроме того, предприятие может инициировать новое производство, что подразумевает проектное планирование и управление. Тогда на данном предприятии будут представлены производства всех трех типов – проектное, дискретное и непрерывное. </a:t>
            </a:r>
          </a:p>
          <a:p>
            <a:pPr marL="0" indent="0">
              <a:buNone/>
            </a:pPr>
            <a:r>
              <a:rPr lang="ru-RU" dirty="0"/>
              <a:t>Для поддержки планирования и управления всем предприятием в целом, информационная система должна «уметь» работать с каждым из этих типов производств. Системы класса ERP содержат набор модулей, каждый из которых специализирован на определенном типе производства. </a:t>
            </a:r>
          </a:p>
          <a:p>
            <a:pPr marL="0" indent="0">
              <a:buNone/>
            </a:pPr>
            <a:endParaRPr lang="en-US" dirty="0"/>
          </a:p>
        </p:txBody>
      </p:sp>
    </p:spTree>
    <p:extLst>
      <p:ext uri="{BB962C8B-B14F-4D97-AF65-F5344CB8AC3E}">
        <p14:creationId xmlns:p14="http://schemas.microsoft.com/office/powerpoint/2010/main" val="2569406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solidFill>
                  <a:schemeClr val="accent1">
                    <a:lumMod val="60000"/>
                    <a:lumOff val="40000"/>
                  </a:schemeClr>
                </a:solidFill>
              </a:rPr>
              <a:t>Определение </a:t>
            </a:r>
            <a:r>
              <a:rPr lang="en-US" b="1" dirty="0" err="1" smtClean="0">
                <a:solidFill>
                  <a:schemeClr val="accent1">
                    <a:lumMod val="60000"/>
                    <a:lumOff val="40000"/>
                  </a:schemeClr>
                </a:solidFill>
              </a:rPr>
              <a:t>erp</a:t>
            </a:r>
            <a:endParaRPr lang="ru-RU" b="1" dirty="0">
              <a:solidFill>
                <a:schemeClr val="accent1">
                  <a:lumMod val="60000"/>
                  <a:lumOff val="40000"/>
                </a:schemeClr>
              </a:solidFill>
            </a:endParaRPr>
          </a:p>
        </p:txBody>
      </p:sp>
      <p:sp>
        <p:nvSpPr>
          <p:cNvPr id="3" name="Объект 2"/>
          <p:cNvSpPr>
            <a:spLocks noGrp="1"/>
          </p:cNvSpPr>
          <p:nvPr>
            <p:ph idx="1"/>
          </p:nvPr>
        </p:nvSpPr>
        <p:spPr/>
        <p:txBody>
          <a:bodyPr/>
          <a:lstStyle/>
          <a:p>
            <a:pPr marL="0" indent="0">
              <a:buNone/>
            </a:pPr>
            <a:r>
              <a:rPr lang="ru-RU" dirty="0"/>
              <a:t>В начале 90-х гг. аналитическая компания </a:t>
            </a:r>
            <a:r>
              <a:rPr lang="ru-RU" dirty="0" err="1"/>
              <a:t>Gartner</a:t>
            </a:r>
            <a:r>
              <a:rPr lang="ru-RU" dirty="0"/>
              <a:t> </a:t>
            </a:r>
            <a:r>
              <a:rPr lang="ru-RU" dirty="0" err="1"/>
              <a:t>Group</a:t>
            </a:r>
            <a:r>
              <a:rPr lang="ru-RU" dirty="0"/>
              <a:t> ввела новое понятие. Системы класса MRP II в интеграции с модулем финансового планирования (</a:t>
            </a:r>
            <a:r>
              <a:rPr lang="ru-RU" dirty="0" err="1"/>
              <a:t>Finance</a:t>
            </a:r>
            <a:r>
              <a:rPr lang="ru-RU" dirty="0"/>
              <a:t> </a:t>
            </a:r>
            <a:r>
              <a:rPr lang="ru-RU" dirty="0" err="1"/>
              <a:t>Requirements</a:t>
            </a:r>
            <a:r>
              <a:rPr lang="ru-RU" dirty="0"/>
              <a:t> </a:t>
            </a:r>
            <a:r>
              <a:rPr lang="ru-RU" dirty="0" err="1"/>
              <a:t>Planning</a:t>
            </a:r>
            <a:r>
              <a:rPr lang="ru-RU" dirty="0"/>
              <a:t> — FRP) получили название систем планирования ресурсов предприятий (</a:t>
            </a:r>
            <a:r>
              <a:rPr lang="ru-RU" dirty="0" err="1"/>
              <a:t>Enterprise</a:t>
            </a:r>
            <a:r>
              <a:rPr lang="ru-RU" dirty="0"/>
              <a:t> </a:t>
            </a:r>
            <a:r>
              <a:rPr lang="ru-RU" dirty="0" err="1"/>
              <a:t>Resource</a:t>
            </a:r>
            <a:r>
              <a:rPr lang="ru-RU" dirty="0"/>
              <a:t> </a:t>
            </a:r>
            <a:r>
              <a:rPr lang="ru-RU" dirty="0" err="1"/>
              <a:t>Planning</a:t>
            </a:r>
            <a:r>
              <a:rPr lang="ru-RU" dirty="0"/>
              <a:t> — ERP). Иногда также встречается термин </a:t>
            </a:r>
            <a:r>
              <a:rPr lang="ru-RU" dirty="0" smtClean="0"/>
              <a:t>«планирование </a:t>
            </a:r>
            <a:r>
              <a:rPr lang="ru-RU" dirty="0"/>
              <a:t>ресурсов в масштабах </a:t>
            </a:r>
            <a:r>
              <a:rPr lang="ru-RU" dirty="0" smtClean="0"/>
              <a:t>предприятия» </a:t>
            </a:r>
            <a:r>
              <a:rPr lang="ru-RU" dirty="0"/>
              <a:t>(</a:t>
            </a:r>
            <a:r>
              <a:rPr lang="ru-RU" dirty="0" err="1"/>
              <a:t>Enterprise-Wide</a:t>
            </a:r>
            <a:r>
              <a:rPr lang="ru-RU" dirty="0"/>
              <a:t> </a:t>
            </a:r>
            <a:r>
              <a:rPr lang="ru-RU" dirty="0" err="1"/>
              <a:t>Resource</a:t>
            </a:r>
            <a:r>
              <a:rPr lang="ru-RU" dirty="0"/>
              <a:t> </a:t>
            </a:r>
            <a:r>
              <a:rPr lang="ru-RU" dirty="0" err="1"/>
              <a:t>Planning</a:t>
            </a:r>
            <a:r>
              <a:rPr lang="ru-RU" dirty="0"/>
              <a:t>). </a:t>
            </a:r>
          </a:p>
        </p:txBody>
      </p:sp>
    </p:spTree>
    <p:extLst>
      <p:ext uri="{BB962C8B-B14F-4D97-AF65-F5344CB8AC3E}">
        <p14:creationId xmlns:p14="http://schemas.microsoft.com/office/powerpoint/2010/main" val="33709371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solidFill>
                  <a:schemeClr val="accent1">
                    <a:lumMod val="60000"/>
                    <a:lumOff val="40000"/>
                  </a:schemeClr>
                </a:solidFill>
              </a:rPr>
              <a:t>Состав ERP-системы</a:t>
            </a:r>
            <a:endParaRPr lang="ru-RU" b="1" dirty="0">
              <a:solidFill>
                <a:schemeClr val="accent1">
                  <a:lumMod val="60000"/>
                  <a:lumOff val="40000"/>
                </a:schemeClr>
              </a:solidFill>
            </a:endParaRPr>
          </a:p>
        </p:txBody>
      </p:sp>
      <p:sp>
        <p:nvSpPr>
          <p:cNvPr id="3" name="Объект 2"/>
          <p:cNvSpPr>
            <a:spLocks noGrp="1"/>
          </p:cNvSpPr>
          <p:nvPr>
            <p:ph idx="1"/>
          </p:nvPr>
        </p:nvSpPr>
        <p:spPr/>
        <p:txBody>
          <a:bodyPr>
            <a:normAutofit fontScale="85000" lnSpcReduction="10000"/>
          </a:bodyPr>
          <a:lstStyle/>
          <a:p>
            <a:pPr marL="0" indent="0">
              <a:buNone/>
            </a:pPr>
            <a:r>
              <a:rPr lang="ru-RU" b="1" i="1" dirty="0" smtClean="0">
                <a:solidFill>
                  <a:schemeClr val="accent1">
                    <a:lumMod val="60000"/>
                    <a:lumOff val="40000"/>
                  </a:schemeClr>
                </a:solidFill>
              </a:rPr>
              <a:t>2. Обеспечение </a:t>
            </a:r>
            <a:r>
              <a:rPr lang="ru-RU" b="1" i="1" dirty="0">
                <a:solidFill>
                  <a:schemeClr val="accent1">
                    <a:lumMod val="60000"/>
                    <a:lumOff val="40000"/>
                  </a:schemeClr>
                </a:solidFill>
              </a:rPr>
              <a:t>многозвенного производственного планирования</a:t>
            </a:r>
            <a:endParaRPr lang="ru-RU" b="1" dirty="0">
              <a:solidFill>
                <a:schemeClr val="accent1">
                  <a:lumMod val="60000"/>
                  <a:lumOff val="40000"/>
                </a:schemeClr>
              </a:solidFill>
            </a:endParaRPr>
          </a:p>
          <a:p>
            <a:pPr marL="0" indent="0">
              <a:buNone/>
            </a:pPr>
            <a:r>
              <a:rPr lang="ru-RU" dirty="0"/>
              <a:t>Большие производственные объединения, распределенные территориально, могут состоять из обособленных структурных подразделений или филиалов (звеньев). Каждый филиал, как правило, имеет отдельный законченный производственный процесс. Однако зачастую подразделения связаны между собой цепочкой поставок некоторых единиц продукции. Это усложняет процесс планирования деятельности, как отдельных подразделений, так и всего производственного объединения. Чтобы предотвратить простои и перегрузки отдельных производств из-за </a:t>
            </a:r>
            <a:r>
              <a:rPr lang="ru-RU" dirty="0" err="1"/>
              <a:t>непоставленных</a:t>
            </a:r>
            <a:r>
              <a:rPr lang="ru-RU" dirty="0"/>
              <a:t> вовремя деталей, план-графики закупок/производства различных производственных подразделений компании должны быть согласованы между собой.</a:t>
            </a:r>
          </a:p>
          <a:p>
            <a:pPr marL="0" indent="0">
              <a:buNone/>
            </a:pPr>
            <a:r>
              <a:rPr lang="ru-RU" dirty="0"/>
              <a:t>Логика работы заложенных в ERP-системы средств агрегирования планов проста. Сначала формируются собственные планы закупок/поставок и производства для каждого предприятия-звена единой организационной структуры. По каждой номенклатурной единице, входящей во внутрипроизводственную сеть поставок, указывается </a:t>
            </a:r>
            <a:r>
              <a:rPr lang="ru-RU" i="1" dirty="0"/>
              <a:t>источник</a:t>
            </a:r>
            <a:r>
              <a:rPr lang="ru-RU" dirty="0"/>
              <a:t> (потребитель) и </a:t>
            </a:r>
            <a:r>
              <a:rPr lang="ru-RU" i="1" dirty="0"/>
              <a:t>приоритетность</a:t>
            </a:r>
            <a:r>
              <a:rPr lang="ru-RU" dirty="0"/>
              <a:t> поставки этой единицы. Затем ERP-система создает многозвенный (агрегированный) план. Прежде чем представить эти планы для утверждения, система проводит сценарную оценку их выполнимости. Как и в обычных MRPII-системах, оценка выполнимости планов происходит путем создания системой потока заказов зависимого спроса на уровне всего производственного объединения. При выявлении критических состояний планы корректируются, и лишь затем поступают на утверждение. </a:t>
            </a:r>
          </a:p>
        </p:txBody>
      </p:sp>
    </p:spTree>
    <p:extLst>
      <p:ext uri="{BB962C8B-B14F-4D97-AF65-F5344CB8AC3E}">
        <p14:creationId xmlns:p14="http://schemas.microsoft.com/office/powerpoint/2010/main" val="39696329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solidFill>
                  <a:schemeClr val="accent1">
                    <a:lumMod val="60000"/>
                    <a:lumOff val="40000"/>
                  </a:schemeClr>
                </a:solidFill>
              </a:rPr>
              <a:t>Состав ERP-системы</a:t>
            </a:r>
            <a:endParaRPr lang="ru-RU" b="1" dirty="0">
              <a:solidFill>
                <a:schemeClr val="accent1">
                  <a:lumMod val="60000"/>
                  <a:lumOff val="40000"/>
                </a:schemeClr>
              </a:solidFill>
            </a:endParaRPr>
          </a:p>
        </p:txBody>
      </p:sp>
      <p:sp>
        <p:nvSpPr>
          <p:cNvPr id="3" name="Объект 2"/>
          <p:cNvSpPr>
            <a:spLocks noGrp="1"/>
          </p:cNvSpPr>
          <p:nvPr>
            <p:ph idx="1"/>
          </p:nvPr>
        </p:nvSpPr>
        <p:spPr/>
        <p:txBody>
          <a:bodyPr>
            <a:normAutofit/>
          </a:bodyPr>
          <a:lstStyle/>
          <a:p>
            <a:pPr marL="0" indent="0">
              <a:buNone/>
            </a:pPr>
            <a:r>
              <a:rPr lang="ru-RU" b="1" i="1" dirty="0" smtClean="0">
                <a:solidFill>
                  <a:schemeClr val="accent1">
                    <a:lumMod val="60000"/>
                    <a:lumOff val="40000"/>
                  </a:schemeClr>
                </a:solidFill>
              </a:rPr>
              <a:t>3. Расширение </a:t>
            </a:r>
            <a:r>
              <a:rPr lang="ru-RU" b="1" i="1" dirty="0">
                <a:solidFill>
                  <a:schemeClr val="accent1">
                    <a:lumMod val="60000"/>
                    <a:lumOff val="40000"/>
                  </a:schemeClr>
                </a:solidFill>
              </a:rPr>
              <a:t>сферы интегрированного планирования ресурсов</a:t>
            </a:r>
            <a:endParaRPr lang="ru-RU" b="1" dirty="0">
              <a:solidFill>
                <a:schemeClr val="accent1">
                  <a:lumMod val="60000"/>
                  <a:lumOff val="40000"/>
                </a:schemeClr>
              </a:solidFill>
            </a:endParaRPr>
          </a:p>
          <a:p>
            <a:pPr marL="0" indent="0">
              <a:buNone/>
            </a:pPr>
            <a:r>
              <a:rPr lang="ru-RU" dirty="0"/>
              <a:t>В классических </a:t>
            </a:r>
            <a:r>
              <a:rPr lang="ru-RU" dirty="0" smtClean="0"/>
              <a:t>системах класса MRP II </a:t>
            </a:r>
            <a:r>
              <a:rPr lang="ru-RU" dirty="0"/>
              <a:t>интегрированное планирование ресурсов охватывало лишь производственные, складские, снабженческие и сбытовые подразделения предприятия. Действия других тесно связанных с производственным процессом подразделений и служб (например, ремонтных, транспортных) не вовлекались в планирование. Точно так же за кадром оставались проектные работы. </a:t>
            </a:r>
          </a:p>
          <a:p>
            <a:pPr marL="0" indent="0">
              <a:buNone/>
            </a:pPr>
            <a:r>
              <a:rPr lang="ru-RU" dirty="0"/>
              <a:t>ERP-системы позволяют вовлечь в сферу интегрированного планирования ресурсов все подразделения предприятия, так или иначе эти ресурсы использующие. Это позволяет достичь оптимизации бизнес-операций предприятия, а также координации действий всех служб и подразделений для обеспечения их эффективной работы</a:t>
            </a:r>
            <a:r>
              <a:rPr lang="ru-RU" dirty="0" smtClean="0"/>
              <a:t>.</a:t>
            </a:r>
            <a:endParaRPr lang="ru-RU" dirty="0"/>
          </a:p>
        </p:txBody>
      </p:sp>
    </p:spTree>
    <p:extLst>
      <p:ext uri="{BB962C8B-B14F-4D97-AF65-F5344CB8AC3E}">
        <p14:creationId xmlns:p14="http://schemas.microsoft.com/office/powerpoint/2010/main" val="21813179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solidFill>
                  <a:schemeClr val="accent1">
                    <a:lumMod val="60000"/>
                    <a:lumOff val="40000"/>
                  </a:schemeClr>
                </a:solidFill>
              </a:rPr>
              <a:t>Состав ERP-системы</a:t>
            </a:r>
            <a:endParaRPr lang="ru-RU" b="1" dirty="0">
              <a:solidFill>
                <a:schemeClr val="accent1">
                  <a:lumMod val="60000"/>
                  <a:lumOff val="40000"/>
                </a:schemeClr>
              </a:solidFill>
            </a:endParaRPr>
          </a:p>
        </p:txBody>
      </p:sp>
      <p:sp>
        <p:nvSpPr>
          <p:cNvPr id="3" name="Объект 2"/>
          <p:cNvSpPr>
            <a:spLocks noGrp="1"/>
          </p:cNvSpPr>
          <p:nvPr>
            <p:ph idx="1"/>
          </p:nvPr>
        </p:nvSpPr>
        <p:spPr/>
        <p:txBody>
          <a:bodyPr>
            <a:normAutofit fontScale="92500" lnSpcReduction="10000"/>
          </a:bodyPr>
          <a:lstStyle/>
          <a:p>
            <a:pPr marL="0" indent="0">
              <a:buNone/>
            </a:pPr>
            <a:r>
              <a:rPr lang="ru-RU" dirty="0"/>
              <a:t>В связи с этим, в ERP-системах появляются следующие дополнительные подсистемы: </a:t>
            </a:r>
          </a:p>
          <a:p>
            <a:pPr lvl="0"/>
            <a:r>
              <a:rPr lang="ru-RU" i="1" dirty="0"/>
              <a:t>Планирование и управление реализацией производственных проектов</a:t>
            </a:r>
            <a:r>
              <a:rPr lang="ru-RU" dirty="0"/>
              <a:t>. В этой подсистеме ведется анализ проекта (разработка его структуры, выделение </a:t>
            </a:r>
            <a:r>
              <a:rPr lang="ru-RU" dirty="0" err="1"/>
              <a:t>подпроектов</a:t>
            </a:r>
            <a:r>
              <a:rPr lang="ru-RU" dirty="0"/>
              <a:t>, разбиение </a:t>
            </a:r>
            <a:r>
              <a:rPr lang="ru-RU" dirty="0" err="1"/>
              <a:t>подпроектов</a:t>
            </a:r>
            <a:r>
              <a:rPr lang="ru-RU" dirty="0"/>
              <a:t> на отдельные работы), формирование сетевых графиков работ, планирование материальных и трудовых ресурсов, оборудования, финансовых затрат для выполнения этих работ, управление ходом их выполнения. </a:t>
            </a:r>
          </a:p>
          <a:p>
            <a:pPr lvl="0"/>
            <a:r>
              <a:rPr lang="ru-RU" i="1" dirty="0"/>
              <a:t>Планирование работы </a:t>
            </a:r>
            <a:r>
              <a:rPr lang="ru-RU" i="1" dirty="0" err="1"/>
              <a:t>сервисно</a:t>
            </a:r>
            <a:r>
              <a:rPr lang="ru-RU" i="1" dirty="0"/>
              <a:t>-технических служб</a:t>
            </a:r>
            <a:r>
              <a:rPr lang="ru-RU" dirty="0"/>
              <a:t>. Подсистема позволяет планировать ресурсы и оптимизировать выполнение работ по техническому обслуживанию производственных объектов. Подсистема оказывает сильное влияние на работу модуля планирования производства. Если проводится аварийный или плановый ремонт некоторой единицы производственных мощностей, то подсистема должна оповестить модуль планирования производства о блокировке данной единицы производственных мощностей на определенный период и указать на этот период альтернативный производственный маршрут. </a:t>
            </a:r>
          </a:p>
        </p:txBody>
      </p:sp>
    </p:spTree>
    <p:extLst>
      <p:ext uri="{BB962C8B-B14F-4D97-AF65-F5344CB8AC3E}">
        <p14:creationId xmlns:p14="http://schemas.microsoft.com/office/powerpoint/2010/main" val="34428641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solidFill>
                  <a:schemeClr val="accent1">
                    <a:lumMod val="60000"/>
                    <a:lumOff val="40000"/>
                  </a:schemeClr>
                </a:solidFill>
              </a:rPr>
              <a:t>Состав ERP-системы</a:t>
            </a:r>
            <a:endParaRPr lang="ru-RU" b="1" dirty="0">
              <a:solidFill>
                <a:schemeClr val="accent1">
                  <a:lumMod val="60000"/>
                  <a:lumOff val="40000"/>
                </a:schemeClr>
              </a:solidFill>
            </a:endParaRPr>
          </a:p>
        </p:txBody>
      </p:sp>
      <p:sp>
        <p:nvSpPr>
          <p:cNvPr id="3" name="Объект 2"/>
          <p:cNvSpPr>
            <a:spLocks noGrp="1"/>
          </p:cNvSpPr>
          <p:nvPr>
            <p:ph idx="1"/>
          </p:nvPr>
        </p:nvSpPr>
        <p:spPr/>
        <p:txBody>
          <a:bodyPr>
            <a:noAutofit/>
          </a:bodyPr>
          <a:lstStyle/>
          <a:p>
            <a:pPr lvl="0"/>
            <a:r>
              <a:rPr lang="ru-RU" sz="1500" i="1" dirty="0"/>
              <a:t>Планирование и управление распределенными ресурсами</a:t>
            </a:r>
            <a:r>
              <a:rPr lang="ru-RU" sz="1500" dirty="0"/>
              <a:t> (</a:t>
            </a:r>
            <a:r>
              <a:rPr lang="ru-RU" sz="1500" dirty="0" err="1"/>
              <a:t>Distribution</a:t>
            </a:r>
            <a:r>
              <a:rPr lang="ru-RU" sz="1500" dirty="0"/>
              <a:t> </a:t>
            </a:r>
            <a:r>
              <a:rPr lang="ru-RU" sz="1500" dirty="0" err="1"/>
              <a:t>Resources</a:t>
            </a:r>
            <a:r>
              <a:rPr lang="ru-RU" sz="1500" dirty="0"/>
              <a:t> </a:t>
            </a:r>
            <a:r>
              <a:rPr lang="ru-RU" sz="1500" dirty="0" err="1"/>
              <a:t>Planning</a:t>
            </a:r>
            <a:r>
              <a:rPr lang="ru-RU" sz="1500" dirty="0"/>
              <a:t>). Такая подсистема предоставляет возможность работать со сложной многозвенной структурой сбытовых подразделений и складов. В частности, в ее компетенцию входит и планирование работы транспортных служб. С помощью подсистемы можно: </a:t>
            </a:r>
          </a:p>
          <a:p>
            <a:pPr lvl="1"/>
            <a:r>
              <a:rPr lang="ru-RU" sz="1500" dirty="0"/>
              <a:t>минимизировать транспортные затраты на доставку сырья и комплектующих; </a:t>
            </a:r>
          </a:p>
          <a:p>
            <a:pPr lvl="1"/>
            <a:r>
              <a:rPr lang="ru-RU" sz="1500" dirty="0"/>
              <a:t>организовать сбалансированное распределение материалов и продукции по складам компании; </a:t>
            </a:r>
          </a:p>
          <a:p>
            <a:pPr lvl="1"/>
            <a:r>
              <a:rPr lang="ru-RU" sz="1500" dirty="0"/>
              <a:t>выбрать оптимальные транспортные маршруты при проведении </a:t>
            </a:r>
            <a:r>
              <a:rPr lang="ru-RU" sz="1500" dirty="0" err="1"/>
              <a:t>межскладских</a:t>
            </a:r>
            <a:r>
              <a:rPr lang="ru-RU" sz="1500" dirty="0"/>
              <a:t> перемещений (когда есть несколько складов) или перемещений между сбытовыми подразделениями (когда есть сеть дилерских организаций). </a:t>
            </a:r>
          </a:p>
          <a:p>
            <a:pPr lvl="0"/>
            <a:r>
              <a:rPr lang="ru-RU" sz="1500" i="1" dirty="0"/>
              <a:t>Планирование и управление послепродажным и специальным обслуживанием</a:t>
            </a:r>
            <a:r>
              <a:rPr lang="ru-RU" sz="1500" dirty="0"/>
              <a:t>. Как следует из названия, подсистема предназначена для управления всеми видами сервисных услуг. </a:t>
            </a:r>
          </a:p>
          <a:p>
            <a:pPr marL="0" indent="0">
              <a:buNone/>
            </a:pPr>
            <a:r>
              <a:rPr lang="ru-RU" sz="1500" dirty="0"/>
              <a:t>Во многих современных </a:t>
            </a:r>
            <a:r>
              <a:rPr lang="ru-RU" sz="1500" dirty="0" smtClean="0"/>
              <a:t>системах класса MRP II </a:t>
            </a:r>
            <a:r>
              <a:rPr lang="ru-RU" sz="1500" dirty="0"/>
              <a:t>появляются подсистемы «Проект», «Сервис», «Транспорт» и </a:t>
            </a:r>
            <a:r>
              <a:rPr lang="ru-RU" sz="1500" dirty="0" smtClean="0"/>
              <a:t>т.д</a:t>
            </a:r>
            <a:r>
              <a:rPr lang="ru-RU" sz="1500" dirty="0"/>
              <a:t>. Однако, хотя в этих подсистемах и ведется учет затрат и доходов, бюджетирование, зачастую в них нет необходимой для ERP функциональности по созданию потока заказов, порождающей интегрированное планирование потребностей в ресурсах и мощностях в масштабах всего предприятия. </a:t>
            </a:r>
          </a:p>
        </p:txBody>
      </p:sp>
    </p:spTree>
    <p:extLst>
      <p:ext uri="{BB962C8B-B14F-4D97-AF65-F5344CB8AC3E}">
        <p14:creationId xmlns:p14="http://schemas.microsoft.com/office/powerpoint/2010/main" val="29022707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solidFill>
                  <a:schemeClr val="accent1">
                    <a:lumMod val="60000"/>
                    <a:lumOff val="40000"/>
                  </a:schemeClr>
                </a:solidFill>
              </a:rPr>
              <a:t>Состав ERP-системы</a:t>
            </a:r>
            <a:endParaRPr lang="ru-RU" b="1" dirty="0">
              <a:solidFill>
                <a:schemeClr val="accent1">
                  <a:lumMod val="60000"/>
                  <a:lumOff val="40000"/>
                </a:schemeClr>
              </a:solidFill>
            </a:endParaRPr>
          </a:p>
        </p:txBody>
      </p:sp>
      <p:sp>
        <p:nvSpPr>
          <p:cNvPr id="3" name="Объект 2"/>
          <p:cNvSpPr>
            <a:spLocks noGrp="1"/>
          </p:cNvSpPr>
          <p:nvPr>
            <p:ph idx="1"/>
          </p:nvPr>
        </p:nvSpPr>
        <p:spPr/>
        <p:txBody>
          <a:bodyPr>
            <a:noAutofit/>
          </a:bodyPr>
          <a:lstStyle/>
          <a:p>
            <a:pPr marL="0" indent="0">
              <a:buNone/>
            </a:pPr>
            <a:r>
              <a:rPr lang="ru-RU" dirty="0"/>
              <a:t>Несмотря на довольно широкую функциональность, ERP-системы не являются полностью интегрированными системами управления: на многих предприятиях существуют подразделения, деятельность которых хотя и связана с производственным процессом, однако не укладывается в существующую идеологию </a:t>
            </a:r>
            <a:r>
              <a:rPr lang="ru-RU" dirty="0" smtClean="0"/>
              <a:t>MRP II- </a:t>
            </a:r>
            <a:r>
              <a:rPr lang="ru-RU" dirty="0"/>
              <a:t>/ ERP-систем. Для автоматизации работы таких подразделений используются свои системы. Речь идет, например, о системах автоматизированного проектирования (САПР), системах конструкторской и технологической подготовки производства (PDM-системы – </a:t>
            </a:r>
            <a:r>
              <a:rPr lang="ru-RU" dirty="0" err="1"/>
              <a:t>Product</a:t>
            </a:r>
            <a:r>
              <a:rPr lang="ru-RU" dirty="0"/>
              <a:t> </a:t>
            </a:r>
            <a:r>
              <a:rPr lang="ru-RU" dirty="0" err="1"/>
              <a:t>Data</a:t>
            </a:r>
            <a:r>
              <a:rPr lang="ru-RU" dirty="0"/>
              <a:t> </a:t>
            </a:r>
            <a:r>
              <a:rPr lang="ru-RU" dirty="0" err="1"/>
              <a:t>Management</a:t>
            </a:r>
            <a:r>
              <a:rPr lang="ru-RU" dirty="0"/>
              <a:t>). Поэтому реально ERP-системы (так же, как и </a:t>
            </a:r>
            <a:r>
              <a:rPr lang="ru-RU" dirty="0" smtClean="0"/>
              <a:t>системы класса MRP II) </a:t>
            </a:r>
            <a:r>
              <a:rPr lang="ru-RU" dirty="0"/>
              <a:t>практически всегда используются совместно с подобными подсистемами. </a:t>
            </a:r>
            <a:endParaRPr lang="ru-RU" sz="1600" dirty="0"/>
          </a:p>
        </p:txBody>
      </p:sp>
    </p:spTree>
    <p:extLst>
      <p:ext uri="{BB962C8B-B14F-4D97-AF65-F5344CB8AC3E}">
        <p14:creationId xmlns:p14="http://schemas.microsoft.com/office/powerpoint/2010/main" val="3102040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solidFill>
                  <a:schemeClr val="accent1">
                    <a:lumMod val="60000"/>
                    <a:lumOff val="40000"/>
                  </a:schemeClr>
                </a:solidFill>
              </a:rPr>
              <a:t>Состав ERP-системы</a:t>
            </a:r>
            <a:endParaRPr lang="ru-RU" b="1" dirty="0">
              <a:solidFill>
                <a:schemeClr val="accent1">
                  <a:lumMod val="60000"/>
                  <a:lumOff val="40000"/>
                </a:schemeClr>
              </a:solidFill>
            </a:endParaRPr>
          </a:p>
        </p:txBody>
      </p:sp>
      <p:sp>
        <p:nvSpPr>
          <p:cNvPr id="3" name="Объект 2"/>
          <p:cNvSpPr>
            <a:spLocks noGrp="1"/>
          </p:cNvSpPr>
          <p:nvPr>
            <p:ph idx="1"/>
          </p:nvPr>
        </p:nvSpPr>
        <p:spPr>
          <a:xfrm>
            <a:off x="685801" y="2142067"/>
            <a:ext cx="11279776" cy="3649133"/>
          </a:xfrm>
        </p:spPr>
        <p:txBody>
          <a:bodyPr>
            <a:noAutofit/>
          </a:bodyPr>
          <a:lstStyle/>
          <a:p>
            <a:pPr marL="0" indent="0">
              <a:buNone/>
            </a:pPr>
            <a:r>
              <a:rPr lang="ru-RU" sz="1500" b="1" i="1" dirty="0" smtClean="0">
                <a:solidFill>
                  <a:schemeClr val="accent1">
                    <a:lumMod val="60000"/>
                    <a:lumOff val="40000"/>
                  </a:schemeClr>
                </a:solidFill>
              </a:rPr>
              <a:t>4. </a:t>
            </a:r>
            <a:r>
              <a:rPr lang="ru-RU" sz="1500" b="1" i="1" dirty="0">
                <a:solidFill>
                  <a:schemeClr val="accent1">
                    <a:lumMod val="60000"/>
                    <a:lumOff val="40000"/>
                  </a:schemeClr>
                </a:solidFill>
              </a:rPr>
              <a:t>Планирование и учет корпоративных финансов</a:t>
            </a:r>
            <a:endParaRPr lang="ru-RU" sz="1500" b="1" dirty="0">
              <a:solidFill>
                <a:schemeClr val="accent1">
                  <a:lumMod val="60000"/>
                  <a:lumOff val="40000"/>
                </a:schemeClr>
              </a:solidFill>
            </a:endParaRPr>
          </a:p>
          <a:p>
            <a:pPr marL="0" indent="0">
              <a:buNone/>
            </a:pPr>
            <a:r>
              <a:rPr lang="ru-RU" sz="1500" dirty="0"/>
              <a:t>Реализация в ERP-системах поддержки планирования ресурсов разветвленной корпорации влечет необходимость усиления финансового блока, реализации управления сложными финансовыми потоками и возможности корпоративной консолидации. Поэтому в ERP-системы входят мощные системы управления корпоративными финансами, характеризующиеся следующими особенностями:</a:t>
            </a:r>
          </a:p>
          <a:p>
            <a:pPr lvl="0"/>
            <a:r>
              <a:rPr lang="ru-RU" sz="1500" dirty="0"/>
              <a:t>поддержка многозвенной структуры управления – возможность анализировать финансовые данные как на уровне отдельных подразделений-звеньев, так и на уровне всей компании; </a:t>
            </a:r>
          </a:p>
          <a:p>
            <a:pPr lvl="0"/>
            <a:r>
              <a:rPr lang="ru-RU" sz="1500" dirty="0"/>
              <a:t>гибкость – поддержка нескольких часовых поясов, языков, национальных валют и систем бухгалтерского учета и отчетности; </a:t>
            </a:r>
          </a:p>
          <a:p>
            <a:pPr lvl="0"/>
            <a:r>
              <a:rPr lang="ru-RU" sz="1500" dirty="0"/>
              <a:t>полнофункциональный аппарат ведения бухгалтерского и управленческого учета; </a:t>
            </a:r>
          </a:p>
          <a:p>
            <a:pPr lvl="0"/>
            <a:r>
              <a:rPr lang="ru-RU" sz="1500" dirty="0"/>
              <a:t>ведение финансового планирования; </a:t>
            </a:r>
          </a:p>
          <a:p>
            <a:pPr lvl="0"/>
            <a:r>
              <a:rPr lang="ru-RU" sz="1500" dirty="0"/>
              <a:t>ведение расчетов с дебиторами и кредиторами; </a:t>
            </a:r>
          </a:p>
          <a:p>
            <a:pPr lvl="0"/>
            <a:r>
              <a:rPr lang="ru-RU" sz="1500" dirty="0"/>
              <a:t>наличие аппарата для отслеживания </a:t>
            </a:r>
            <a:r>
              <a:rPr lang="ru-RU" sz="1500" dirty="0" err="1"/>
              <a:t>возвращаемости</a:t>
            </a:r>
            <a:r>
              <a:rPr lang="ru-RU" sz="1500" dirty="0"/>
              <a:t> кредитов, включающего ведение истории отношений с кредиторами, анализа состояния их дел, поиск сведений о них; </a:t>
            </a:r>
          </a:p>
          <a:p>
            <a:pPr lvl="0"/>
            <a:r>
              <a:rPr lang="ru-RU" sz="1500" dirty="0"/>
              <a:t>полная интеграция с данными других подсистем ERP-систем. </a:t>
            </a:r>
          </a:p>
        </p:txBody>
      </p:sp>
    </p:spTree>
    <p:extLst>
      <p:ext uri="{BB962C8B-B14F-4D97-AF65-F5344CB8AC3E}">
        <p14:creationId xmlns:p14="http://schemas.microsoft.com/office/powerpoint/2010/main" val="20157074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solidFill>
                  <a:schemeClr val="accent1">
                    <a:lumMod val="60000"/>
                    <a:lumOff val="40000"/>
                  </a:schemeClr>
                </a:solidFill>
              </a:rPr>
              <a:t>Состав ERP-системы</a:t>
            </a:r>
            <a:endParaRPr lang="ru-RU" b="1" dirty="0">
              <a:solidFill>
                <a:schemeClr val="accent1">
                  <a:lumMod val="60000"/>
                  <a:lumOff val="40000"/>
                </a:schemeClr>
              </a:solidFill>
            </a:endParaRPr>
          </a:p>
        </p:txBody>
      </p:sp>
      <p:sp>
        <p:nvSpPr>
          <p:cNvPr id="3" name="Объект 2"/>
          <p:cNvSpPr>
            <a:spLocks noGrp="1"/>
          </p:cNvSpPr>
          <p:nvPr>
            <p:ph idx="1"/>
          </p:nvPr>
        </p:nvSpPr>
        <p:spPr>
          <a:xfrm>
            <a:off x="685802" y="2142067"/>
            <a:ext cx="6011090" cy="3649133"/>
          </a:xfrm>
        </p:spPr>
        <p:txBody>
          <a:bodyPr>
            <a:noAutofit/>
          </a:bodyPr>
          <a:lstStyle/>
          <a:p>
            <a:pPr marL="0" indent="0">
              <a:buNone/>
            </a:pPr>
            <a:r>
              <a:rPr lang="ru-RU" b="1" i="1" dirty="0" smtClean="0">
                <a:solidFill>
                  <a:schemeClr val="accent1">
                    <a:lumMod val="60000"/>
                    <a:lumOff val="40000"/>
                  </a:schemeClr>
                </a:solidFill>
              </a:rPr>
              <a:t>5. </a:t>
            </a:r>
            <a:r>
              <a:rPr lang="ru-RU" b="1" i="1" dirty="0">
                <a:solidFill>
                  <a:schemeClr val="accent1">
                    <a:lumMod val="60000"/>
                    <a:lumOff val="40000"/>
                  </a:schemeClr>
                </a:solidFill>
              </a:rPr>
              <a:t>Включение в системы мощных средств поддержки принятия решений</a:t>
            </a:r>
            <a:endParaRPr lang="ru-RU" b="1" dirty="0">
              <a:solidFill>
                <a:schemeClr val="accent1">
                  <a:lumMod val="60000"/>
                  <a:lumOff val="40000"/>
                </a:schemeClr>
              </a:solidFill>
            </a:endParaRPr>
          </a:p>
          <a:p>
            <a:pPr marL="0" indent="0">
              <a:buNone/>
            </a:pPr>
            <a:r>
              <a:rPr lang="ru-RU" dirty="0"/>
              <a:t>Управленческие решения принимаются людьми. Сама по себе ERP-система не является инструментом для принятия управленческих решений, она лишь поставляет необходимую для этого информацию. Реальную же поддержку принятия управленческих решений оказывают </a:t>
            </a:r>
            <a:r>
              <a:rPr lang="ru-RU" i="1" dirty="0"/>
              <a:t>специальные аналитические средства</a:t>
            </a:r>
            <a:r>
              <a:rPr lang="ru-RU" dirty="0"/>
              <a:t>, вводимые в ERP-системы (обычно эти средства называют OLAP – </a:t>
            </a:r>
            <a:r>
              <a:rPr lang="en-US" dirty="0"/>
              <a:t>On</a:t>
            </a:r>
            <a:r>
              <a:rPr lang="ru-RU" dirty="0"/>
              <a:t>-</a:t>
            </a:r>
            <a:r>
              <a:rPr lang="en-US" dirty="0"/>
              <a:t>Line Analysis Processing</a:t>
            </a:r>
            <a:r>
              <a:rPr lang="ru-RU" dirty="0"/>
              <a:t>). </a:t>
            </a:r>
            <a:endParaRPr lang="ru-RU" sz="1600" dirty="0"/>
          </a:p>
          <a:p>
            <a:pPr marL="0" indent="0">
              <a:buNone/>
            </a:pPr>
            <a:endParaRPr lang="ru-RU" sz="1600" dirty="0"/>
          </a:p>
        </p:txBody>
      </p:sp>
      <p:sp>
        <p:nvSpPr>
          <p:cNvPr id="4" name="Прямоугольник 3"/>
          <p:cNvSpPr/>
          <p:nvPr/>
        </p:nvSpPr>
        <p:spPr>
          <a:xfrm>
            <a:off x="6810102" y="1600595"/>
            <a:ext cx="5138057" cy="4801314"/>
          </a:xfrm>
          <a:prstGeom prst="rect">
            <a:avLst/>
          </a:prstGeom>
        </p:spPr>
        <p:txBody>
          <a:bodyPr wrap="square">
            <a:spAutoFit/>
          </a:bodyPr>
          <a:lstStyle/>
          <a:p>
            <a:r>
              <a:rPr lang="ru-RU" dirty="0">
                <a:solidFill>
                  <a:schemeClr val="accent3">
                    <a:lumMod val="60000"/>
                    <a:lumOff val="40000"/>
                  </a:schemeClr>
                </a:solidFill>
              </a:rPr>
              <a:t>Приведем некоторые возможности систем поддержки принятия решений</a:t>
            </a:r>
            <a:r>
              <a:rPr lang="ru-RU" dirty="0" smtClean="0">
                <a:solidFill>
                  <a:schemeClr val="accent3">
                    <a:lumMod val="60000"/>
                    <a:lumOff val="40000"/>
                  </a:schemeClr>
                </a:solidFill>
              </a:rPr>
              <a:t>:</a:t>
            </a:r>
          </a:p>
          <a:p>
            <a:pPr marL="342900" lvl="0" indent="-342900">
              <a:buFont typeface="Symbol" panose="05050102010706020507" pitchFamily="18" charset="2"/>
              <a:buChar char=""/>
            </a:pPr>
            <a:r>
              <a:rPr lang="ru-RU" dirty="0" smtClean="0">
                <a:solidFill>
                  <a:schemeClr val="accent3">
                    <a:lumMod val="60000"/>
                    <a:lumOff val="40000"/>
                  </a:schemeClr>
                </a:solidFill>
              </a:rPr>
              <a:t>отслеживание </a:t>
            </a:r>
            <a:r>
              <a:rPr lang="ru-RU" dirty="0">
                <a:solidFill>
                  <a:schemeClr val="accent3">
                    <a:lumMod val="60000"/>
                    <a:lumOff val="40000"/>
                  </a:schemeClr>
                </a:solidFill>
              </a:rPr>
              <a:t>эффективности работы различных участков и служб для выявления и устранения слабых звеньев, а также для совершенствования структуры бизнес-процессов и организационных единиц; </a:t>
            </a:r>
          </a:p>
          <a:p>
            <a:pPr marL="342900" lvl="0" indent="-342900">
              <a:buFont typeface="Symbol" panose="05050102010706020507" pitchFamily="18" charset="2"/>
              <a:buChar char=""/>
            </a:pPr>
            <a:r>
              <a:rPr lang="ru-RU" dirty="0">
                <a:solidFill>
                  <a:schemeClr val="accent3">
                    <a:lumMod val="60000"/>
                    <a:lumOff val="40000"/>
                  </a:schemeClr>
                </a:solidFill>
              </a:rPr>
              <a:t>анализ деятельности отдельных подразделений; </a:t>
            </a:r>
          </a:p>
          <a:p>
            <a:pPr marL="342900" lvl="0" indent="-342900">
              <a:buFont typeface="Symbol" panose="05050102010706020507" pitchFamily="18" charset="2"/>
              <a:buChar char=""/>
            </a:pPr>
            <a:r>
              <a:rPr lang="ru-RU" dirty="0">
                <a:solidFill>
                  <a:schemeClr val="accent3">
                    <a:lumMod val="60000"/>
                    <a:lumOff val="40000"/>
                  </a:schemeClr>
                </a:solidFill>
              </a:rPr>
              <a:t>агрегирование данных из различных подразделений; </a:t>
            </a:r>
          </a:p>
          <a:p>
            <a:pPr marL="342900" lvl="0" indent="-342900">
              <a:buFont typeface="Symbol" panose="05050102010706020507" pitchFamily="18" charset="2"/>
              <a:buChar char=""/>
            </a:pPr>
            <a:r>
              <a:rPr lang="ru-RU" dirty="0">
                <a:solidFill>
                  <a:schemeClr val="accent3">
                    <a:lumMod val="60000"/>
                    <a:lumOff val="40000"/>
                  </a:schemeClr>
                </a:solidFill>
              </a:rPr>
              <a:t>анализ показателей различных направлений финансово-хозяйственной деятельности предприятия для выделения перспективных и убыточных направлений бизнеса; </a:t>
            </a:r>
          </a:p>
          <a:p>
            <a:pPr marL="342900" lvl="0" indent="-342900">
              <a:buFont typeface="Symbol" panose="05050102010706020507" pitchFamily="18" charset="2"/>
              <a:buChar char=""/>
            </a:pPr>
            <a:r>
              <a:rPr lang="ru-RU" dirty="0">
                <a:solidFill>
                  <a:schemeClr val="accent3">
                    <a:lumMod val="60000"/>
                    <a:lumOff val="40000"/>
                  </a:schemeClr>
                </a:solidFill>
              </a:rPr>
              <a:t>выявление тенденций, развивающихся как внутри предприятия, так и на рынке. </a:t>
            </a:r>
            <a:endParaRPr lang="ru-RU" dirty="0">
              <a:solidFill>
                <a:schemeClr val="accent3">
                  <a:lumMod val="60000"/>
                  <a:lumOff val="40000"/>
                </a:schemeClr>
              </a:solidFill>
              <a:effectLst/>
            </a:endParaRPr>
          </a:p>
        </p:txBody>
      </p:sp>
    </p:spTree>
    <p:extLst>
      <p:ext uri="{BB962C8B-B14F-4D97-AF65-F5344CB8AC3E}">
        <p14:creationId xmlns:p14="http://schemas.microsoft.com/office/powerpoint/2010/main" val="29872082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solidFill>
                  <a:schemeClr val="accent1">
                    <a:lumMod val="60000"/>
                    <a:lumOff val="40000"/>
                  </a:schemeClr>
                </a:solidFill>
              </a:rPr>
              <a:t>Еще раз про различия между </a:t>
            </a:r>
            <a:r>
              <a:rPr lang="en-US" b="1" dirty="0" err="1" smtClean="0">
                <a:solidFill>
                  <a:schemeClr val="accent1">
                    <a:lumMod val="60000"/>
                    <a:lumOff val="40000"/>
                  </a:schemeClr>
                </a:solidFill>
              </a:rPr>
              <a:t>mrp</a:t>
            </a:r>
            <a:r>
              <a:rPr lang="en-US" b="1" dirty="0" smtClean="0">
                <a:solidFill>
                  <a:schemeClr val="accent1">
                    <a:lumMod val="60000"/>
                    <a:lumOff val="40000"/>
                  </a:schemeClr>
                </a:solidFill>
              </a:rPr>
              <a:t> II </a:t>
            </a:r>
            <a:r>
              <a:rPr lang="ru-RU" b="1" dirty="0" smtClean="0">
                <a:solidFill>
                  <a:schemeClr val="accent1">
                    <a:lumMod val="60000"/>
                    <a:lumOff val="40000"/>
                  </a:schemeClr>
                </a:solidFill>
              </a:rPr>
              <a:t>и ERP</a:t>
            </a:r>
            <a:endParaRPr lang="ru-RU" b="1" dirty="0">
              <a:solidFill>
                <a:schemeClr val="accent1">
                  <a:lumMod val="60000"/>
                  <a:lumOff val="40000"/>
                </a:schemeClr>
              </a:solidFill>
            </a:endParaRPr>
          </a:p>
        </p:txBody>
      </p:sp>
      <p:sp>
        <p:nvSpPr>
          <p:cNvPr id="3" name="Объект 2"/>
          <p:cNvSpPr>
            <a:spLocks noGrp="1"/>
          </p:cNvSpPr>
          <p:nvPr>
            <p:ph idx="1"/>
          </p:nvPr>
        </p:nvSpPr>
        <p:spPr>
          <a:xfrm>
            <a:off x="685801" y="2142067"/>
            <a:ext cx="11279776" cy="3649133"/>
          </a:xfrm>
        </p:spPr>
        <p:txBody>
          <a:bodyPr>
            <a:noAutofit/>
          </a:bodyPr>
          <a:lstStyle/>
          <a:p>
            <a:pPr marL="0" indent="0">
              <a:buNone/>
            </a:pPr>
            <a:r>
              <a:rPr lang="ru-RU" sz="1600" dirty="0"/>
              <a:t>Выше было отмечено, что основой ERP-системы является ядро, реализованное на базе стандарта MRP II. Тем не менее, ERP-система не является простым расширением системы MRP. MRP-система была построена и развивалась как замкнутая система, обслуживающая сугубо внутренние потребности предприятия. ERP-система имеет выходы во внешнюю среду и предназначена для решения задач комплексного управления предприятием. Ниже перечислены основные отличия систем.</a:t>
            </a:r>
          </a:p>
          <a:p>
            <a:pPr marL="0" indent="0">
              <a:buNone/>
            </a:pPr>
            <a:r>
              <a:rPr lang="ru-RU" sz="1600" dirty="0"/>
              <a:t>Поддержка различных типов производств (сборочного, обрабатывающего и др.) и видов деятельности предприятий и организаций (например, ERP-системы могут быть установлены не только на промышленных предприятиях, но и в организациях сферы услуг — банках, страховых и торговых компаниях и др.). </a:t>
            </a:r>
          </a:p>
          <a:p>
            <a:pPr marL="0" indent="0">
              <a:buNone/>
            </a:pPr>
            <a:r>
              <a:rPr lang="ru-RU" sz="1600" dirty="0"/>
              <a:t>Поддержка планирования ресурсов по различным направлениям деятельности предприятия (а не только производства продукции). </a:t>
            </a:r>
          </a:p>
          <a:p>
            <a:pPr marL="0" indent="0">
              <a:buNone/>
            </a:pPr>
            <a:r>
              <a:rPr lang="ru-RU" sz="1600" dirty="0"/>
              <a:t>ERP-системы ориентированы на управление распределённым предприятием (отражающим взаимодействие производства, поставщиков, партнеров и потребителей) в рамках ИИС. Такое предприятие может представлять собой автономно работающие компании, входящие в состав корпорации или концерна, географически распределенное, временное объединение предприятий, работающих над совместными проектами и др. </a:t>
            </a:r>
          </a:p>
        </p:txBody>
      </p:sp>
    </p:spTree>
    <p:extLst>
      <p:ext uri="{BB962C8B-B14F-4D97-AF65-F5344CB8AC3E}">
        <p14:creationId xmlns:p14="http://schemas.microsoft.com/office/powerpoint/2010/main" val="18190223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solidFill>
                  <a:schemeClr val="accent1">
                    <a:lumMod val="60000"/>
                    <a:lumOff val="40000"/>
                  </a:schemeClr>
                </a:solidFill>
              </a:rPr>
              <a:t>Еще раз про различия между </a:t>
            </a:r>
            <a:r>
              <a:rPr lang="en-US" b="1" dirty="0" err="1" smtClean="0">
                <a:solidFill>
                  <a:schemeClr val="accent1">
                    <a:lumMod val="60000"/>
                    <a:lumOff val="40000"/>
                  </a:schemeClr>
                </a:solidFill>
              </a:rPr>
              <a:t>mrp</a:t>
            </a:r>
            <a:r>
              <a:rPr lang="en-US" b="1" dirty="0" smtClean="0">
                <a:solidFill>
                  <a:schemeClr val="accent1">
                    <a:lumMod val="60000"/>
                    <a:lumOff val="40000"/>
                  </a:schemeClr>
                </a:solidFill>
              </a:rPr>
              <a:t> II </a:t>
            </a:r>
            <a:r>
              <a:rPr lang="ru-RU" b="1" dirty="0" smtClean="0">
                <a:solidFill>
                  <a:schemeClr val="accent1">
                    <a:lumMod val="60000"/>
                    <a:lumOff val="40000"/>
                  </a:schemeClr>
                </a:solidFill>
              </a:rPr>
              <a:t>и ERP</a:t>
            </a:r>
            <a:endParaRPr lang="ru-RU" b="1" dirty="0">
              <a:solidFill>
                <a:schemeClr val="accent1">
                  <a:lumMod val="60000"/>
                  <a:lumOff val="40000"/>
                </a:schemeClr>
              </a:solidFill>
            </a:endParaRPr>
          </a:p>
        </p:txBody>
      </p:sp>
      <p:sp>
        <p:nvSpPr>
          <p:cNvPr id="3" name="Объект 2"/>
          <p:cNvSpPr>
            <a:spLocks noGrp="1"/>
          </p:cNvSpPr>
          <p:nvPr>
            <p:ph idx="1"/>
          </p:nvPr>
        </p:nvSpPr>
        <p:spPr>
          <a:xfrm>
            <a:off x="685801" y="2142067"/>
            <a:ext cx="11279776" cy="3649133"/>
          </a:xfrm>
        </p:spPr>
        <p:txBody>
          <a:bodyPr>
            <a:noAutofit/>
          </a:bodyPr>
          <a:lstStyle/>
          <a:p>
            <a:pPr marL="0" indent="0">
              <a:buNone/>
            </a:pPr>
            <a:r>
              <a:rPr lang="ru-RU" sz="1600" dirty="0"/>
              <a:t>В ERP-системах больше внимания уделено финансовым подсистемам. </a:t>
            </a:r>
          </a:p>
          <a:p>
            <a:pPr marL="0" indent="0">
              <a:buNone/>
            </a:pPr>
            <a:r>
              <a:rPr lang="ru-RU" sz="1600" dirty="0"/>
              <a:t>Добавлены механизмы управления транснациональными корпорациями, включая поддержку нескольких часовых поясов, языков, валют, систем бухгалтерского учета и отчетности. </a:t>
            </a:r>
          </a:p>
          <a:p>
            <a:pPr marL="0" indent="0">
              <a:buNone/>
            </a:pPr>
            <a:r>
              <a:rPr lang="ru-RU" sz="1600" dirty="0"/>
              <a:t>Повышенные требования к инфраструктуре (</a:t>
            </a:r>
            <a:r>
              <a:rPr lang="ru-RU" sz="1600" dirty="0" err="1"/>
              <a:t>Internet</a:t>
            </a:r>
            <a:r>
              <a:rPr lang="ru-RU" sz="1600" dirty="0"/>
              <a:t>/</a:t>
            </a:r>
            <a:r>
              <a:rPr lang="ru-RU" sz="1600" dirty="0" err="1"/>
              <a:t>Intranet</a:t>
            </a:r>
            <a:r>
              <a:rPr lang="ru-RU" sz="1600" dirty="0"/>
              <a:t>), масштабируемости (до нескольких тысяч пользователей), гибкости, надежности и производительности программных средств и различных платформ. </a:t>
            </a:r>
          </a:p>
          <a:p>
            <a:pPr marL="0" indent="0">
              <a:buNone/>
            </a:pPr>
            <a:r>
              <a:rPr lang="ru-RU" sz="1600" dirty="0"/>
              <a:t>Повышены требования к интегрируемости ERP-систем с приложениями, уже используемыми предприятием (CAD/CAM/CAE/ PDM-системами, АСУТП, системами управления документооборотом, </a:t>
            </a:r>
            <a:r>
              <a:rPr lang="ru-RU" sz="1600" dirty="0" err="1"/>
              <a:t>биллинговыми</a:t>
            </a:r>
            <a:r>
              <a:rPr lang="ru-RU" sz="1600" dirty="0"/>
              <a:t> системами и др.), а также с новыми приложениями (например, электронного бизнеса). При этом именно на базе ERP-системы осуществляется интеграция всех приложений, используемых на предприятии. </a:t>
            </a:r>
          </a:p>
          <a:p>
            <a:pPr marL="0" indent="0">
              <a:buNone/>
            </a:pPr>
            <a:r>
              <a:rPr lang="ru-RU" sz="1600" dirty="0"/>
              <a:t>Больше внимания уделено программным средствам поддержки принятия решений и средствам интеграции с хранилищами данных (иногда включаемых в ERP-систему в виде нового модуля). </a:t>
            </a:r>
          </a:p>
          <a:p>
            <a:pPr marL="0" indent="0">
              <a:buNone/>
            </a:pPr>
            <a:r>
              <a:rPr lang="ru-RU" sz="1600" dirty="0"/>
              <a:t>В ряде ERP-систем разработаны развитые средства настройки (конфигурирования), интеграции с другими приложениями и адаптации (в том числе, применяемые динамически в процессе эксплуатации систем</a:t>
            </a:r>
            <a:r>
              <a:rPr lang="ru-RU" sz="1600" dirty="0" smtClean="0"/>
              <a:t>).</a:t>
            </a:r>
            <a:endParaRPr lang="ru-RU" sz="1600" dirty="0"/>
          </a:p>
        </p:txBody>
      </p:sp>
    </p:spTree>
    <p:extLst>
      <p:ext uri="{BB962C8B-B14F-4D97-AF65-F5344CB8AC3E}">
        <p14:creationId xmlns:p14="http://schemas.microsoft.com/office/powerpoint/2010/main" val="2946591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a:solidFill>
                  <a:schemeClr val="accent1">
                    <a:lumMod val="60000"/>
                    <a:lumOff val="40000"/>
                  </a:schemeClr>
                </a:solidFill>
              </a:rPr>
              <a:t>Особенности выбора и внедрения </a:t>
            </a:r>
            <a:r>
              <a:rPr lang="ru-RU" b="1" dirty="0" smtClean="0">
                <a:solidFill>
                  <a:schemeClr val="accent1">
                    <a:lumMod val="60000"/>
                    <a:lumOff val="40000"/>
                  </a:schemeClr>
                </a:solidFill>
              </a:rPr>
              <a:t>ERP-системы</a:t>
            </a:r>
            <a:endParaRPr lang="ru-RU" b="1" dirty="0">
              <a:solidFill>
                <a:schemeClr val="accent1">
                  <a:lumMod val="60000"/>
                  <a:lumOff val="40000"/>
                </a:schemeClr>
              </a:solidFill>
            </a:endParaRPr>
          </a:p>
        </p:txBody>
      </p:sp>
      <p:sp>
        <p:nvSpPr>
          <p:cNvPr id="3" name="Объект 2"/>
          <p:cNvSpPr>
            <a:spLocks noGrp="1"/>
          </p:cNvSpPr>
          <p:nvPr>
            <p:ph idx="1"/>
          </p:nvPr>
        </p:nvSpPr>
        <p:spPr>
          <a:xfrm>
            <a:off x="685801" y="2142067"/>
            <a:ext cx="11279776" cy="3649133"/>
          </a:xfrm>
        </p:spPr>
        <p:txBody>
          <a:bodyPr>
            <a:noAutofit/>
          </a:bodyPr>
          <a:lstStyle/>
          <a:p>
            <a:pPr marL="0" indent="0">
              <a:buNone/>
            </a:pPr>
            <a:r>
              <a:rPr lang="ru-RU" sz="1600" dirty="0"/>
              <a:t>Классические ERP-системы, в отличие от так называемого </a:t>
            </a:r>
            <a:r>
              <a:rPr lang="ru-RU" sz="1600" dirty="0" smtClean="0"/>
              <a:t>«коробочного» </a:t>
            </a:r>
            <a:r>
              <a:rPr lang="ru-RU" sz="1600" dirty="0"/>
              <a:t>программного обеспечения, относятся к категории </a:t>
            </a:r>
            <a:r>
              <a:rPr lang="ru-RU" sz="1600" dirty="0" smtClean="0"/>
              <a:t>«тяжелых» </a:t>
            </a:r>
            <a:r>
              <a:rPr lang="ru-RU" sz="1600" dirty="0"/>
              <a:t>программных продуктов, требующих достаточно длительной настройки, для того чтобы начать ими пользоваться. Выбор КИС, приобретение и внедрение, как правило, требуют тщательного планирования в рамках длительного проекта с участием партнерской компании — поставщика или </a:t>
            </a:r>
            <a:r>
              <a:rPr lang="ru-RU" sz="1600" dirty="0" smtClean="0"/>
              <a:t>консультанта. </a:t>
            </a:r>
            <a:endParaRPr lang="ru-RU" sz="1600" dirty="0"/>
          </a:p>
          <a:p>
            <a:pPr marL="0" indent="0">
              <a:buNone/>
            </a:pPr>
            <a:r>
              <a:rPr lang="ru-RU" sz="1600" dirty="0"/>
              <a:t>Поскольку КИС строятся по модульному принципу, заказчик часто (по крайней мере, на ранней стадии таких проектов) приобретает не полный спектр модулей, а ограниченный их комплект. В ходе внедрения проектная команда, как правило, в течение нескольких месяцев осуществляет настройку поставляемых модулей.</a:t>
            </a:r>
          </a:p>
          <a:p>
            <a:pPr marL="0" indent="0">
              <a:buNone/>
            </a:pPr>
            <a:r>
              <a:rPr lang="ru-RU" sz="1600" dirty="0"/>
              <a:t>Выбор готового решения — это всегда сложная и ответственная задача. Намерение предприятия приобрести и внедрить ИС зависит от многих факторов — от его внутренней готовности произвести реинжиниринг бизнес-процессов до цены и времени внедрения ИС</a:t>
            </a:r>
            <a:r>
              <a:rPr lang="ru-RU" sz="1600" dirty="0" smtClean="0"/>
              <a:t>.</a:t>
            </a:r>
            <a:endParaRPr lang="ru-RU" sz="1600" dirty="0"/>
          </a:p>
        </p:txBody>
      </p:sp>
    </p:spTree>
    <p:extLst>
      <p:ext uri="{BB962C8B-B14F-4D97-AF65-F5344CB8AC3E}">
        <p14:creationId xmlns:p14="http://schemas.microsoft.com/office/powerpoint/2010/main" val="1618502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solidFill>
                  <a:schemeClr val="accent1">
                    <a:lumMod val="60000"/>
                    <a:lumOff val="40000"/>
                  </a:schemeClr>
                </a:solidFill>
              </a:rPr>
              <a:t>Определение </a:t>
            </a:r>
            <a:r>
              <a:rPr lang="en-US" b="1" dirty="0" err="1" smtClean="0">
                <a:solidFill>
                  <a:schemeClr val="accent1">
                    <a:lumMod val="60000"/>
                    <a:lumOff val="40000"/>
                  </a:schemeClr>
                </a:solidFill>
              </a:rPr>
              <a:t>erp</a:t>
            </a:r>
            <a:endParaRPr lang="ru-RU" b="1" dirty="0">
              <a:solidFill>
                <a:schemeClr val="accent1">
                  <a:lumMod val="60000"/>
                  <a:lumOff val="40000"/>
                </a:schemeClr>
              </a:solidFill>
            </a:endParaRPr>
          </a:p>
        </p:txBody>
      </p:sp>
      <p:sp>
        <p:nvSpPr>
          <p:cNvPr id="3" name="Объект 2"/>
          <p:cNvSpPr>
            <a:spLocks noGrp="1"/>
          </p:cNvSpPr>
          <p:nvPr>
            <p:ph idx="1"/>
          </p:nvPr>
        </p:nvSpPr>
        <p:spPr/>
        <p:txBody>
          <a:bodyPr/>
          <a:lstStyle/>
          <a:p>
            <a:pPr marL="0" indent="0">
              <a:buNone/>
            </a:pPr>
            <a:r>
              <a:rPr lang="ru-RU" dirty="0"/>
              <a:t>В основе ERP-систем лежит принцип создания единого хранилища (</a:t>
            </a:r>
            <a:r>
              <a:rPr lang="ru-RU" dirty="0" err="1"/>
              <a:t>репозитория</a:t>
            </a:r>
            <a:r>
              <a:rPr lang="ru-RU" dirty="0"/>
              <a:t>) данных, содержащего всю корпоративную бизнес-информацию: плановую, финансовую, производственную, данные по персоналу и др. Наличие единого корпоративного </a:t>
            </a:r>
            <a:r>
              <a:rPr lang="ru-RU" dirty="0" err="1"/>
              <a:t>репозитория</a:t>
            </a:r>
            <a:r>
              <a:rPr lang="ru-RU" dirty="0"/>
              <a:t> устраняет необходимость в передаче данных от одной системы к другой (например, от производственной системы к финансовой или к кадровой). Такая система обеспечивает также одновременную доступность к информации любого числа сотрудников предприятия, обладающих соответствующими </a:t>
            </a:r>
            <a:r>
              <a:rPr lang="ru-RU" dirty="0" smtClean="0"/>
              <a:t>полномочиями.</a:t>
            </a:r>
          </a:p>
          <a:p>
            <a:pPr marL="0" indent="0">
              <a:buNone/>
            </a:pPr>
            <a:r>
              <a:rPr lang="ru-RU" dirty="0" smtClean="0"/>
              <a:t>Целью </a:t>
            </a:r>
            <a:r>
              <a:rPr lang="ru-RU" dirty="0"/>
              <a:t>ERP-систем является не только улучшение управления производственной деятельностью предприятия, но и уменьшение затрат и усилий на поддержку его внутренних информационных потоков.</a:t>
            </a:r>
          </a:p>
        </p:txBody>
      </p:sp>
    </p:spTree>
    <p:extLst>
      <p:ext uri="{BB962C8B-B14F-4D97-AF65-F5344CB8AC3E}">
        <p14:creationId xmlns:p14="http://schemas.microsoft.com/office/powerpoint/2010/main" val="23112000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a:solidFill>
                  <a:schemeClr val="accent1">
                    <a:lumMod val="60000"/>
                    <a:lumOff val="40000"/>
                  </a:schemeClr>
                </a:solidFill>
              </a:rPr>
              <a:t>Особенности выбора и внедрения </a:t>
            </a:r>
            <a:r>
              <a:rPr lang="ru-RU" b="1" dirty="0" smtClean="0">
                <a:solidFill>
                  <a:schemeClr val="accent1">
                    <a:lumMod val="60000"/>
                    <a:lumOff val="40000"/>
                  </a:schemeClr>
                </a:solidFill>
              </a:rPr>
              <a:t>ERP-системы</a:t>
            </a:r>
            <a:endParaRPr lang="ru-RU" b="1" dirty="0">
              <a:solidFill>
                <a:schemeClr val="accent1">
                  <a:lumMod val="60000"/>
                  <a:lumOff val="40000"/>
                </a:schemeClr>
              </a:solidFill>
            </a:endParaRPr>
          </a:p>
        </p:txBody>
      </p:sp>
      <p:sp>
        <p:nvSpPr>
          <p:cNvPr id="3" name="Объект 2"/>
          <p:cNvSpPr>
            <a:spLocks noGrp="1"/>
          </p:cNvSpPr>
          <p:nvPr>
            <p:ph idx="1"/>
          </p:nvPr>
        </p:nvSpPr>
        <p:spPr>
          <a:xfrm>
            <a:off x="685801" y="2142067"/>
            <a:ext cx="4713513" cy="3649133"/>
          </a:xfrm>
        </p:spPr>
        <p:txBody>
          <a:bodyPr>
            <a:noAutofit/>
          </a:bodyPr>
          <a:lstStyle/>
          <a:p>
            <a:pPr marL="0" indent="0">
              <a:buNone/>
            </a:pPr>
            <a:r>
              <a:rPr lang="ru-RU" sz="1600" dirty="0"/>
              <a:t>Готовые решения можно достаточно условно разделить на локальные, средние и крупные интегрированные системы. В зависимости от размеров бизнеса, основных целей задач и бюджета предприятие должно само определить, какое решение будет ему </a:t>
            </a:r>
            <a:r>
              <a:rPr lang="ru-RU" sz="1600" dirty="0" smtClean="0"/>
              <a:t>«по карману» </a:t>
            </a:r>
            <a:r>
              <a:rPr lang="ru-RU" sz="1600" dirty="0"/>
              <a:t>и сколько времени можно планировать на внедрение </a:t>
            </a:r>
            <a:r>
              <a:rPr lang="ru-RU" sz="1600" dirty="0" smtClean="0"/>
              <a:t>системы.</a:t>
            </a:r>
          </a:p>
          <a:p>
            <a:pPr marL="0" indent="0">
              <a:buNone/>
            </a:pPr>
            <a:r>
              <a:rPr lang="ru-RU" sz="1600" dirty="0"/>
              <a:t>Если с приобретением малой, как правило, </a:t>
            </a:r>
            <a:r>
              <a:rPr lang="ru-RU" sz="1600" dirty="0" smtClean="0"/>
              <a:t>«коробочной» </a:t>
            </a:r>
            <a:r>
              <a:rPr lang="ru-RU" sz="1600" dirty="0"/>
              <a:t>системы проблем практически не бывает, то уже со средними и, тем более, с крупными системами все обстоит гораздо сложнее.</a:t>
            </a:r>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9993" y="2764970"/>
            <a:ext cx="5905500" cy="2286000"/>
          </a:xfrm>
          <a:prstGeom prst="rect">
            <a:avLst/>
          </a:prstGeom>
        </p:spPr>
      </p:pic>
      <p:sp>
        <p:nvSpPr>
          <p:cNvPr id="5" name="Прямоугольник 4"/>
          <p:cNvSpPr/>
          <p:nvPr/>
        </p:nvSpPr>
        <p:spPr>
          <a:xfrm>
            <a:off x="5834743" y="5069857"/>
            <a:ext cx="6096000" cy="307777"/>
          </a:xfrm>
          <a:prstGeom prst="rect">
            <a:avLst/>
          </a:prstGeom>
        </p:spPr>
        <p:txBody>
          <a:bodyPr>
            <a:spAutoFit/>
          </a:bodyPr>
          <a:lstStyle/>
          <a:p>
            <a:pPr algn="ctr"/>
            <a:r>
              <a:rPr lang="ru-RU" sz="1400" dirty="0"/>
              <a:t>Соотношение размеров бизнеса и типа интегрированной ИС </a:t>
            </a:r>
          </a:p>
        </p:txBody>
      </p:sp>
    </p:spTree>
    <p:extLst>
      <p:ext uri="{BB962C8B-B14F-4D97-AF65-F5344CB8AC3E}">
        <p14:creationId xmlns:p14="http://schemas.microsoft.com/office/powerpoint/2010/main" val="31572752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a:solidFill>
                  <a:schemeClr val="accent1">
                    <a:lumMod val="60000"/>
                    <a:lumOff val="40000"/>
                  </a:schemeClr>
                </a:solidFill>
              </a:rPr>
              <a:t>Особенности выбора и внедрения </a:t>
            </a:r>
            <a:r>
              <a:rPr lang="ru-RU" b="1" dirty="0" smtClean="0">
                <a:solidFill>
                  <a:schemeClr val="accent1">
                    <a:lumMod val="60000"/>
                    <a:lumOff val="40000"/>
                  </a:schemeClr>
                </a:solidFill>
              </a:rPr>
              <a:t>ERP-системы</a:t>
            </a:r>
            <a:endParaRPr lang="ru-RU" b="1" dirty="0">
              <a:solidFill>
                <a:schemeClr val="accent1">
                  <a:lumMod val="60000"/>
                  <a:lumOff val="40000"/>
                </a:schemeClr>
              </a:solidFill>
            </a:endParaRPr>
          </a:p>
        </p:txBody>
      </p:sp>
      <p:graphicFrame>
        <p:nvGraphicFramePr>
          <p:cNvPr id="4" name="Объект 3"/>
          <p:cNvGraphicFramePr>
            <a:graphicFrameLocks noGrp="1"/>
          </p:cNvGraphicFramePr>
          <p:nvPr>
            <p:ph idx="1"/>
            <p:extLst>
              <p:ext uri="{D42A27DB-BD31-4B8C-83A1-F6EECF244321}">
                <p14:modId xmlns:p14="http://schemas.microsoft.com/office/powerpoint/2010/main" val="146288167"/>
              </p:ext>
            </p:extLst>
          </p:nvPr>
        </p:nvGraphicFramePr>
        <p:xfrm>
          <a:off x="931816" y="2159725"/>
          <a:ext cx="10580915" cy="3669988"/>
        </p:xfrm>
        <a:graphic>
          <a:graphicData uri="http://schemas.openxmlformats.org/drawingml/2006/table">
            <a:tbl>
              <a:tblPr>
                <a:tableStyleId>{3C2FFA5D-87B4-456A-9821-1D502468CF0F}</a:tableStyleId>
              </a:tblPr>
              <a:tblGrid>
                <a:gridCol w="2116183">
                  <a:extLst>
                    <a:ext uri="{9D8B030D-6E8A-4147-A177-3AD203B41FA5}">
                      <a16:colId xmlns:a16="http://schemas.microsoft.com/office/drawing/2014/main" val="1885364200"/>
                    </a:ext>
                  </a:extLst>
                </a:gridCol>
                <a:gridCol w="2116183">
                  <a:extLst>
                    <a:ext uri="{9D8B030D-6E8A-4147-A177-3AD203B41FA5}">
                      <a16:colId xmlns:a16="http://schemas.microsoft.com/office/drawing/2014/main" val="2395345079"/>
                    </a:ext>
                  </a:extLst>
                </a:gridCol>
                <a:gridCol w="2116183">
                  <a:extLst>
                    <a:ext uri="{9D8B030D-6E8A-4147-A177-3AD203B41FA5}">
                      <a16:colId xmlns:a16="http://schemas.microsoft.com/office/drawing/2014/main" val="1332897880"/>
                    </a:ext>
                  </a:extLst>
                </a:gridCol>
                <a:gridCol w="2116183">
                  <a:extLst>
                    <a:ext uri="{9D8B030D-6E8A-4147-A177-3AD203B41FA5}">
                      <a16:colId xmlns:a16="http://schemas.microsoft.com/office/drawing/2014/main" val="3313684054"/>
                    </a:ext>
                  </a:extLst>
                </a:gridCol>
                <a:gridCol w="2116183">
                  <a:extLst>
                    <a:ext uri="{9D8B030D-6E8A-4147-A177-3AD203B41FA5}">
                      <a16:colId xmlns:a16="http://schemas.microsoft.com/office/drawing/2014/main" val="763906594"/>
                    </a:ext>
                  </a:extLst>
                </a:gridCol>
              </a:tblGrid>
              <a:tr h="160535">
                <a:tc gridSpan="5">
                  <a:txBody>
                    <a:bodyPr/>
                    <a:lstStyle/>
                    <a:p>
                      <a:r>
                        <a:rPr lang="ru-RU" sz="1400" dirty="0"/>
                        <a:t>Таблица </a:t>
                      </a:r>
                      <a:r>
                        <a:rPr lang="ru-RU" sz="1400" dirty="0" smtClean="0"/>
                        <a:t>1</a:t>
                      </a:r>
                      <a:r>
                        <a:rPr lang="ru-RU" sz="1400" dirty="0"/>
                        <a:t>. Соотношение стоимостных оценок внедрения </a:t>
                      </a:r>
                      <a:endParaRPr lang="ru-RU" sz="1400" dirty="0">
                        <a:solidFill>
                          <a:schemeClr val="accent1">
                            <a:lumMod val="50000"/>
                          </a:schemeClr>
                        </a:solidFill>
                      </a:endParaRPr>
                    </a:p>
                  </a:txBody>
                  <a:tcPr marL="11477" marR="11477" marT="11477" marB="11477" anchor="ct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3012670752"/>
                  </a:ext>
                </a:extLst>
              </a:tr>
              <a:tr h="642708">
                <a:tc>
                  <a:txBody>
                    <a:bodyPr/>
                    <a:lstStyle/>
                    <a:p>
                      <a:endParaRPr lang="ru-RU" sz="1400">
                        <a:solidFill>
                          <a:schemeClr val="accent1">
                            <a:lumMod val="50000"/>
                          </a:schemeClr>
                        </a:solidFill>
                      </a:endParaRPr>
                    </a:p>
                  </a:txBody>
                  <a:tcPr marL="11477" marR="11477" marT="11477" marB="11477" anchor="ctr"/>
                </a:tc>
                <a:tc>
                  <a:txBody>
                    <a:bodyPr/>
                    <a:lstStyle/>
                    <a:p>
                      <a:pPr algn="ctr"/>
                      <a:r>
                        <a:rPr lang="ru-RU" sz="1400" b="1" dirty="0"/>
                        <a:t>Локальные системы</a:t>
                      </a:r>
                      <a:endParaRPr lang="ru-RU" sz="1400" b="1" dirty="0">
                        <a:solidFill>
                          <a:schemeClr val="accent1">
                            <a:lumMod val="50000"/>
                          </a:schemeClr>
                        </a:solidFill>
                      </a:endParaRPr>
                    </a:p>
                  </a:txBody>
                  <a:tcPr marL="11477" marR="11477" marT="11477" marB="11477" anchor="ctr"/>
                </a:tc>
                <a:tc>
                  <a:txBody>
                    <a:bodyPr/>
                    <a:lstStyle/>
                    <a:p>
                      <a:pPr algn="ctr"/>
                      <a:r>
                        <a:rPr lang="ru-RU" sz="1400" b="1" dirty="0"/>
                        <a:t>Малые интегрированные системы</a:t>
                      </a:r>
                      <a:endParaRPr lang="ru-RU" sz="1400" b="1" dirty="0">
                        <a:solidFill>
                          <a:schemeClr val="accent1">
                            <a:lumMod val="50000"/>
                          </a:schemeClr>
                        </a:solidFill>
                      </a:endParaRPr>
                    </a:p>
                  </a:txBody>
                  <a:tcPr marL="11477" marR="11477" marT="11477" marB="11477" anchor="ctr"/>
                </a:tc>
                <a:tc>
                  <a:txBody>
                    <a:bodyPr/>
                    <a:lstStyle/>
                    <a:p>
                      <a:pPr algn="ctr"/>
                      <a:r>
                        <a:rPr lang="ru-RU" sz="1400" b="1" dirty="0"/>
                        <a:t>Средние интегрированные системы</a:t>
                      </a:r>
                      <a:endParaRPr lang="ru-RU" sz="1400" b="1" dirty="0">
                        <a:solidFill>
                          <a:schemeClr val="accent1">
                            <a:lumMod val="50000"/>
                          </a:schemeClr>
                        </a:solidFill>
                      </a:endParaRPr>
                    </a:p>
                  </a:txBody>
                  <a:tcPr marL="11477" marR="11477" marT="11477" marB="11477" anchor="ctr"/>
                </a:tc>
                <a:tc>
                  <a:txBody>
                    <a:bodyPr/>
                    <a:lstStyle/>
                    <a:p>
                      <a:pPr algn="ctr"/>
                      <a:r>
                        <a:rPr lang="ru-RU" sz="1400" b="1" dirty="0"/>
                        <a:t>Крупные </a:t>
                      </a:r>
                      <a:r>
                        <a:rPr lang="ru-RU" sz="1400" b="1" dirty="0" smtClean="0"/>
                        <a:t>интегрированные </a:t>
                      </a:r>
                      <a:r>
                        <a:rPr lang="ru-RU" sz="1400" b="1" dirty="0"/>
                        <a:t>системы</a:t>
                      </a:r>
                      <a:endParaRPr lang="ru-RU" sz="1400" b="1" dirty="0">
                        <a:solidFill>
                          <a:schemeClr val="accent1">
                            <a:lumMod val="50000"/>
                          </a:schemeClr>
                        </a:solidFill>
                      </a:endParaRPr>
                    </a:p>
                  </a:txBody>
                  <a:tcPr marL="11477" marR="11477" marT="11477" marB="11477" anchor="ctr"/>
                </a:tc>
                <a:extLst>
                  <a:ext uri="{0D108BD9-81ED-4DB2-BD59-A6C34878D82A}">
                    <a16:rowId xmlns:a16="http://schemas.microsoft.com/office/drawing/2014/main" val="1578841364"/>
                  </a:ext>
                </a:extLst>
              </a:tr>
              <a:tr h="849292">
                <a:tc>
                  <a:txBody>
                    <a:bodyPr/>
                    <a:lstStyle/>
                    <a:p>
                      <a:pPr algn="ctr"/>
                      <a:r>
                        <a:rPr lang="ru-RU" sz="1400" b="1" dirty="0"/>
                        <a:t>Внедрение</a:t>
                      </a:r>
                      <a:endParaRPr lang="ru-RU" sz="1400" b="1" dirty="0">
                        <a:solidFill>
                          <a:schemeClr val="accent1">
                            <a:lumMod val="50000"/>
                          </a:schemeClr>
                        </a:solidFill>
                      </a:endParaRPr>
                    </a:p>
                  </a:txBody>
                  <a:tcPr marL="11477" marR="11477" marT="11477" marB="11477" anchor="ctr"/>
                </a:tc>
                <a:tc>
                  <a:txBody>
                    <a:bodyPr/>
                    <a:lstStyle/>
                    <a:p>
                      <a:pPr algn="ctr"/>
                      <a:r>
                        <a:rPr lang="ru-RU" sz="1400" dirty="0"/>
                        <a:t>Простое, коробочный вариант</a:t>
                      </a:r>
                      <a:endParaRPr lang="ru-RU" sz="1400" dirty="0">
                        <a:solidFill>
                          <a:schemeClr val="accent1">
                            <a:lumMod val="50000"/>
                          </a:schemeClr>
                        </a:solidFill>
                      </a:endParaRPr>
                    </a:p>
                  </a:txBody>
                  <a:tcPr marL="11477" marR="11477" marT="11477" marB="11477" anchor="ctr"/>
                </a:tc>
                <a:tc>
                  <a:txBody>
                    <a:bodyPr/>
                    <a:lstStyle/>
                    <a:p>
                      <a:pPr algn="ctr"/>
                      <a:r>
                        <a:rPr lang="ru-RU" sz="1400" dirty="0"/>
                        <a:t>Поэтапное или коробочный </a:t>
                      </a:r>
                      <a:r>
                        <a:rPr lang="ru-RU" sz="1400" dirty="0" smtClean="0"/>
                        <a:t>вариант</a:t>
                      </a:r>
                    </a:p>
                    <a:p>
                      <a:pPr algn="ctr"/>
                      <a:r>
                        <a:rPr lang="ru-RU" sz="1400" dirty="0" smtClean="0"/>
                        <a:t>Более </a:t>
                      </a:r>
                      <a:r>
                        <a:rPr lang="ru-RU" sz="1400" dirty="0"/>
                        <a:t>4 </a:t>
                      </a:r>
                      <a:r>
                        <a:rPr lang="ru-RU" sz="1400" dirty="0" smtClean="0"/>
                        <a:t>месяцев</a:t>
                      </a:r>
                      <a:endParaRPr lang="ru-RU" sz="1400" dirty="0">
                        <a:solidFill>
                          <a:schemeClr val="accent1">
                            <a:lumMod val="50000"/>
                          </a:schemeClr>
                        </a:solidFill>
                      </a:endParaRPr>
                    </a:p>
                  </a:txBody>
                  <a:tcPr marL="11477" marR="11477" marT="11477" marB="11477" anchor="ctr"/>
                </a:tc>
                <a:tc>
                  <a:txBody>
                    <a:bodyPr/>
                    <a:lstStyle/>
                    <a:p>
                      <a:pPr algn="ctr"/>
                      <a:r>
                        <a:rPr lang="ru-RU" sz="1400" dirty="0"/>
                        <a:t>Только </a:t>
                      </a:r>
                      <a:r>
                        <a:rPr lang="ru-RU" sz="1400" dirty="0" smtClean="0"/>
                        <a:t>поэтапное</a:t>
                      </a:r>
                    </a:p>
                    <a:p>
                      <a:pPr algn="ctr"/>
                      <a:r>
                        <a:rPr lang="ru-RU" sz="1400" dirty="0" smtClean="0"/>
                        <a:t>Более </a:t>
                      </a:r>
                      <a:r>
                        <a:rPr lang="ru-RU" sz="1400" dirty="0"/>
                        <a:t>6-9 </a:t>
                      </a:r>
                      <a:r>
                        <a:rPr lang="ru-RU" sz="1400" dirty="0" smtClean="0"/>
                        <a:t>месяцев</a:t>
                      </a:r>
                      <a:endParaRPr lang="ru-RU" sz="1400" dirty="0">
                        <a:solidFill>
                          <a:schemeClr val="accent1">
                            <a:lumMod val="50000"/>
                          </a:schemeClr>
                        </a:solidFill>
                      </a:endParaRPr>
                    </a:p>
                  </a:txBody>
                  <a:tcPr marL="11477" marR="11477" marT="11477" marB="11477" anchor="ctr"/>
                </a:tc>
                <a:tc>
                  <a:txBody>
                    <a:bodyPr/>
                    <a:lstStyle/>
                    <a:p>
                      <a:pPr algn="ctr"/>
                      <a:r>
                        <a:rPr lang="ru-RU" sz="1400" dirty="0"/>
                        <a:t>Поэтапное, </a:t>
                      </a:r>
                      <a:r>
                        <a:rPr lang="ru-RU" sz="1400" dirty="0" smtClean="0"/>
                        <a:t>сложное</a:t>
                      </a:r>
                    </a:p>
                    <a:p>
                      <a:pPr algn="ctr"/>
                      <a:r>
                        <a:rPr lang="ru-RU" sz="1400" dirty="0" smtClean="0"/>
                        <a:t>Более </a:t>
                      </a:r>
                      <a:r>
                        <a:rPr lang="ru-RU" sz="1400" dirty="0"/>
                        <a:t>9-12 </a:t>
                      </a:r>
                      <a:r>
                        <a:rPr lang="ru-RU" sz="1400" dirty="0" smtClean="0"/>
                        <a:t>месяцев</a:t>
                      </a:r>
                      <a:endParaRPr lang="ru-RU" sz="1400" dirty="0">
                        <a:solidFill>
                          <a:schemeClr val="accent1">
                            <a:lumMod val="50000"/>
                          </a:schemeClr>
                        </a:solidFill>
                      </a:endParaRPr>
                    </a:p>
                  </a:txBody>
                  <a:tcPr marL="11477" marR="11477" marT="11477" marB="11477" anchor="ctr"/>
                </a:tc>
                <a:extLst>
                  <a:ext uri="{0D108BD9-81ED-4DB2-BD59-A6C34878D82A}">
                    <a16:rowId xmlns:a16="http://schemas.microsoft.com/office/drawing/2014/main" val="4098011486"/>
                  </a:ext>
                </a:extLst>
              </a:tr>
              <a:tr h="642708">
                <a:tc>
                  <a:txBody>
                    <a:bodyPr/>
                    <a:lstStyle/>
                    <a:p>
                      <a:pPr algn="ctr"/>
                      <a:r>
                        <a:rPr lang="ru-RU" sz="1400" b="1" dirty="0"/>
                        <a:t>Функциональная полнота</a:t>
                      </a:r>
                      <a:endParaRPr lang="ru-RU" sz="1400" b="1" dirty="0">
                        <a:solidFill>
                          <a:schemeClr val="accent1">
                            <a:lumMod val="50000"/>
                          </a:schemeClr>
                        </a:solidFill>
                      </a:endParaRPr>
                    </a:p>
                  </a:txBody>
                  <a:tcPr marL="11477" marR="11477" marT="11477" marB="11477" anchor="ctr"/>
                </a:tc>
                <a:tc>
                  <a:txBody>
                    <a:bodyPr/>
                    <a:lstStyle/>
                    <a:p>
                      <a:pPr algn="ctr"/>
                      <a:r>
                        <a:rPr lang="ru-RU" sz="1400" dirty="0"/>
                        <a:t>Учетные </a:t>
                      </a:r>
                      <a:r>
                        <a:rPr lang="ru-RU" sz="1400" dirty="0" smtClean="0"/>
                        <a:t>системы</a:t>
                      </a:r>
                    </a:p>
                    <a:p>
                      <a:pPr algn="ctr"/>
                      <a:r>
                        <a:rPr lang="ru-RU" sz="1400" dirty="0" smtClean="0"/>
                        <a:t>(по </a:t>
                      </a:r>
                      <a:r>
                        <a:rPr lang="ru-RU" sz="1400" dirty="0"/>
                        <a:t>направлениям)</a:t>
                      </a:r>
                      <a:endParaRPr lang="ru-RU" sz="1400" dirty="0">
                        <a:solidFill>
                          <a:schemeClr val="accent1">
                            <a:lumMod val="50000"/>
                          </a:schemeClr>
                        </a:solidFill>
                      </a:endParaRPr>
                    </a:p>
                  </a:txBody>
                  <a:tcPr marL="11477" marR="11477" marT="11477" marB="11477" anchor="ctr"/>
                </a:tc>
                <a:tc>
                  <a:txBody>
                    <a:bodyPr/>
                    <a:lstStyle/>
                    <a:p>
                      <a:pPr algn="ctr"/>
                      <a:r>
                        <a:rPr lang="ru-RU" sz="1400" dirty="0"/>
                        <a:t>Комплексный учет и управление финансами</a:t>
                      </a:r>
                      <a:endParaRPr lang="ru-RU" sz="1400" dirty="0">
                        <a:solidFill>
                          <a:schemeClr val="accent1">
                            <a:lumMod val="50000"/>
                          </a:schemeClr>
                        </a:solidFill>
                      </a:endParaRPr>
                    </a:p>
                  </a:txBody>
                  <a:tcPr marL="11477" marR="11477" marT="11477" marB="11477" anchor="ctr"/>
                </a:tc>
                <a:tc gridSpan="2">
                  <a:txBody>
                    <a:bodyPr/>
                    <a:lstStyle/>
                    <a:p>
                      <a:pPr algn="ctr"/>
                      <a:r>
                        <a:rPr lang="ru-RU" sz="1400" dirty="0"/>
                        <a:t>Комплексное управление, учет, управление, производство</a:t>
                      </a:r>
                      <a:endParaRPr lang="ru-RU" sz="1400" dirty="0">
                        <a:solidFill>
                          <a:schemeClr val="accent1">
                            <a:lumMod val="50000"/>
                          </a:schemeClr>
                        </a:solidFill>
                      </a:endParaRPr>
                    </a:p>
                  </a:txBody>
                  <a:tcPr marL="11477" marR="11477" marT="11477" marB="11477" anchor="ctr"/>
                </a:tc>
                <a:tc hMerge="1">
                  <a:txBody>
                    <a:bodyPr/>
                    <a:lstStyle/>
                    <a:p>
                      <a:endParaRPr lang="ru-RU"/>
                    </a:p>
                  </a:txBody>
                  <a:tcPr/>
                </a:tc>
                <a:extLst>
                  <a:ext uri="{0D108BD9-81ED-4DB2-BD59-A6C34878D82A}">
                    <a16:rowId xmlns:a16="http://schemas.microsoft.com/office/drawing/2014/main" val="1237324348"/>
                  </a:ext>
                </a:extLst>
              </a:tr>
              <a:tr h="849292">
                <a:tc>
                  <a:txBody>
                    <a:bodyPr/>
                    <a:lstStyle/>
                    <a:p>
                      <a:pPr algn="ctr"/>
                      <a:r>
                        <a:rPr lang="ru-RU" sz="1400" b="1" dirty="0"/>
                        <a:t>Соотношение затрат (лицензия / внедрение / оборудование)</a:t>
                      </a:r>
                      <a:endParaRPr lang="ru-RU" sz="1400" b="1" dirty="0">
                        <a:solidFill>
                          <a:schemeClr val="accent1">
                            <a:lumMod val="50000"/>
                          </a:schemeClr>
                        </a:solidFill>
                      </a:endParaRPr>
                    </a:p>
                  </a:txBody>
                  <a:tcPr marL="11477" marR="11477" marT="11477" marB="11477" anchor="ctr"/>
                </a:tc>
                <a:tc>
                  <a:txBody>
                    <a:bodyPr/>
                    <a:lstStyle/>
                    <a:p>
                      <a:pPr algn="ctr"/>
                      <a:r>
                        <a:rPr lang="ru-RU" sz="1400"/>
                        <a:t>1/0.5/2</a:t>
                      </a:r>
                      <a:endParaRPr lang="ru-RU" sz="1400">
                        <a:solidFill>
                          <a:schemeClr val="accent1">
                            <a:lumMod val="50000"/>
                          </a:schemeClr>
                        </a:solidFill>
                      </a:endParaRPr>
                    </a:p>
                  </a:txBody>
                  <a:tcPr marL="11477" marR="11477" marT="11477" marB="11477" anchor="ctr"/>
                </a:tc>
                <a:tc>
                  <a:txBody>
                    <a:bodyPr/>
                    <a:lstStyle/>
                    <a:p>
                      <a:pPr algn="ctr"/>
                      <a:r>
                        <a:rPr lang="ru-RU" sz="1400" dirty="0"/>
                        <a:t>1/1/1</a:t>
                      </a:r>
                      <a:endParaRPr lang="ru-RU" sz="1400" dirty="0">
                        <a:solidFill>
                          <a:schemeClr val="accent1">
                            <a:lumMod val="50000"/>
                          </a:schemeClr>
                        </a:solidFill>
                      </a:endParaRPr>
                    </a:p>
                  </a:txBody>
                  <a:tcPr marL="11477" marR="11477" marT="11477" marB="11477" anchor="ctr"/>
                </a:tc>
                <a:tc>
                  <a:txBody>
                    <a:bodyPr/>
                    <a:lstStyle/>
                    <a:p>
                      <a:pPr algn="ctr"/>
                      <a:r>
                        <a:rPr lang="ru-RU" sz="1400" dirty="0"/>
                        <a:t>1/2/1</a:t>
                      </a:r>
                      <a:endParaRPr lang="ru-RU" sz="1400" dirty="0">
                        <a:solidFill>
                          <a:schemeClr val="accent1">
                            <a:lumMod val="50000"/>
                          </a:schemeClr>
                        </a:solidFill>
                      </a:endParaRPr>
                    </a:p>
                  </a:txBody>
                  <a:tcPr marL="11477" marR="11477" marT="11477" marB="11477" anchor="ctr"/>
                </a:tc>
                <a:tc>
                  <a:txBody>
                    <a:bodyPr/>
                    <a:lstStyle/>
                    <a:p>
                      <a:pPr algn="ctr"/>
                      <a:r>
                        <a:rPr lang="ru-RU" sz="1400" dirty="0"/>
                        <a:t>1/1-5/1</a:t>
                      </a:r>
                      <a:endParaRPr lang="ru-RU" sz="1400" dirty="0">
                        <a:solidFill>
                          <a:schemeClr val="accent1">
                            <a:lumMod val="50000"/>
                          </a:schemeClr>
                        </a:solidFill>
                      </a:endParaRPr>
                    </a:p>
                  </a:txBody>
                  <a:tcPr marL="11477" marR="11477" marT="11477" marB="11477" anchor="ctr"/>
                </a:tc>
                <a:extLst>
                  <a:ext uri="{0D108BD9-81ED-4DB2-BD59-A6C34878D82A}">
                    <a16:rowId xmlns:a16="http://schemas.microsoft.com/office/drawing/2014/main" val="3219239127"/>
                  </a:ext>
                </a:extLst>
              </a:tr>
              <a:tr h="436123">
                <a:tc>
                  <a:txBody>
                    <a:bodyPr/>
                    <a:lstStyle/>
                    <a:p>
                      <a:pPr algn="ctr"/>
                      <a:r>
                        <a:rPr lang="ru-RU" sz="1400" b="1" dirty="0"/>
                        <a:t>Ориентировочная стоимость</a:t>
                      </a:r>
                      <a:endParaRPr lang="ru-RU" sz="1400" b="1" dirty="0">
                        <a:solidFill>
                          <a:schemeClr val="accent1">
                            <a:lumMod val="50000"/>
                          </a:schemeClr>
                        </a:solidFill>
                      </a:endParaRPr>
                    </a:p>
                  </a:txBody>
                  <a:tcPr marL="11477" marR="11477" marT="11477" marB="11477" anchor="ctr"/>
                </a:tc>
                <a:tc>
                  <a:txBody>
                    <a:bodyPr/>
                    <a:lstStyle/>
                    <a:p>
                      <a:pPr algn="ctr"/>
                      <a:r>
                        <a:rPr lang="ru-RU" sz="1400"/>
                        <a:t>5-50 тыс. дол.</a:t>
                      </a:r>
                      <a:endParaRPr lang="ru-RU" sz="1400">
                        <a:solidFill>
                          <a:schemeClr val="accent1">
                            <a:lumMod val="50000"/>
                          </a:schemeClr>
                        </a:solidFill>
                      </a:endParaRPr>
                    </a:p>
                  </a:txBody>
                  <a:tcPr marL="11477" marR="11477" marT="11477" marB="11477" anchor="ctr"/>
                </a:tc>
                <a:tc>
                  <a:txBody>
                    <a:bodyPr/>
                    <a:lstStyle/>
                    <a:p>
                      <a:pPr algn="ctr"/>
                      <a:r>
                        <a:rPr lang="ru-RU" sz="1400"/>
                        <a:t>50-300 тыс. дол.</a:t>
                      </a:r>
                      <a:endParaRPr lang="ru-RU" sz="1400">
                        <a:solidFill>
                          <a:schemeClr val="accent1">
                            <a:lumMod val="50000"/>
                          </a:schemeClr>
                        </a:solidFill>
                      </a:endParaRPr>
                    </a:p>
                  </a:txBody>
                  <a:tcPr marL="11477" marR="11477" marT="11477" marB="11477" anchor="ctr"/>
                </a:tc>
                <a:tc>
                  <a:txBody>
                    <a:bodyPr/>
                    <a:lstStyle/>
                    <a:p>
                      <a:pPr algn="ctr"/>
                      <a:r>
                        <a:rPr lang="ru-RU" sz="1400"/>
                        <a:t>200-500 тыс. дол.</a:t>
                      </a:r>
                      <a:endParaRPr lang="ru-RU" sz="1400">
                        <a:solidFill>
                          <a:schemeClr val="accent1">
                            <a:lumMod val="50000"/>
                          </a:schemeClr>
                        </a:solidFill>
                      </a:endParaRPr>
                    </a:p>
                  </a:txBody>
                  <a:tcPr marL="11477" marR="11477" marT="11477" marB="11477" anchor="ctr"/>
                </a:tc>
                <a:tc>
                  <a:txBody>
                    <a:bodyPr/>
                    <a:lstStyle/>
                    <a:p>
                      <a:pPr algn="ctr"/>
                      <a:r>
                        <a:rPr lang="ru-RU" sz="1400" dirty="0"/>
                        <a:t>500 тыс. &gt; 1 млн. дол.</a:t>
                      </a:r>
                      <a:endParaRPr lang="ru-RU" sz="1400" dirty="0">
                        <a:solidFill>
                          <a:schemeClr val="accent1">
                            <a:lumMod val="50000"/>
                          </a:schemeClr>
                        </a:solidFill>
                      </a:endParaRPr>
                    </a:p>
                  </a:txBody>
                  <a:tcPr marL="11477" marR="11477" marT="11477" marB="11477" anchor="ctr"/>
                </a:tc>
                <a:extLst>
                  <a:ext uri="{0D108BD9-81ED-4DB2-BD59-A6C34878D82A}">
                    <a16:rowId xmlns:a16="http://schemas.microsoft.com/office/drawing/2014/main" val="3376408728"/>
                  </a:ext>
                </a:extLst>
              </a:tr>
            </a:tbl>
          </a:graphicData>
        </a:graphic>
      </p:graphicFrame>
    </p:spTree>
    <p:extLst>
      <p:ext uri="{BB962C8B-B14F-4D97-AF65-F5344CB8AC3E}">
        <p14:creationId xmlns:p14="http://schemas.microsoft.com/office/powerpoint/2010/main" val="41444459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a:solidFill>
                  <a:schemeClr val="accent1">
                    <a:lumMod val="60000"/>
                    <a:lumOff val="40000"/>
                  </a:schemeClr>
                </a:solidFill>
              </a:rPr>
              <a:t>Особенности выбора и внедрения </a:t>
            </a:r>
            <a:r>
              <a:rPr lang="ru-RU" b="1" dirty="0" smtClean="0">
                <a:solidFill>
                  <a:schemeClr val="accent1">
                    <a:lumMod val="60000"/>
                    <a:lumOff val="40000"/>
                  </a:schemeClr>
                </a:solidFill>
              </a:rPr>
              <a:t>ERP-системы</a:t>
            </a:r>
            <a:endParaRPr lang="ru-RU" b="1" dirty="0">
              <a:solidFill>
                <a:schemeClr val="accent1">
                  <a:lumMod val="60000"/>
                  <a:lumOff val="40000"/>
                </a:schemeClr>
              </a:solidFill>
            </a:endParaRPr>
          </a:p>
        </p:txBody>
      </p:sp>
      <p:sp>
        <p:nvSpPr>
          <p:cNvPr id="3" name="Объект 2"/>
          <p:cNvSpPr>
            <a:spLocks noGrp="1"/>
          </p:cNvSpPr>
          <p:nvPr>
            <p:ph idx="1"/>
          </p:nvPr>
        </p:nvSpPr>
        <p:spPr>
          <a:xfrm>
            <a:off x="685801" y="2142067"/>
            <a:ext cx="11279776" cy="3649133"/>
          </a:xfrm>
        </p:spPr>
        <p:txBody>
          <a:bodyPr>
            <a:noAutofit/>
          </a:bodyPr>
          <a:lstStyle/>
          <a:p>
            <a:pPr marL="0" indent="0">
              <a:buNone/>
            </a:pPr>
            <a:r>
              <a:rPr lang="ru-RU" sz="1600" dirty="0"/>
              <a:t>Крупную информационную ERP-систему нельзя так просто купить, доставить, включить и пользоваться. Предприятие должно быть основательно подготовлено к внедрению такой системы. Внедрение ERP-системы сродни сложной хирургической операции — и там и здесь резать приходится </a:t>
            </a:r>
            <a:r>
              <a:rPr lang="ru-RU" sz="1600" dirty="0" smtClean="0"/>
              <a:t>«по живому», </a:t>
            </a:r>
            <a:r>
              <a:rPr lang="ru-RU" sz="1600" dirty="0"/>
              <a:t>и там и здесь очень много зависит от тщательной подготовки, от умения профессионалов и что-то — от </a:t>
            </a:r>
            <a:r>
              <a:rPr lang="ru-RU" sz="1600" dirty="0" smtClean="0"/>
              <a:t>удачи.</a:t>
            </a:r>
            <a:endParaRPr lang="ru-RU" sz="1600" dirty="0"/>
          </a:p>
          <a:p>
            <a:pPr marL="0" indent="0">
              <a:buNone/>
            </a:pPr>
            <a:r>
              <a:rPr lang="ru-RU" sz="1600" dirty="0"/>
              <a:t>Выбор конкретной ERP-системы для внедрения является сложным и многокритериальным процессом по следующим основным причинам:</a:t>
            </a:r>
          </a:p>
          <a:p>
            <a:r>
              <a:rPr lang="ru-RU" sz="1600" dirty="0"/>
              <a:t>высокой стоимости приобретаемого продукта (доходящей до нескольких миллионов долларов); </a:t>
            </a:r>
          </a:p>
          <a:p>
            <a:r>
              <a:rPr lang="ru-RU" sz="1600" dirty="0"/>
              <a:t>большого разнообразия предлагаемых ERP-систем; </a:t>
            </a:r>
          </a:p>
          <a:p>
            <a:r>
              <a:rPr lang="ru-RU" sz="1600" dirty="0"/>
              <a:t>длительности срока подготовки специалистов по внедряемому продукту; </a:t>
            </a:r>
          </a:p>
          <a:p>
            <a:r>
              <a:rPr lang="ru-RU" sz="1600" dirty="0"/>
              <a:t>предпродажного цикла (от нескольких месяцев до нескольких лет); </a:t>
            </a:r>
          </a:p>
          <a:p>
            <a:r>
              <a:rPr lang="ru-RU" sz="1600" dirty="0"/>
              <a:t>самого цикла внедрения (цикл внедрения ERP-системы даже на одной производственной площадке предприятия может длиться до нескольких лет</a:t>
            </a:r>
            <a:r>
              <a:rPr lang="ru-RU" sz="1600" dirty="0" smtClean="0"/>
              <a:t>).</a:t>
            </a:r>
            <a:endParaRPr lang="ru-RU" sz="1600" dirty="0"/>
          </a:p>
        </p:txBody>
      </p:sp>
    </p:spTree>
    <p:extLst>
      <p:ext uri="{BB962C8B-B14F-4D97-AF65-F5344CB8AC3E}">
        <p14:creationId xmlns:p14="http://schemas.microsoft.com/office/powerpoint/2010/main" val="16909204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a:solidFill>
                  <a:schemeClr val="accent1">
                    <a:lumMod val="60000"/>
                    <a:lumOff val="40000"/>
                  </a:schemeClr>
                </a:solidFill>
              </a:rPr>
              <a:t>Особенности выбора и внедрения </a:t>
            </a:r>
            <a:r>
              <a:rPr lang="ru-RU" b="1" dirty="0" smtClean="0">
                <a:solidFill>
                  <a:schemeClr val="accent1">
                    <a:lumMod val="60000"/>
                    <a:lumOff val="40000"/>
                  </a:schemeClr>
                </a:solidFill>
              </a:rPr>
              <a:t>ERP-системы</a:t>
            </a:r>
            <a:endParaRPr lang="ru-RU" b="1" dirty="0">
              <a:solidFill>
                <a:schemeClr val="accent1">
                  <a:lumMod val="60000"/>
                  <a:lumOff val="40000"/>
                </a:schemeClr>
              </a:solidFill>
            </a:endParaRPr>
          </a:p>
        </p:txBody>
      </p:sp>
      <p:sp>
        <p:nvSpPr>
          <p:cNvPr id="3" name="Объект 2"/>
          <p:cNvSpPr>
            <a:spLocks noGrp="1"/>
          </p:cNvSpPr>
          <p:nvPr>
            <p:ph idx="1"/>
          </p:nvPr>
        </p:nvSpPr>
        <p:spPr>
          <a:xfrm>
            <a:off x="685801" y="2142067"/>
            <a:ext cx="11279776" cy="3649133"/>
          </a:xfrm>
        </p:spPr>
        <p:txBody>
          <a:bodyPr>
            <a:noAutofit/>
          </a:bodyPr>
          <a:lstStyle/>
          <a:p>
            <a:pPr marL="0" indent="0">
              <a:buNone/>
            </a:pPr>
            <a:r>
              <a:rPr lang="ru-RU" sz="1600" dirty="0"/>
              <a:t>При выборе ERP-системы необходимо понимать, что автоматизация ради автоматизации не имеет смысла. Следует четко представлять, что наилучшая в мире ERP-система не сможет решить все проблемы предприятия. </a:t>
            </a:r>
          </a:p>
          <a:p>
            <a:pPr marL="0" indent="0">
              <a:buNone/>
            </a:pPr>
            <a:r>
              <a:rPr lang="ru-RU" sz="1600" dirty="0"/>
              <a:t>Любая ERP-система — это, прежде всего, инструмент для повышения эффективности и качества управления предприятием, принятия правильных стратегических и тактических решений на основе автоматизированной обработки актуальной и достоверной информации. В то же время, ERP-система — это не только инструментарий для бизнеса, но и технология его ведения.</a:t>
            </a:r>
          </a:p>
          <a:p>
            <a:pPr marL="0" indent="0">
              <a:buNone/>
            </a:pPr>
            <a:r>
              <a:rPr lang="ru-RU" sz="1600" dirty="0"/>
              <a:t>В правильном выборе ERP-системы должно быть в первую очередь заинтересовано руководство предприятия. Проект по внедрению ERP-системы должен рассматриваться руководством предприятия как стратегическая инвестиция.</a:t>
            </a:r>
          </a:p>
          <a:p>
            <a:pPr marL="0" indent="0">
              <a:buNone/>
            </a:pPr>
            <a:r>
              <a:rPr lang="ru-RU" sz="1600" dirty="0"/>
              <a:t>Естественно, что любое предприятие предпочтет внедрить апробированную, надежную и приемлемую для него по цене ERP-систему. Вопрос заключается в том, какую систему имеет смысл внедрять — западную или отечественную? И здесь нельзя дать однозначный ответ</a:t>
            </a:r>
            <a:r>
              <a:rPr lang="ru-RU" sz="1600" dirty="0" smtClean="0"/>
              <a:t>.</a:t>
            </a:r>
            <a:endParaRPr lang="ru-RU" sz="1600" dirty="0"/>
          </a:p>
        </p:txBody>
      </p:sp>
    </p:spTree>
    <p:extLst>
      <p:ext uri="{BB962C8B-B14F-4D97-AF65-F5344CB8AC3E}">
        <p14:creationId xmlns:p14="http://schemas.microsoft.com/office/powerpoint/2010/main" val="16722980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a:solidFill>
                  <a:schemeClr val="accent1">
                    <a:lumMod val="60000"/>
                    <a:lumOff val="40000"/>
                  </a:schemeClr>
                </a:solidFill>
              </a:rPr>
              <a:t>Особенности выбора и внедрения </a:t>
            </a:r>
            <a:r>
              <a:rPr lang="ru-RU" b="1" dirty="0" smtClean="0">
                <a:solidFill>
                  <a:schemeClr val="accent1">
                    <a:lumMod val="60000"/>
                    <a:lumOff val="40000"/>
                  </a:schemeClr>
                </a:solidFill>
              </a:rPr>
              <a:t>ERP-системы</a:t>
            </a:r>
            <a:endParaRPr lang="ru-RU" b="1" dirty="0">
              <a:solidFill>
                <a:schemeClr val="accent1">
                  <a:lumMod val="60000"/>
                  <a:lumOff val="40000"/>
                </a:schemeClr>
              </a:solidFill>
            </a:endParaRPr>
          </a:p>
        </p:txBody>
      </p:sp>
      <p:sp>
        <p:nvSpPr>
          <p:cNvPr id="3" name="Объект 2"/>
          <p:cNvSpPr>
            <a:spLocks noGrp="1"/>
          </p:cNvSpPr>
          <p:nvPr>
            <p:ph idx="1"/>
          </p:nvPr>
        </p:nvSpPr>
        <p:spPr>
          <a:xfrm>
            <a:off x="685801" y="2142067"/>
            <a:ext cx="11279776" cy="3649133"/>
          </a:xfrm>
        </p:spPr>
        <p:txBody>
          <a:bodyPr>
            <a:noAutofit/>
          </a:bodyPr>
          <a:lstStyle/>
          <a:p>
            <a:pPr marL="0" indent="0">
              <a:buNone/>
            </a:pPr>
            <a:r>
              <a:rPr lang="ru-RU" sz="1600" dirty="0"/>
              <a:t>В первую очередь, руководство предприятия должно понять: зачем предприятию нужна ERP-система. Ещё до внедрения, перед любой системой должны быть поставлены четкие и измеряемые цели, заданные в так называемой "S.M.A.R.T.-системе": цели должны быть конкретны (</a:t>
            </a:r>
            <a:r>
              <a:rPr lang="ru-RU" sz="1600" dirty="0" err="1"/>
              <a:t>Specific</a:t>
            </a:r>
            <a:r>
              <a:rPr lang="ru-RU" sz="1600" dirty="0"/>
              <a:t>), измеримы (</a:t>
            </a:r>
            <a:r>
              <a:rPr lang="ru-RU" sz="1600" dirty="0" err="1"/>
              <a:t>Measurable</a:t>
            </a:r>
            <a:r>
              <a:rPr lang="ru-RU" sz="1600" dirty="0"/>
              <a:t>), согласованы (</a:t>
            </a:r>
            <a:r>
              <a:rPr lang="ru-RU" sz="1600" dirty="0" err="1"/>
              <a:t>Adjusted</a:t>
            </a:r>
            <a:r>
              <a:rPr lang="ru-RU" sz="1600" dirty="0"/>
              <a:t>), </a:t>
            </a:r>
            <a:r>
              <a:rPr lang="ru-RU" sz="1600" dirty="0" err="1"/>
              <a:t>релевантны</a:t>
            </a:r>
            <a:r>
              <a:rPr lang="ru-RU" sz="1600" dirty="0"/>
              <a:t> (</a:t>
            </a:r>
            <a:r>
              <a:rPr lang="ru-RU" sz="1600" dirty="0" err="1"/>
              <a:t>Relevant</a:t>
            </a:r>
            <a:r>
              <a:rPr lang="ru-RU" sz="1600" dirty="0"/>
              <a:t>) и иметь определенные сроки исполнения (</a:t>
            </a:r>
            <a:r>
              <a:rPr lang="ru-RU" sz="1600" dirty="0" err="1"/>
              <a:t>Time</a:t>
            </a:r>
            <a:r>
              <a:rPr lang="ru-RU" sz="1600" dirty="0"/>
              <a:t> </a:t>
            </a:r>
            <a:r>
              <a:rPr lang="ru-RU" sz="1600" dirty="0" err="1"/>
              <a:t>of</a:t>
            </a:r>
            <a:r>
              <a:rPr lang="ru-RU" sz="1600" dirty="0"/>
              <a:t> </a:t>
            </a:r>
            <a:r>
              <a:rPr lang="ru-RU" sz="1600" dirty="0" err="1"/>
              <a:t>Execution</a:t>
            </a:r>
            <a:r>
              <a:rPr lang="ru-RU" sz="1600" dirty="0"/>
              <a:t>). Желательно, чтобы ответ на этот вопрос можно было формализовать и представить наглядно в цифрах и диаграммах (объем сэкономленных средств, более высокая оборачиваемость товаров, сокращение времени на работу с поставщиками и клиентами и др.). Обязательно должны быть сформулированы и утверждены руководством предприятия основные требования к ERP-системе: </a:t>
            </a:r>
          </a:p>
          <a:p>
            <a:r>
              <a:rPr lang="ru-RU" sz="1600" dirty="0"/>
              <a:t>какие цели хозяйственной деятельности и задачи бизнеса в целом позволит реализовать приобретаемая и внедряемая система;</a:t>
            </a:r>
          </a:p>
          <a:p>
            <a:r>
              <a:rPr lang="ru-RU" sz="1600" dirty="0"/>
              <a:t>какие функциональные области и типы производства она должна охватывать;</a:t>
            </a:r>
          </a:p>
          <a:p>
            <a:r>
              <a:rPr lang="ru-RU" sz="1600" dirty="0"/>
              <a:t>какие процессы следует автоматизировать;</a:t>
            </a:r>
          </a:p>
          <a:p>
            <a:r>
              <a:rPr lang="ru-RU" sz="1600" dirty="0"/>
              <a:t>какие отчеты готовить;</a:t>
            </a:r>
          </a:p>
          <a:p>
            <a:r>
              <a:rPr lang="ru-RU" sz="1600" dirty="0"/>
              <a:t>какие программно-технические платформы использовать. </a:t>
            </a:r>
          </a:p>
        </p:txBody>
      </p:sp>
    </p:spTree>
    <p:extLst>
      <p:ext uri="{BB962C8B-B14F-4D97-AF65-F5344CB8AC3E}">
        <p14:creationId xmlns:p14="http://schemas.microsoft.com/office/powerpoint/2010/main" val="10007012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a:solidFill>
                  <a:schemeClr val="accent1">
                    <a:lumMod val="60000"/>
                    <a:lumOff val="40000"/>
                  </a:schemeClr>
                </a:solidFill>
              </a:rPr>
              <a:t>Особенности выбора и внедрения </a:t>
            </a:r>
            <a:r>
              <a:rPr lang="ru-RU" b="1" dirty="0" smtClean="0">
                <a:solidFill>
                  <a:schemeClr val="accent1">
                    <a:lumMod val="60000"/>
                    <a:lumOff val="40000"/>
                  </a:schemeClr>
                </a:solidFill>
              </a:rPr>
              <a:t>ERP-системы</a:t>
            </a:r>
            <a:endParaRPr lang="ru-RU" b="1" dirty="0">
              <a:solidFill>
                <a:schemeClr val="accent1">
                  <a:lumMod val="60000"/>
                  <a:lumOff val="40000"/>
                </a:schemeClr>
              </a:solidFill>
            </a:endParaRPr>
          </a:p>
        </p:txBody>
      </p:sp>
      <p:sp>
        <p:nvSpPr>
          <p:cNvPr id="3" name="Объект 2"/>
          <p:cNvSpPr>
            <a:spLocks noGrp="1"/>
          </p:cNvSpPr>
          <p:nvPr>
            <p:ph idx="1"/>
          </p:nvPr>
        </p:nvSpPr>
        <p:spPr>
          <a:xfrm>
            <a:off x="685801" y="2142067"/>
            <a:ext cx="11279776" cy="3649133"/>
          </a:xfrm>
        </p:spPr>
        <p:txBody>
          <a:bodyPr>
            <a:noAutofit/>
          </a:bodyPr>
          <a:lstStyle/>
          <a:p>
            <a:pPr marL="0" indent="0">
              <a:buNone/>
            </a:pPr>
            <a:r>
              <a:rPr lang="ru-RU" sz="1600" dirty="0"/>
              <a:t>Крупное предприятие может позволить себе инвестировать средства в разработку собственной (под свои конкретные потребности) КИС только при наличии следующих основных условий:</a:t>
            </a:r>
          </a:p>
          <a:p>
            <a:r>
              <a:rPr lang="ru-RU" sz="1600" dirty="0"/>
              <a:t>на рынке нет готового программного продукта, удовлетворяющего предприятие по функциональности, стоимости и условиям сопровождения; </a:t>
            </a:r>
          </a:p>
          <a:p>
            <a:r>
              <a:rPr lang="ru-RU" sz="1600" dirty="0"/>
              <a:t>на предприятии есть мощный ИТ-отдел с опытными аналитиками, менеджерами проектов и программистами; </a:t>
            </a:r>
          </a:p>
          <a:p>
            <a:r>
              <a:rPr lang="ru-RU" sz="1600" dirty="0"/>
              <a:t>есть полная и грамотная постановка задачи; </a:t>
            </a:r>
          </a:p>
          <a:p>
            <a:r>
              <a:rPr lang="ru-RU" sz="1600" dirty="0"/>
              <a:t>существует техническая возможность промоделировать работу созданных программных средств в ходе опытной эксплуатации; </a:t>
            </a:r>
          </a:p>
          <a:p>
            <a:r>
              <a:rPr lang="ru-RU" sz="1600" dirty="0"/>
              <a:t>есть возможность реального сопровождения созданной системы собственными силами; </a:t>
            </a:r>
          </a:p>
          <a:p>
            <a:r>
              <a:rPr lang="ru-RU" sz="1600" dirty="0"/>
              <a:t>возможность тиражирования разработанного ПО для дочерних (отраслевых) предприятий</a:t>
            </a:r>
            <a:r>
              <a:rPr lang="ru-RU" sz="1600" dirty="0" smtClean="0"/>
              <a:t>.</a:t>
            </a:r>
            <a:endParaRPr lang="ru-RU" sz="1600" dirty="0"/>
          </a:p>
        </p:txBody>
      </p:sp>
    </p:spTree>
    <p:extLst>
      <p:ext uri="{BB962C8B-B14F-4D97-AF65-F5344CB8AC3E}">
        <p14:creationId xmlns:p14="http://schemas.microsoft.com/office/powerpoint/2010/main" val="3036300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a:solidFill>
                  <a:schemeClr val="accent1">
                    <a:lumMod val="60000"/>
                    <a:lumOff val="40000"/>
                  </a:schemeClr>
                </a:solidFill>
              </a:rPr>
              <a:t>Основные принципы выбора </a:t>
            </a:r>
            <a:r>
              <a:rPr lang="en-US" b="1" dirty="0">
                <a:solidFill>
                  <a:schemeClr val="accent1">
                    <a:lumMod val="60000"/>
                    <a:lumOff val="40000"/>
                  </a:schemeClr>
                </a:solidFill>
              </a:rPr>
              <a:t>ERP-</a:t>
            </a:r>
            <a:r>
              <a:rPr lang="ru-RU" b="1" dirty="0" smtClean="0">
                <a:solidFill>
                  <a:schemeClr val="accent1">
                    <a:lumMod val="60000"/>
                    <a:lumOff val="40000"/>
                  </a:schemeClr>
                </a:solidFill>
              </a:rPr>
              <a:t>системы</a:t>
            </a:r>
            <a:endParaRPr lang="ru-RU" b="1" dirty="0">
              <a:solidFill>
                <a:schemeClr val="accent1">
                  <a:lumMod val="60000"/>
                  <a:lumOff val="40000"/>
                </a:schemeClr>
              </a:solidFill>
            </a:endParaRPr>
          </a:p>
        </p:txBody>
      </p:sp>
      <p:sp>
        <p:nvSpPr>
          <p:cNvPr id="3" name="Объект 2"/>
          <p:cNvSpPr>
            <a:spLocks noGrp="1"/>
          </p:cNvSpPr>
          <p:nvPr>
            <p:ph idx="1"/>
          </p:nvPr>
        </p:nvSpPr>
        <p:spPr>
          <a:xfrm>
            <a:off x="685801" y="2142067"/>
            <a:ext cx="11279776" cy="3649133"/>
          </a:xfrm>
        </p:spPr>
        <p:txBody>
          <a:bodyPr>
            <a:noAutofit/>
          </a:bodyPr>
          <a:lstStyle/>
          <a:p>
            <a:pPr marL="0" indent="0">
              <a:buNone/>
            </a:pPr>
            <a:r>
              <a:rPr lang="ru-RU" sz="1500" dirty="0"/>
              <a:t>При выборе ERP-системы необходимо обратить особое внимание на следующие основные моменты.</a:t>
            </a:r>
          </a:p>
          <a:p>
            <a:pPr marL="0" indent="0">
              <a:buNone/>
            </a:pPr>
            <a:r>
              <a:rPr lang="ru-RU" sz="1500" i="1" dirty="0">
                <a:solidFill>
                  <a:schemeClr val="accent1">
                    <a:lumMod val="60000"/>
                    <a:lumOff val="40000"/>
                  </a:schemeClr>
                </a:solidFill>
              </a:rPr>
              <a:t>Имидж фирмы-разработчика, время ее работы на рынке, репутация самой системы и общее количество успешных </a:t>
            </a:r>
            <a:r>
              <a:rPr lang="ru-RU" sz="1500" i="1" dirty="0" smtClean="0">
                <a:solidFill>
                  <a:schemeClr val="accent1">
                    <a:lumMod val="60000"/>
                    <a:lumOff val="40000"/>
                  </a:schemeClr>
                </a:solidFill>
              </a:rPr>
              <a:t>внедрений</a:t>
            </a:r>
            <a:endParaRPr lang="en-US" sz="1500" dirty="0"/>
          </a:p>
          <a:p>
            <a:pPr marL="0" indent="0">
              <a:buNone/>
            </a:pPr>
            <a:r>
              <a:rPr lang="ru-RU" sz="1500" dirty="0" smtClean="0"/>
              <a:t>Однако </a:t>
            </a:r>
            <a:r>
              <a:rPr lang="ru-RU" sz="1500" dirty="0"/>
              <a:t>солидность фирмы не является главным фактором выбора. Многие новички рынка (не обладающие ежегодными миллионными оборотами и тысячами клиентов) предлагают интересные решения, основанные на современных технологиях и по вполне разумной цене. Большое число внедрений может быть также заслугой маркетинга, а не действительным качеством системы. Известны, по крайней мере, несколько случаев, когда предприятия по несколько раз меняли свои ERP-системы, обладающие известными на российском рынке брэндами (причем, как западные, так и российские). Главной причиной замены этих систем являлось недостаточная функциональность систем, низкая скорость работы, малая масштабируемость, плохое качество сопровождения при необходимости доработки систем и др. </a:t>
            </a:r>
            <a:endParaRPr lang="en-US" sz="1500" dirty="0" smtClean="0"/>
          </a:p>
          <a:p>
            <a:pPr marL="0" indent="0">
              <a:buNone/>
            </a:pPr>
            <a:r>
              <a:rPr lang="ru-RU" sz="1500" i="1" dirty="0">
                <a:solidFill>
                  <a:schemeClr val="accent1">
                    <a:lumMod val="60000"/>
                    <a:lumOff val="40000"/>
                  </a:schemeClr>
                </a:solidFill>
              </a:rPr>
              <a:t>Число успешных внедрений в </a:t>
            </a:r>
            <a:r>
              <a:rPr lang="ru-RU" sz="1500" i="1" dirty="0" smtClean="0">
                <a:solidFill>
                  <a:schemeClr val="accent1">
                    <a:lumMod val="60000"/>
                    <a:lumOff val="40000"/>
                  </a:schemeClr>
                </a:solidFill>
              </a:rPr>
              <a:t>России</a:t>
            </a:r>
            <a:endParaRPr lang="en-US" sz="1500" i="1" dirty="0" smtClean="0">
              <a:solidFill>
                <a:schemeClr val="accent1">
                  <a:lumMod val="60000"/>
                  <a:lumOff val="40000"/>
                </a:schemeClr>
              </a:solidFill>
            </a:endParaRPr>
          </a:p>
          <a:p>
            <a:pPr marL="0" indent="0">
              <a:buNone/>
            </a:pPr>
            <a:r>
              <a:rPr lang="ru-RU" sz="1500" dirty="0" smtClean="0"/>
              <a:t>В </a:t>
            </a:r>
            <a:r>
              <a:rPr lang="ru-RU" sz="1500" dirty="0"/>
              <a:t>первую очередь, имеются в виду комплексные внедрения. Важно также знать, есть ли внедрения на родственных отраслевых предприятиях, и потребовалась ли помощь внешних консультантов. Необходимо также посмотреть, как реально работает система хотя бы на одном-двух объектах и пообщаться с ИТ-менеджерами и ее рядовыми </a:t>
            </a:r>
            <a:r>
              <a:rPr lang="ru-RU" sz="1500" dirty="0" smtClean="0"/>
              <a:t>пользователями.</a:t>
            </a:r>
            <a:endParaRPr lang="en-US" sz="1500" dirty="0" smtClean="0"/>
          </a:p>
          <a:p>
            <a:pPr marL="0" indent="0">
              <a:buNone/>
            </a:pPr>
            <a:r>
              <a:rPr lang="ru-RU" sz="1500" dirty="0"/>
              <a:t>Однако следует всегда помнить о том, что любая (даже чрезвычайно функционально богатая) ERP-система настраивается под потребности конкретного предприятия </a:t>
            </a:r>
            <a:r>
              <a:rPr lang="ru-RU" sz="1500" dirty="0" smtClean="0"/>
              <a:t> </a:t>
            </a:r>
            <a:r>
              <a:rPr lang="ru-RU" sz="1500" dirty="0"/>
              <a:t>В этом случае важно понять, способна ли фирма-разработчик в разумные сроки </a:t>
            </a:r>
            <a:r>
              <a:rPr lang="ru-RU" sz="1500" dirty="0" smtClean="0"/>
              <a:t>«дописать» </a:t>
            </a:r>
            <a:r>
              <a:rPr lang="ru-RU" sz="1500" dirty="0"/>
              <a:t>поставляемую систему под функциональность, необходимую предприятию-заказчику. Следует помнить, что в некоторых случаях затраты на доработку системы и её последующее сопровождение могут превышать базовую стоимость. </a:t>
            </a:r>
          </a:p>
        </p:txBody>
      </p:sp>
    </p:spTree>
    <p:extLst>
      <p:ext uri="{BB962C8B-B14F-4D97-AF65-F5344CB8AC3E}">
        <p14:creationId xmlns:p14="http://schemas.microsoft.com/office/powerpoint/2010/main" val="8666408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a:solidFill>
                  <a:schemeClr val="accent1">
                    <a:lumMod val="60000"/>
                    <a:lumOff val="40000"/>
                  </a:schemeClr>
                </a:solidFill>
              </a:rPr>
              <a:t>Основные принципы выбора </a:t>
            </a:r>
            <a:r>
              <a:rPr lang="en-US" b="1" dirty="0">
                <a:solidFill>
                  <a:schemeClr val="accent1">
                    <a:lumMod val="60000"/>
                    <a:lumOff val="40000"/>
                  </a:schemeClr>
                </a:solidFill>
              </a:rPr>
              <a:t>ERP-</a:t>
            </a:r>
            <a:r>
              <a:rPr lang="ru-RU" b="1" dirty="0" smtClean="0">
                <a:solidFill>
                  <a:schemeClr val="accent1">
                    <a:lumMod val="60000"/>
                    <a:lumOff val="40000"/>
                  </a:schemeClr>
                </a:solidFill>
              </a:rPr>
              <a:t>системы</a:t>
            </a:r>
            <a:endParaRPr lang="ru-RU" b="1" dirty="0">
              <a:solidFill>
                <a:schemeClr val="accent1">
                  <a:lumMod val="60000"/>
                  <a:lumOff val="40000"/>
                </a:schemeClr>
              </a:solidFill>
            </a:endParaRPr>
          </a:p>
        </p:txBody>
      </p:sp>
      <p:sp>
        <p:nvSpPr>
          <p:cNvPr id="3" name="Объект 2"/>
          <p:cNvSpPr>
            <a:spLocks noGrp="1"/>
          </p:cNvSpPr>
          <p:nvPr>
            <p:ph idx="1"/>
          </p:nvPr>
        </p:nvSpPr>
        <p:spPr>
          <a:xfrm>
            <a:off x="685801" y="2142067"/>
            <a:ext cx="11279776" cy="3649133"/>
          </a:xfrm>
        </p:spPr>
        <p:txBody>
          <a:bodyPr>
            <a:noAutofit/>
          </a:bodyPr>
          <a:lstStyle/>
          <a:p>
            <a:pPr marL="0" indent="0">
              <a:buNone/>
            </a:pPr>
            <a:r>
              <a:rPr lang="ru-RU" sz="1600" i="1" dirty="0">
                <a:solidFill>
                  <a:schemeClr val="accent1">
                    <a:lumMod val="60000"/>
                    <a:lumOff val="40000"/>
                  </a:schemeClr>
                </a:solidFill>
              </a:rPr>
              <a:t>Гибкость и </a:t>
            </a:r>
            <a:r>
              <a:rPr lang="ru-RU" sz="1600" i="1" dirty="0" smtClean="0">
                <a:solidFill>
                  <a:schemeClr val="accent1">
                    <a:lumMod val="60000"/>
                    <a:lumOff val="40000"/>
                  </a:schemeClr>
                </a:solidFill>
              </a:rPr>
              <a:t>открытость</a:t>
            </a:r>
          </a:p>
          <a:p>
            <a:pPr marL="0" indent="0">
              <a:buNone/>
            </a:pPr>
            <a:r>
              <a:rPr lang="ru-RU" sz="1600" dirty="0" smtClean="0"/>
              <a:t>Это </a:t>
            </a:r>
            <a:r>
              <a:rPr lang="ru-RU" sz="1600" dirty="0"/>
              <a:t>является одним из важнейших факторов выбора ERP-системы. В соответствии с мировым опытом, срок полнофункционального внедрения ERP-системы обычно длится не менее 3 лет, а полноценно работать она должна не менее 10 лет. За это время предприятие значительно меняется (его продукция, организационно-штатная структура, система управления, бизнес-процессы, роли и полномочия должностных лиц и др.). </a:t>
            </a:r>
            <a:endParaRPr lang="ru-RU" sz="1600" dirty="0" smtClean="0"/>
          </a:p>
          <a:p>
            <a:pPr marL="0" indent="0">
              <a:buNone/>
            </a:pPr>
            <a:r>
              <a:rPr lang="ru-RU" sz="1600" i="1" dirty="0" smtClean="0">
                <a:solidFill>
                  <a:schemeClr val="accent1">
                    <a:lumMod val="60000"/>
                    <a:lumOff val="40000"/>
                  </a:schemeClr>
                </a:solidFill>
              </a:rPr>
              <a:t>Информационно-аналитическая </a:t>
            </a:r>
            <a:r>
              <a:rPr lang="ru-RU" sz="1600" i="1" dirty="0">
                <a:solidFill>
                  <a:schemeClr val="accent1">
                    <a:lumMod val="60000"/>
                    <a:lumOff val="40000"/>
                  </a:schemeClr>
                </a:solidFill>
              </a:rPr>
              <a:t>система, являющаяся основой управления предприятием, должно меняться вместе с </a:t>
            </a:r>
            <a:r>
              <a:rPr lang="ru-RU" sz="1600" i="1" dirty="0" smtClean="0">
                <a:solidFill>
                  <a:schemeClr val="accent1">
                    <a:lumMod val="60000"/>
                    <a:lumOff val="40000"/>
                  </a:schemeClr>
                </a:solidFill>
              </a:rPr>
              <a:t>производством</a:t>
            </a:r>
          </a:p>
          <a:p>
            <a:pPr marL="0" indent="0">
              <a:buNone/>
            </a:pPr>
            <a:r>
              <a:rPr lang="ru-RU" sz="1600" dirty="0" smtClean="0"/>
              <a:t>Она </a:t>
            </a:r>
            <a:r>
              <a:rPr lang="ru-RU" sz="1600" dirty="0"/>
              <a:t>должно позволять легко менять автоматизированные рабочие места (АРМы) и меню, формировать отчеты и справки, делать произвольные выборки информации в удобном представлении, менять технологию сопровождения бизнес-процессов и шаблоны отчетных форм путем параметрической настройки. Система должна легко настраиваться и интегрироваться в рамках ИИС предприятия с другим программным обеспечением (например, с корпоративным ПО расчета зарплаты или управления персоналом, ПО управления документооборотом, CAD/CAM/CAE-системами, PDM-системами и др.). Важным моментом при этом является то, что все необходимые доработки системы должна делать фирма-разработчик, юридически отвечающая перед предприятием за качество своей работы. </a:t>
            </a:r>
          </a:p>
        </p:txBody>
      </p:sp>
    </p:spTree>
    <p:extLst>
      <p:ext uri="{BB962C8B-B14F-4D97-AF65-F5344CB8AC3E}">
        <p14:creationId xmlns:p14="http://schemas.microsoft.com/office/powerpoint/2010/main" val="1348925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a:solidFill>
                  <a:schemeClr val="accent1">
                    <a:lumMod val="60000"/>
                    <a:lumOff val="40000"/>
                  </a:schemeClr>
                </a:solidFill>
              </a:rPr>
              <a:t>Основные принципы выбора </a:t>
            </a:r>
            <a:r>
              <a:rPr lang="en-US" b="1" dirty="0">
                <a:solidFill>
                  <a:schemeClr val="accent1">
                    <a:lumMod val="60000"/>
                    <a:lumOff val="40000"/>
                  </a:schemeClr>
                </a:solidFill>
              </a:rPr>
              <a:t>ERP-</a:t>
            </a:r>
            <a:r>
              <a:rPr lang="ru-RU" b="1" dirty="0" smtClean="0">
                <a:solidFill>
                  <a:schemeClr val="accent1">
                    <a:lumMod val="60000"/>
                    <a:lumOff val="40000"/>
                  </a:schemeClr>
                </a:solidFill>
              </a:rPr>
              <a:t>системы</a:t>
            </a:r>
            <a:endParaRPr lang="ru-RU" b="1" dirty="0">
              <a:solidFill>
                <a:schemeClr val="accent1">
                  <a:lumMod val="60000"/>
                  <a:lumOff val="40000"/>
                </a:schemeClr>
              </a:solidFill>
            </a:endParaRPr>
          </a:p>
        </p:txBody>
      </p:sp>
      <p:sp>
        <p:nvSpPr>
          <p:cNvPr id="3" name="Объект 2"/>
          <p:cNvSpPr>
            <a:spLocks noGrp="1"/>
          </p:cNvSpPr>
          <p:nvPr>
            <p:ph idx="1"/>
          </p:nvPr>
        </p:nvSpPr>
        <p:spPr>
          <a:xfrm>
            <a:off x="685801" y="2142067"/>
            <a:ext cx="11279776" cy="3649133"/>
          </a:xfrm>
        </p:spPr>
        <p:txBody>
          <a:bodyPr>
            <a:noAutofit/>
          </a:bodyPr>
          <a:lstStyle/>
          <a:p>
            <a:pPr marL="0" indent="0">
              <a:buNone/>
            </a:pPr>
            <a:r>
              <a:rPr lang="ru-RU" sz="1600" i="1" dirty="0" smtClean="0">
                <a:solidFill>
                  <a:schemeClr val="accent1">
                    <a:lumMod val="60000"/>
                    <a:lumOff val="40000"/>
                  </a:schemeClr>
                </a:solidFill>
              </a:rPr>
              <a:t>Терминология</a:t>
            </a:r>
          </a:p>
          <a:p>
            <a:pPr marL="0" indent="0">
              <a:buNone/>
            </a:pPr>
            <a:r>
              <a:rPr lang="ru-RU" sz="1600" dirty="0" smtClean="0"/>
              <a:t>При </a:t>
            </a:r>
            <a:r>
              <a:rPr lang="ru-RU" sz="1600" dirty="0"/>
              <a:t>анализе западной системы необходимо внимательно проанализировать ее терминологию и качество русификации. Документация должна быть полной и понятной, а терминология — привычной. В свою очередь, сопроводительная документация на российскую систему тоже должна быть полной и доступной для понимания. </a:t>
            </a:r>
          </a:p>
          <a:p>
            <a:pPr marL="0" indent="0">
              <a:buNone/>
            </a:pPr>
            <a:r>
              <a:rPr lang="ru-RU" sz="1600" i="1" dirty="0">
                <a:solidFill>
                  <a:schemeClr val="accent1">
                    <a:lumMod val="60000"/>
                    <a:lumOff val="40000"/>
                  </a:schemeClr>
                </a:solidFill>
              </a:rPr>
              <a:t>Качество локализации западной </a:t>
            </a:r>
            <a:r>
              <a:rPr lang="ru-RU" sz="1600" i="1" dirty="0" smtClean="0">
                <a:solidFill>
                  <a:schemeClr val="accent1">
                    <a:lumMod val="60000"/>
                    <a:lumOff val="40000"/>
                  </a:schemeClr>
                </a:solidFill>
              </a:rPr>
              <a:t>системы</a:t>
            </a:r>
          </a:p>
          <a:p>
            <a:pPr marL="0" indent="0">
              <a:buNone/>
            </a:pPr>
            <a:r>
              <a:rPr lang="ru-RU" sz="1600" dirty="0" smtClean="0"/>
              <a:t>Российская </a:t>
            </a:r>
            <a:r>
              <a:rPr lang="ru-RU" sz="1600" dirty="0"/>
              <a:t>экономика обладает своей спецификой (юридической, бухгалтерской, налоговой и др.). В конструкторской и технологической подготовке производства в России повсеместно приняты стандарты ЕСКД, ЕСТД и ЕСПД (Единая система конструкторской, технологической и программной документации). На западных предприятиях принята предметно замкнутая организация производства, а в России более привычна технологическая специализация. На Западе — не цеховая структура управления, а в России — цеховая. Система должна также учитывать такие российские реалии, как цепочки зачетов, предоплата, оплата в не денежной форме, возможность </a:t>
            </a:r>
            <a:r>
              <a:rPr lang="ru-RU" sz="1600" dirty="0" err="1"/>
              <a:t>забалансовой</a:t>
            </a:r>
            <a:r>
              <a:rPr lang="ru-RU" sz="1600" dirty="0"/>
              <a:t> </a:t>
            </a:r>
            <a:r>
              <a:rPr lang="ru-RU" sz="1600" dirty="0" smtClean="0"/>
              <a:t>(«серой») </a:t>
            </a:r>
            <a:r>
              <a:rPr lang="ru-RU" sz="1600" dirty="0"/>
              <a:t>наличности и др. </a:t>
            </a:r>
          </a:p>
        </p:txBody>
      </p:sp>
    </p:spTree>
    <p:extLst>
      <p:ext uri="{BB962C8B-B14F-4D97-AF65-F5344CB8AC3E}">
        <p14:creationId xmlns:p14="http://schemas.microsoft.com/office/powerpoint/2010/main" val="42098674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a:solidFill>
                  <a:schemeClr val="accent1">
                    <a:lumMod val="60000"/>
                    <a:lumOff val="40000"/>
                  </a:schemeClr>
                </a:solidFill>
              </a:rPr>
              <a:t>Основные принципы выбора </a:t>
            </a:r>
            <a:r>
              <a:rPr lang="en-US" b="1" dirty="0">
                <a:solidFill>
                  <a:schemeClr val="accent1">
                    <a:lumMod val="60000"/>
                    <a:lumOff val="40000"/>
                  </a:schemeClr>
                </a:solidFill>
              </a:rPr>
              <a:t>ERP-</a:t>
            </a:r>
            <a:r>
              <a:rPr lang="ru-RU" b="1" dirty="0" smtClean="0">
                <a:solidFill>
                  <a:schemeClr val="accent1">
                    <a:lumMod val="60000"/>
                    <a:lumOff val="40000"/>
                  </a:schemeClr>
                </a:solidFill>
              </a:rPr>
              <a:t>системы</a:t>
            </a:r>
            <a:endParaRPr lang="ru-RU" b="1" dirty="0">
              <a:solidFill>
                <a:schemeClr val="accent1">
                  <a:lumMod val="60000"/>
                  <a:lumOff val="40000"/>
                </a:schemeClr>
              </a:solidFill>
            </a:endParaRPr>
          </a:p>
        </p:txBody>
      </p:sp>
      <p:sp>
        <p:nvSpPr>
          <p:cNvPr id="3" name="Объект 2"/>
          <p:cNvSpPr>
            <a:spLocks noGrp="1"/>
          </p:cNvSpPr>
          <p:nvPr>
            <p:ph idx="1"/>
          </p:nvPr>
        </p:nvSpPr>
        <p:spPr>
          <a:xfrm>
            <a:off x="685801" y="2142067"/>
            <a:ext cx="11279776" cy="3649133"/>
          </a:xfrm>
        </p:spPr>
        <p:txBody>
          <a:bodyPr>
            <a:noAutofit/>
          </a:bodyPr>
          <a:lstStyle/>
          <a:p>
            <a:pPr marL="0" indent="0">
              <a:buNone/>
            </a:pPr>
            <a:r>
              <a:rPr lang="ru-RU" sz="1600" i="1" dirty="0">
                <a:solidFill>
                  <a:schemeClr val="accent1">
                    <a:lumMod val="60000"/>
                    <a:lumOff val="40000"/>
                  </a:schemeClr>
                </a:solidFill>
              </a:rPr>
              <a:t>Приемлемость цены </a:t>
            </a:r>
            <a:r>
              <a:rPr lang="ru-RU" sz="1600" i="1" dirty="0" smtClean="0">
                <a:solidFill>
                  <a:schemeClr val="accent1">
                    <a:lumMod val="60000"/>
                    <a:lumOff val="40000"/>
                  </a:schemeClr>
                </a:solidFill>
              </a:rPr>
              <a:t>системы</a:t>
            </a:r>
          </a:p>
          <a:p>
            <a:pPr marL="0" indent="0">
              <a:buNone/>
            </a:pPr>
            <a:r>
              <a:rPr lang="ru-RU" sz="1600" dirty="0" smtClean="0"/>
              <a:t>Следует </a:t>
            </a:r>
            <a:r>
              <a:rPr lang="ru-RU" sz="1600" dirty="0"/>
              <a:t>учитывать, что на весь цикл установки ERP-системы (покупку, внедрение, сопровождение, развитие) придется потратить в несколько раз больше средств, чем на приобретение самого ПО (с коэффициентом 3.0—10.0). При этом, чем сложнее и дороже внедряемая ERP-система, тем выше будет коэффициент. </a:t>
            </a:r>
          </a:p>
          <a:p>
            <a:pPr marL="0" indent="0">
              <a:buNone/>
            </a:pPr>
            <a:r>
              <a:rPr lang="ru-RU" sz="1600" i="1" dirty="0">
                <a:solidFill>
                  <a:schemeClr val="accent1">
                    <a:lumMod val="60000"/>
                    <a:lumOff val="40000"/>
                  </a:schemeClr>
                </a:solidFill>
              </a:rPr>
              <a:t>Возможность модульного приобретения </a:t>
            </a:r>
            <a:r>
              <a:rPr lang="ru-RU" sz="1600" i="1" dirty="0" smtClean="0">
                <a:solidFill>
                  <a:schemeClr val="accent1">
                    <a:lumMod val="60000"/>
                    <a:lumOff val="40000"/>
                  </a:schemeClr>
                </a:solidFill>
              </a:rPr>
              <a:t>системы</a:t>
            </a:r>
            <a:endParaRPr lang="ru-RU" sz="1600" i="1" dirty="0">
              <a:solidFill>
                <a:schemeClr val="accent1">
                  <a:lumMod val="60000"/>
                  <a:lumOff val="40000"/>
                </a:schemeClr>
              </a:solidFill>
            </a:endParaRPr>
          </a:p>
          <a:p>
            <a:pPr marL="0" indent="0">
              <a:buNone/>
            </a:pPr>
            <a:r>
              <a:rPr lang="ru-RU" sz="1600" dirty="0" smtClean="0"/>
              <a:t>Для </a:t>
            </a:r>
            <a:r>
              <a:rPr lang="ru-RU" sz="1600" dirty="0"/>
              <a:t>экономии средств должна существовать возможность приобретения и внедрения ERP-системы </a:t>
            </a:r>
            <a:r>
              <a:rPr lang="ru-RU" sz="1600" dirty="0" err="1"/>
              <a:t>помодульно</a:t>
            </a:r>
            <a:r>
              <a:rPr lang="ru-RU" sz="1600" dirty="0"/>
              <a:t> и только на необходимое число рабочих мест. Покупка полного комплекта модулей системы сразу — не лучший вариант, так как все модули будут внедрены только через несколько лет, а за это время некоторые из них могут уже устареть (как и сама система</a:t>
            </a:r>
            <a:r>
              <a:rPr lang="ru-RU" sz="1600" dirty="0" smtClean="0"/>
              <a:t>).</a:t>
            </a:r>
            <a:endParaRPr lang="ru-RU" sz="1600" dirty="0"/>
          </a:p>
        </p:txBody>
      </p:sp>
    </p:spTree>
    <p:extLst>
      <p:ext uri="{BB962C8B-B14F-4D97-AF65-F5344CB8AC3E}">
        <p14:creationId xmlns:p14="http://schemas.microsoft.com/office/powerpoint/2010/main" val="3020067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solidFill>
                  <a:schemeClr val="accent1">
                    <a:lumMod val="60000"/>
                    <a:lumOff val="40000"/>
                  </a:schemeClr>
                </a:solidFill>
              </a:rPr>
              <a:t>Определение </a:t>
            </a:r>
            <a:r>
              <a:rPr lang="en-US" b="1" dirty="0" err="1" smtClean="0">
                <a:solidFill>
                  <a:schemeClr val="accent1">
                    <a:lumMod val="60000"/>
                    <a:lumOff val="40000"/>
                  </a:schemeClr>
                </a:solidFill>
              </a:rPr>
              <a:t>erp</a:t>
            </a:r>
            <a:endParaRPr lang="ru-RU" b="1" dirty="0">
              <a:solidFill>
                <a:schemeClr val="accent1">
                  <a:lumMod val="60000"/>
                  <a:lumOff val="40000"/>
                </a:schemeClr>
              </a:solidFill>
            </a:endParaRPr>
          </a:p>
        </p:txBody>
      </p:sp>
      <p:sp>
        <p:nvSpPr>
          <p:cNvPr id="3" name="Объект 2"/>
          <p:cNvSpPr>
            <a:spLocks noGrp="1"/>
          </p:cNvSpPr>
          <p:nvPr>
            <p:ph idx="1"/>
          </p:nvPr>
        </p:nvSpPr>
        <p:spPr/>
        <p:txBody>
          <a:bodyPr/>
          <a:lstStyle/>
          <a:p>
            <a:pPr marL="0" indent="0">
              <a:buNone/>
            </a:pPr>
            <a:r>
              <a:rPr lang="ru-RU" dirty="0"/>
              <a:t>Основные понятия производственного менеджмента (в том числе и термин «ERP») можно считать вполне устоявшимися. В этой области признанным «стандартом де-факто» служит терминология Американской ассоциации по управлению запасами и производством (</a:t>
            </a:r>
            <a:r>
              <a:rPr lang="ru-RU" i="1" dirty="0" err="1"/>
              <a:t>American</a:t>
            </a:r>
            <a:r>
              <a:rPr lang="ru-RU" i="1" dirty="0"/>
              <a:t> </a:t>
            </a:r>
            <a:r>
              <a:rPr lang="ru-RU" i="1" dirty="0" err="1"/>
              <a:t>Production</a:t>
            </a:r>
            <a:r>
              <a:rPr lang="ru-RU" i="1" dirty="0"/>
              <a:t> </a:t>
            </a:r>
            <a:r>
              <a:rPr lang="ru-RU" i="1" dirty="0" err="1"/>
              <a:t>and</a:t>
            </a:r>
            <a:r>
              <a:rPr lang="ru-RU" i="1" dirty="0"/>
              <a:t> </a:t>
            </a:r>
            <a:r>
              <a:rPr lang="ru-RU" i="1" dirty="0" err="1"/>
              <a:t>Inventory</a:t>
            </a:r>
            <a:r>
              <a:rPr lang="ru-RU" i="1" dirty="0"/>
              <a:t> </a:t>
            </a:r>
            <a:r>
              <a:rPr lang="ru-RU" i="1" dirty="0" err="1"/>
              <a:t>Control</a:t>
            </a:r>
            <a:r>
              <a:rPr lang="ru-RU" i="1" dirty="0"/>
              <a:t> </a:t>
            </a:r>
            <a:r>
              <a:rPr lang="ru-RU" i="1" dirty="0" err="1"/>
              <a:t>Society</a:t>
            </a:r>
            <a:r>
              <a:rPr lang="ru-RU" i="1" dirty="0"/>
              <a:t>, APICS</a:t>
            </a:r>
            <a:r>
              <a:rPr lang="ru-RU" dirty="0"/>
              <a:t>). Основные термины и определения приводятся в Словаре APICS, который регулярно обновляется по мере развития теории и практики управления. Именно в этом издании содержится наиболее полное и точное определение ERP-системы</a:t>
            </a:r>
            <a:r>
              <a:rPr lang="ru-RU" dirty="0" smtClean="0"/>
              <a:t>.</a:t>
            </a:r>
            <a:endParaRPr lang="ru-RU" dirty="0"/>
          </a:p>
        </p:txBody>
      </p:sp>
    </p:spTree>
    <p:extLst>
      <p:ext uri="{BB962C8B-B14F-4D97-AF65-F5344CB8AC3E}">
        <p14:creationId xmlns:p14="http://schemas.microsoft.com/office/powerpoint/2010/main" val="23347507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a:solidFill>
                  <a:schemeClr val="accent1">
                    <a:lumMod val="60000"/>
                    <a:lumOff val="40000"/>
                  </a:schemeClr>
                </a:solidFill>
              </a:rPr>
              <a:t>Основные технические требования к </a:t>
            </a:r>
            <a:r>
              <a:rPr lang="ru-RU" b="1" dirty="0" smtClean="0">
                <a:solidFill>
                  <a:schemeClr val="accent1">
                    <a:lumMod val="60000"/>
                    <a:lumOff val="40000"/>
                  </a:schemeClr>
                </a:solidFill>
              </a:rPr>
              <a:t>ERP-системе</a:t>
            </a:r>
            <a:endParaRPr lang="ru-RU" b="1" dirty="0">
              <a:solidFill>
                <a:schemeClr val="accent1">
                  <a:lumMod val="60000"/>
                  <a:lumOff val="40000"/>
                </a:schemeClr>
              </a:solidFill>
            </a:endParaRPr>
          </a:p>
        </p:txBody>
      </p:sp>
      <p:sp>
        <p:nvSpPr>
          <p:cNvPr id="3" name="Объект 2"/>
          <p:cNvSpPr>
            <a:spLocks noGrp="1"/>
          </p:cNvSpPr>
          <p:nvPr>
            <p:ph idx="1"/>
          </p:nvPr>
        </p:nvSpPr>
        <p:spPr>
          <a:xfrm>
            <a:off x="685801" y="2142067"/>
            <a:ext cx="11279776" cy="3649133"/>
          </a:xfrm>
        </p:spPr>
        <p:txBody>
          <a:bodyPr>
            <a:noAutofit/>
          </a:bodyPr>
          <a:lstStyle/>
          <a:p>
            <a:pPr marL="0" indent="0">
              <a:buNone/>
            </a:pPr>
            <a:r>
              <a:rPr lang="ru-RU" sz="1600" dirty="0"/>
              <a:t>Выбираемая ERP-система должна соответствовать следующим общим техническим требованиям (по крайней мере, большинству из них):</a:t>
            </a:r>
          </a:p>
          <a:p>
            <a:pPr marL="0" indent="0">
              <a:buNone/>
            </a:pPr>
            <a:r>
              <a:rPr lang="ru-RU" sz="1600" dirty="0"/>
              <a:t>1. Возможность интеграции с большим числом программных продуктов (с минимальным уровнем интеграции — на уровне открытых кодов командной строки или поддержкой стандарта OLE </a:t>
            </a:r>
            <a:r>
              <a:rPr lang="ru-RU" sz="1600" dirty="0" err="1"/>
              <a:t>Automation</a:t>
            </a:r>
            <a:r>
              <a:rPr lang="ru-RU" sz="1600" dirty="0"/>
              <a:t>). </a:t>
            </a:r>
          </a:p>
          <a:p>
            <a:pPr marL="0" indent="0">
              <a:buNone/>
            </a:pPr>
            <a:r>
              <a:rPr lang="ru-RU" sz="1600" dirty="0"/>
              <a:t>2. Обеспечение безопасности с помощью различных методов контроля и разграничения доступа к информационным ресурсам. Наличие в составе ERP-системы программно-аппаратных средств защиты информации, сертифицированных </a:t>
            </a:r>
            <a:r>
              <a:rPr lang="ru-RU" sz="1600" dirty="0" smtClean="0"/>
              <a:t>(позволяющих </a:t>
            </a:r>
            <a:r>
              <a:rPr lang="ru-RU" sz="1600" dirty="0"/>
              <a:t>шифровать данные, поддерживающих электронную цифровую подпись и аутентифицирующих на ее основе пользователей). Эффективность программных средств защиты может быть также существенно повышена за счет применения аппаратных и биометрических средств (аппаратных ключей, </a:t>
            </a:r>
            <a:r>
              <a:rPr lang="ru-RU" sz="1600" dirty="0" err="1"/>
              <a:t>токенов</a:t>
            </a:r>
            <a:r>
              <a:rPr lang="ru-RU" sz="1600" dirty="0"/>
              <a:t>, смарт-карт, устройств распознавания отпечатков пальцев, сетчатки глаза, голоса, лица, оцифрованной подписи и др.), появившихся </a:t>
            </a:r>
            <a:r>
              <a:rPr lang="ru-RU" sz="1600" dirty="0" smtClean="0"/>
              <a:t>на </a:t>
            </a:r>
            <a:r>
              <a:rPr lang="ru-RU" sz="1600" dirty="0"/>
              <a:t>российском рынке.</a:t>
            </a:r>
          </a:p>
          <a:p>
            <a:pPr marL="0" indent="0">
              <a:buNone/>
            </a:pPr>
            <a:r>
              <a:rPr lang="ru-RU" sz="1600" dirty="0"/>
              <a:t>3. Масштабируемость для работы с различным числом клиентских мест и возможностью развития системы.</a:t>
            </a:r>
          </a:p>
          <a:p>
            <a:pPr marL="0" indent="0">
              <a:buNone/>
            </a:pPr>
            <a:r>
              <a:rPr lang="ru-RU" sz="1600" dirty="0"/>
              <a:t>4. Модульный принцип построения системы из оперативно-независимых функциональных блоков с расширением за счет открытых стандартов (API, COM и др</a:t>
            </a:r>
            <a:r>
              <a:rPr lang="ru-RU" sz="1600" dirty="0" smtClean="0"/>
              <a:t>.).</a:t>
            </a:r>
            <a:endParaRPr lang="ru-RU" sz="1600" dirty="0"/>
          </a:p>
        </p:txBody>
      </p:sp>
    </p:spTree>
    <p:extLst>
      <p:ext uri="{BB962C8B-B14F-4D97-AF65-F5344CB8AC3E}">
        <p14:creationId xmlns:p14="http://schemas.microsoft.com/office/powerpoint/2010/main" val="21345266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a:solidFill>
                  <a:schemeClr val="accent1">
                    <a:lumMod val="60000"/>
                    <a:lumOff val="40000"/>
                  </a:schemeClr>
                </a:solidFill>
              </a:rPr>
              <a:t>Основные технические требования к </a:t>
            </a:r>
            <a:r>
              <a:rPr lang="ru-RU" b="1" dirty="0" smtClean="0">
                <a:solidFill>
                  <a:schemeClr val="accent1">
                    <a:lumMod val="60000"/>
                    <a:lumOff val="40000"/>
                  </a:schemeClr>
                </a:solidFill>
              </a:rPr>
              <a:t>ERP-системе</a:t>
            </a:r>
            <a:endParaRPr lang="ru-RU" b="1" dirty="0">
              <a:solidFill>
                <a:schemeClr val="accent1">
                  <a:lumMod val="60000"/>
                  <a:lumOff val="40000"/>
                </a:schemeClr>
              </a:solidFill>
            </a:endParaRPr>
          </a:p>
        </p:txBody>
      </p:sp>
      <p:sp>
        <p:nvSpPr>
          <p:cNvPr id="3" name="Объект 2"/>
          <p:cNvSpPr>
            <a:spLocks noGrp="1"/>
          </p:cNvSpPr>
          <p:nvPr>
            <p:ph idx="1"/>
          </p:nvPr>
        </p:nvSpPr>
        <p:spPr>
          <a:xfrm>
            <a:off x="685801" y="2681998"/>
            <a:ext cx="11279776" cy="3649133"/>
          </a:xfrm>
        </p:spPr>
        <p:txBody>
          <a:bodyPr>
            <a:noAutofit/>
          </a:bodyPr>
          <a:lstStyle/>
          <a:p>
            <a:pPr marL="0" indent="0">
              <a:buNone/>
            </a:pPr>
            <a:r>
              <a:rPr lang="ru-RU" sz="1600" dirty="0" smtClean="0"/>
              <a:t>5</a:t>
            </a:r>
            <a:r>
              <a:rPr lang="ru-RU" sz="1600" dirty="0"/>
              <a:t>. Желательно применение трёхзвенной архитектуры: &lt;сервер базы данных, сервер приложений, клиент&gt;. Клиент при этом может быть </a:t>
            </a:r>
            <a:r>
              <a:rPr lang="ru-RU" sz="1600" dirty="0" smtClean="0"/>
              <a:t>«толстым», «тонким» </a:t>
            </a:r>
            <a:r>
              <a:rPr lang="ru-RU" sz="1600" dirty="0"/>
              <a:t>или </a:t>
            </a:r>
            <a:r>
              <a:rPr lang="ru-RU" sz="1600" dirty="0" smtClean="0"/>
              <a:t>«сверхтонким». </a:t>
            </a:r>
            <a:endParaRPr lang="ru-RU" sz="1600" dirty="0"/>
          </a:p>
          <a:p>
            <a:pPr marL="0" indent="0">
              <a:buNone/>
            </a:pPr>
            <a:r>
              <a:rPr lang="ru-RU" sz="1600" dirty="0"/>
              <a:t>6. Система должна иметь возможность миграции с платформы на </a:t>
            </a:r>
            <a:r>
              <a:rPr lang="ru-RU" sz="1600" dirty="0" smtClean="0"/>
              <a:t>платформу.</a:t>
            </a:r>
          </a:p>
          <a:p>
            <a:pPr marL="0" indent="0">
              <a:buNone/>
            </a:pPr>
            <a:r>
              <a:rPr lang="ru-RU" sz="1600" dirty="0" smtClean="0"/>
              <a:t>7</a:t>
            </a:r>
            <a:r>
              <a:rPr lang="ru-RU" sz="1600" dirty="0"/>
              <a:t>. В набор СУБД, поддерживаемых выбираемой ERP-системой, обязательно должно входить распространенное в России ПО (например, DB2, </a:t>
            </a:r>
            <a:r>
              <a:rPr lang="ru-RU" sz="1600" dirty="0" err="1"/>
              <a:t>Oracle</a:t>
            </a:r>
            <a:r>
              <a:rPr lang="ru-RU" sz="1600" dirty="0"/>
              <a:t>, </a:t>
            </a:r>
            <a:r>
              <a:rPr lang="ru-RU" sz="1600" dirty="0" err="1"/>
              <a:t>Sybase</a:t>
            </a:r>
            <a:r>
              <a:rPr lang="ru-RU" sz="1600" dirty="0"/>
              <a:t>, MS SQL </a:t>
            </a:r>
            <a:r>
              <a:rPr lang="ru-RU" sz="1600" dirty="0" err="1"/>
              <a:t>Server</a:t>
            </a:r>
            <a:r>
              <a:rPr lang="ru-RU" sz="1600" dirty="0"/>
              <a:t>, </a:t>
            </a:r>
            <a:r>
              <a:rPr lang="ru-RU" sz="1600" dirty="0" err="1"/>
              <a:t>Informix</a:t>
            </a:r>
            <a:r>
              <a:rPr lang="ru-RU" sz="1600" dirty="0"/>
              <a:t> и др.). </a:t>
            </a:r>
          </a:p>
          <a:p>
            <a:pPr marL="0" indent="0">
              <a:buNone/>
            </a:pPr>
            <a:r>
              <a:rPr lang="ru-RU" sz="1600" dirty="0"/>
              <a:t>8. Поддержка технологий распределенной обработки информации, технологий </a:t>
            </a:r>
            <a:r>
              <a:rPr lang="ru-RU" sz="1600" dirty="0" err="1"/>
              <a:t>Internet</a:t>
            </a:r>
            <a:r>
              <a:rPr lang="ru-RU" sz="1600" dirty="0"/>
              <a:t>/</a:t>
            </a:r>
            <a:r>
              <a:rPr lang="ru-RU" sz="1600" dirty="0" err="1"/>
              <a:t>Intranet</a:t>
            </a:r>
            <a:r>
              <a:rPr lang="ru-RU" sz="1600" dirty="0"/>
              <a:t> с возможностью работы через </a:t>
            </a:r>
            <a:r>
              <a:rPr lang="ru-RU" sz="1600" dirty="0" smtClean="0"/>
              <a:t>«тонкого клиента». </a:t>
            </a:r>
            <a:r>
              <a:rPr lang="ru-RU" sz="1600" dirty="0"/>
              <a:t>Такое техническое решение позволяет использовать стандартные хранилища данных (библиотеки документов, базы данных) из локальных, корпоративных и глобальных сетей, не требуя существенных затрат на дополнительное администрирование и поддержание целостности, надежности и безопасности хранения данных. </a:t>
            </a:r>
          </a:p>
          <a:p>
            <a:pPr marL="0" indent="0">
              <a:buNone/>
            </a:pPr>
            <a:r>
              <a:rPr lang="ru-RU" sz="1600" dirty="0"/>
              <a:t>9. Поддержка технологий многоуровневого электронного архивирования информации на различных носителях (дисковых массивах, CD-ROM, CD-RW, магнитооптических дисках и библиотеках, ленточных библиотеках и др.). </a:t>
            </a:r>
          </a:p>
          <a:p>
            <a:pPr marL="0" indent="0">
              <a:buNone/>
            </a:pPr>
            <a:r>
              <a:rPr lang="ru-RU" sz="1600" dirty="0"/>
              <a:t>10. Наличие аналитических возможностей и встроенных инструментальных средств (позволяющих самостоятельно наращивать функциональность установленной ERP-системы). </a:t>
            </a:r>
          </a:p>
          <a:p>
            <a:pPr marL="0" indent="0">
              <a:buNone/>
            </a:pPr>
            <a:r>
              <a:rPr lang="ru-RU" sz="1600" dirty="0"/>
              <a:t>11. Удовлетворительные эксплуатационные характеристики (легкость администрирования, обучения, эргономичность рабочих мест, русскоязычный интерфейс и пр.).</a:t>
            </a:r>
          </a:p>
          <a:p>
            <a:pPr marL="0" indent="0">
              <a:buNone/>
            </a:pPr>
            <a:endParaRPr lang="ru-RU" sz="1600" dirty="0"/>
          </a:p>
        </p:txBody>
      </p:sp>
    </p:spTree>
    <p:extLst>
      <p:ext uri="{BB962C8B-B14F-4D97-AF65-F5344CB8AC3E}">
        <p14:creationId xmlns:p14="http://schemas.microsoft.com/office/powerpoint/2010/main" val="33254737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a:solidFill>
                  <a:schemeClr val="accent1">
                    <a:lumMod val="60000"/>
                    <a:lumOff val="40000"/>
                  </a:schemeClr>
                </a:solidFill>
              </a:rPr>
              <a:t>Особенности внедрения </a:t>
            </a:r>
            <a:r>
              <a:rPr lang="en-US" b="1" dirty="0">
                <a:solidFill>
                  <a:schemeClr val="accent1">
                    <a:lumMod val="60000"/>
                    <a:lumOff val="40000"/>
                  </a:schemeClr>
                </a:solidFill>
              </a:rPr>
              <a:t>ERP-</a:t>
            </a:r>
            <a:r>
              <a:rPr lang="ru-RU" b="1" dirty="0" smtClean="0">
                <a:solidFill>
                  <a:schemeClr val="accent1">
                    <a:lumMod val="60000"/>
                    <a:lumOff val="40000"/>
                  </a:schemeClr>
                </a:solidFill>
              </a:rPr>
              <a:t>системы</a:t>
            </a:r>
            <a:endParaRPr lang="ru-RU" b="1" dirty="0">
              <a:solidFill>
                <a:schemeClr val="accent1">
                  <a:lumMod val="60000"/>
                  <a:lumOff val="40000"/>
                </a:schemeClr>
              </a:solidFill>
            </a:endParaRPr>
          </a:p>
        </p:txBody>
      </p:sp>
      <p:sp>
        <p:nvSpPr>
          <p:cNvPr id="3" name="Объект 2"/>
          <p:cNvSpPr>
            <a:spLocks noGrp="1"/>
          </p:cNvSpPr>
          <p:nvPr>
            <p:ph idx="1"/>
          </p:nvPr>
        </p:nvSpPr>
        <p:spPr>
          <a:xfrm>
            <a:off x="685801" y="2368488"/>
            <a:ext cx="11279776" cy="3649133"/>
          </a:xfrm>
        </p:spPr>
        <p:txBody>
          <a:bodyPr>
            <a:noAutofit/>
          </a:bodyPr>
          <a:lstStyle/>
          <a:p>
            <a:pPr marL="0" indent="0">
              <a:buNone/>
            </a:pPr>
            <a:r>
              <a:rPr lang="ru-RU" sz="1600" dirty="0"/>
              <a:t>По своей сути внедрение ERP-системы — это не просто инсталляция приобретённого программного пакета, это также и комплекс трудоемких мероприятий как по реинжинирингу бизнес-процессов предприятия и доработке внедряемых программных средств, так и обучению сотрудников предприятия работе с системой.</a:t>
            </a:r>
          </a:p>
          <a:p>
            <a:pPr marL="0" indent="0">
              <a:buNone/>
            </a:pPr>
            <a:r>
              <a:rPr lang="ru-RU" sz="1600" dirty="0"/>
              <a:t>Необходимо представлять себе примерную цену внедрения. Иногда лучше сразу купить дорогую и многофункциональную систему, чем несколько недорогих программных пакетов, стоимость доработки и интеграции которых может превысить цену более дорогой системы.</a:t>
            </a:r>
          </a:p>
          <a:p>
            <a:pPr marL="0" indent="0">
              <a:buNone/>
            </a:pPr>
            <a:r>
              <a:rPr lang="ru-RU" sz="1600" dirty="0"/>
              <a:t>Не следует экономить также на услугах внедренческих фирм, так как самостоятельное внедрение потребует значительно больше времени и сил. При этом команда </a:t>
            </a:r>
            <a:r>
              <a:rPr lang="ru-RU" sz="1600" dirty="0" smtClean="0"/>
              <a:t>«</a:t>
            </a:r>
            <a:r>
              <a:rPr lang="ru-RU" sz="1600" dirty="0" err="1" smtClean="0"/>
              <a:t>внедренцев</a:t>
            </a:r>
            <a:r>
              <a:rPr lang="ru-RU" sz="1600" dirty="0" smtClean="0"/>
              <a:t>» </a:t>
            </a:r>
            <a:r>
              <a:rPr lang="ru-RU" sz="1600" dirty="0"/>
              <a:t>должна обязательно выполнить </a:t>
            </a:r>
            <a:r>
              <a:rPr lang="ru-RU" sz="1600" dirty="0" smtClean="0"/>
              <a:t>следующие условия:</a:t>
            </a:r>
            <a:endParaRPr lang="ru-RU" sz="1600" dirty="0"/>
          </a:p>
          <a:p>
            <a:r>
              <a:rPr lang="ru-RU" sz="1600" dirty="0"/>
              <a:t>Подготовить контрольные и тестовые примеры работы внедряемого программного обеспечения на основе данных, предоставленных клиентом. В этом случае можно понять, насколько полно уже имеющаяся в системе функциональность позволяет автоматизировать основные бизнес-процессы предприятия и приблизительный объем необходимой доработки программного обеспечения. </a:t>
            </a:r>
          </a:p>
          <a:p>
            <a:r>
              <a:rPr lang="ru-RU" sz="1600" dirty="0"/>
              <a:t>Представить подробное описание проекта внедрения (стоимость, содержание и сроки выполнения этапов, подробное описание предполагаемых результатов). </a:t>
            </a:r>
          </a:p>
          <a:p>
            <a:r>
              <a:rPr lang="ru-RU" sz="1600" dirty="0"/>
              <a:t>Обучать специалистов предприятия работе с внедряемой системой уже на этапе внедрения.</a:t>
            </a:r>
          </a:p>
          <a:p>
            <a:r>
              <a:rPr lang="ru-RU" sz="1600" dirty="0"/>
              <a:t>Участвовать в составлении первого после внедрения системы баланса предприятия и необходимых отчетных форм</a:t>
            </a:r>
            <a:r>
              <a:rPr lang="ru-RU" sz="1600" dirty="0" smtClean="0"/>
              <a:t>.</a:t>
            </a:r>
            <a:endParaRPr lang="ru-RU" sz="1600" dirty="0"/>
          </a:p>
        </p:txBody>
      </p:sp>
    </p:spTree>
    <p:extLst>
      <p:ext uri="{BB962C8B-B14F-4D97-AF65-F5344CB8AC3E}">
        <p14:creationId xmlns:p14="http://schemas.microsoft.com/office/powerpoint/2010/main" val="1796142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solidFill>
                  <a:schemeClr val="accent1">
                    <a:lumMod val="60000"/>
                    <a:lumOff val="40000"/>
                  </a:schemeClr>
                </a:solidFill>
              </a:rPr>
              <a:t>Определение </a:t>
            </a:r>
            <a:r>
              <a:rPr lang="en-US" b="1" dirty="0" err="1" smtClean="0">
                <a:solidFill>
                  <a:schemeClr val="accent1">
                    <a:lumMod val="60000"/>
                    <a:lumOff val="40000"/>
                  </a:schemeClr>
                </a:solidFill>
              </a:rPr>
              <a:t>erp</a:t>
            </a:r>
            <a:endParaRPr lang="ru-RU" b="1" dirty="0">
              <a:solidFill>
                <a:schemeClr val="accent1">
                  <a:lumMod val="60000"/>
                  <a:lumOff val="40000"/>
                </a:schemeClr>
              </a:solidFill>
            </a:endParaRPr>
          </a:p>
        </p:txBody>
      </p:sp>
      <p:sp>
        <p:nvSpPr>
          <p:cNvPr id="3" name="Объект 2"/>
          <p:cNvSpPr>
            <a:spLocks noGrp="1"/>
          </p:cNvSpPr>
          <p:nvPr>
            <p:ph idx="1"/>
          </p:nvPr>
        </p:nvSpPr>
        <p:spPr/>
        <p:txBody>
          <a:bodyPr>
            <a:normAutofit lnSpcReduction="10000"/>
          </a:bodyPr>
          <a:lstStyle/>
          <a:p>
            <a:pPr marL="0" indent="0">
              <a:buNone/>
            </a:pPr>
            <a:r>
              <a:rPr lang="ru-RU" dirty="0"/>
              <a:t>Существует немало определений ERP-систем. Одно из них наиболее часто встречающихся — следующее: </a:t>
            </a:r>
          </a:p>
          <a:p>
            <a:pPr marL="0" indent="0">
              <a:buNone/>
            </a:pPr>
            <a:r>
              <a:rPr lang="ru-RU" b="1" dirty="0">
                <a:solidFill>
                  <a:schemeClr val="accent1">
                    <a:lumMod val="60000"/>
                    <a:lumOff val="40000"/>
                  </a:schemeClr>
                </a:solidFill>
              </a:rPr>
              <a:t>ERP-система</a:t>
            </a:r>
            <a:r>
              <a:rPr lang="ru-RU" dirty="0"/>
              <a:t> — это набор интегрированных приложений, позволяющих создать интегрированную информационную среду (ИИС) для автоматизации планирования, учета, контроля и анализа всех основных бизнес-операций предприятия. Основой ИИС предприятия являются именно ERP-системы.</a:t>
            </a:r>
          </a:p>
          <a:p>
            <a:pPr marL="0" indent="0">
              <a:buNone/>
            </a:pPr>
            <a:r>
              <a:rPr lang="ru-RU" dirty="0"/>
              <a:t>По первоначальному определению Американского общества по управлению производством и запасами (APICS): </a:t>
            </a:r>
            <a:r>
              <a:rPr lang="ru-RU" i="1" dirty="0" smtClean="0">
                <a:solidFill>
                  <a:schemeClr val="accent1">
                    <a:lumMod val="60000"/>
                    <a:lumOff val="40000"/>
                  </a:schemeClr>
                </a:solidFill>
              </a:rPr>
              <a:t>«ERP </a:t>
            </a:r>
            <a:r>
              <a:rPr lang="ru-RU" i="1" dirty="0">
                <a:solidFill>
                  <a:schemeClr val="accent1">
                    <a:lumMod val="60000"/>
                    <a:lumOff val="40000"/>
                  </a:schemeClr>
                </a:solidFill>
              </a:rPr>
              <a:t>— метод для эффективного планирования и контроля всех ресурсов, необходимых для того, чтобы принять, сделать, отгрузить и учесть заказы клиентов в производственной, дистрибуторской или сервисной </a:t>
            </a:r>
            <a:r>
              <a:rPr lang="ru-RU" i="1" dirty="0" smtClean="0">
                <a:solidFill>
                  <a:schemeClr val="accent1">
                    <a:lumMod val="60000"/>
                    <a:lumOff val="40000"/>
                  </a:schemeClr>
                </a:solidFill>
              </a:rPr>
              <a:t>компании». </a:t>
            </a:r>
            <a:endParaRPr lang="ru-RU" i="1" dirty="0">
              <a:solidFill>
                <a:schemeClr val="accent1">
                  <a:lumMod val="60000"/>
                  <a:lumOff val="40000"/>
                </a:schemeClr>
              </a:solidFill>
            </a:endParaRPr>
          </a:p>
          <a:p>
            <a:pPr marL="0" indent="0">
              <a:buNone/>
            </a:pPr>
            <a:r>
              <a:rPr lang="ru-RU" dirty="0"/>
              <a:t>В последней редакции APICS: </a:t>
            </a:r>
            <a:r>
              <a:rPr lang="ru-RU" i="1" dirty="0" smtClean="0">
                <a:solidFill>
                  <a:schemeClr val="accent1">
                    <a:lumMod val="60000"/>
                    <a:lumOff val="40000"/>
                  </a:schemeClr>
                </a:solidFill>
              </a:rPr>
              <a:t>«ERP </a:t>
            </a:r>
            <a:r>
              <a:rPr lang="ru-RU" i="1" dirty="0">
                <a:solidFill>
                  <a:schemeClr val="accent1">
                    <a:lumMod val="60000"/>
                    <a:lumOff val="40000"/>
                  </a:schemeClr>
                </a:solidFill>
              </a:rPr>
              <a:t>— это подход для организации, определения и стандартизации бизнес-процессов, необходимых для организации таким образом, чтобы организация могла использовать внутренние знания для поиска внешнего </a:t>
            </a:r>
            <a:r>
              <a:rPr lang="ru-RU" i="1" dirty="0" smtClean="0">
                <a:solidFill>
                  <a:schemeClr val="accent1">
                    <a:lumMod val="60000"/>
                    <a:lumOff val="40000"/>
                  </a:schemeClr>
                </a:solidFill>
              </a:rPr>
              <a:t>преимущества».</a:t>
            </a:r>
            <a:endParaRPr lang="ru-RU" i="1" dirty="0">
              <a:solidFill>
                <a:schemeClr val="accent1">
                  <a:lumMod val="60000"/>
                  <a:lumOff val="40000"/>
                </a:schemeClr>
              </a:solidFill>
            </a:endParaRPr>
          </a:p>
        </p:txBody>
      </p:sp>
    </p:spTree>
    <p:extLst>
      <p:ext uri="{BB962C8B-B14F-4D97-AF65-F5344CB8AC3E}">
        <p14:creationId xmlns:p14="http://schemas.microsoft.com/office/powerpoint/2010/main" val="2045881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solidFill>
                  <a:schemeClr val="accent1">
                    <a:lumMod val="60000"/>
                    <a:lumOff val="40000"/>
                  </a:schemeClr>
                </a:solidFill>
              </a:rPr>
              <a:t>Определение </a:t>
            </a:r>
            <a:r>
              <a:rPr lang="en-US" b="1" dirty="0" err="1" smtClean="0">
                <a:solidFill>
                  <a:schemeClr val="accent1">
                    <a:lumMod val="60000"/>
                    <a:lumOff val="40000"/>
                  </a:schemeClr>
                </a:solidFill>
              </a:rPr>
              <a:t>erp</a:t>
            </a:r>
            <a:endParaRPr lang="ru-RU" b="1" dirty="0">
              <a:solidFill>
                <a:schemeClr val="accent1">
                  <a:lumMod val="60000"/>
                  <a:lumOff val="40000"/>
                </a:schemeClr>
              </a:solidFill>
            </a:endParaRPr>
          </a:p>
        </p:txBody>
      </p:sp>
      <p:sp>
        <p:nvSpPr>
          <p:cNvPr id="3" name="Объект 2"/>
          <p:cNvSpPr>
            <a:spLocks noGrp="1"/>
          </p:cNvSpPr>
          <p:nvPr>
            <p:ph idx="1"/>
          </p:nvPr>
        </p:nvSpPr>
        <p:spPr/>
        <p:txBody>
          <a:bodyPr/>
          <a:lstStyle/>
          <a:p>
            <a:pPr marL="0" indent="0">
              <a:buNone/>
            </a:pPr>
            <a:r>
              <a:rPr lang="ru-RU" dirty="0"/>
              <a:t>В соответствии со Словарем APICS, термин «ERP-система» (</a:t>
            </a:r>
            <a:r>
              <a:rPr lang="ru-RU" i="1" dirty="0" err="1"/>
              <a:t>Enterprise</a:t>
            </a:r>
            <a:r>
              <a:rPr lang="ru-RU" i="1" dirty="0"/>
              <a:t> </a:t>
            </a:r>
            <a:r>
              <a:rPr lang="ru-RU" i="1" dirty="0" err="1"/>
              <a:t>Resource</a:t>
            </a:r>
            <a:r>
              <a:rPr lang="ru-RU" i="1" dirty="0"/>
              <a:t> </a:t>
            </a:r>
            <a:r>
              <a:rPr lang="ru-RU" i="1" dirty="0" err="1"/>
              <a:t>Planning</a:t>
            </a:r>
            <a:r>
              <a:rPr lang="ru-RU" dirty="0"/>
              <a:t> – Управление ресурсами предприятия) может употребляться в двух значениях.</a:t>
            </a:r>
          </a:p>
          <a:p>
            <a:pPr marL="0" indent="0">
              <a:buNone/>
            </a:pPr>
            <a:r>
              <a:rPr lang="en-US" b="1" dirty="0" smtClean="0">
                <a:solidFill>
                  <a:schemeClr val="accent1">
                    <a:lumMod val="60000"/>
                    <a:lumOff val="40000"/>
                  </a:schemeClr>
                </a:solidFill>
              </a:rPr>
              <a:t>ERP</a:t>
            </a:r>
            <a:r>
              <a:rPr lang="ru-RU" b="1" dirty="0">
                <a:solidFill>
                  <a:schemeClr val="accent1">
                    <a:lumMod val="60000"/>
                    <a:lumOff val="40000"/>
                  </a:schemeClr>
                </a:solidFill>
              </a:rPr>
              <a:t>-система</a:t>
            </a:r>
            <a:r>
              <a:rPr lang="ru-RU" dirty="0">
                <a:solidFill>
                  <a:schemeClr val="accent1">
                    <a:lumMod val="60000"/>
                    <a:lumOff val="40000"/>
                  </a:schemeClr>
                </a:solidFill>
              </a:rPr>
              <a:t> </a:t>
            </a:r>
            <a:r>
              <a:rPr lang="ru-RU" dirty="0"/>
              <a:t>– информационная система для идентификации и планирования всех ресурсов предприятия, которые необходимы для осуществления продаж, производства, закупок и учета в процессе выполнения клиентских заказов.</a:t>
            </a:r>
          </a:p>
          <a:p>
            <a:pPr marL="0" indent="0">
              <a:buNone/>
            </a:pPr>
            <a:r>
              <a:rPr lang="en-US" b="1" dirty="0">
                <a:solidFill>
                  <a:schemeClr val="accent1">
                    <a:lumMod val="60000"/>
                    <a:lumOff val="40000"/>
                  </a:schemeClr>
                </a:solidFill>
              </a:rPr>
              <a:t>ERP</a:t>
            </a:r>
            <a:r>
              <a:rPr lang="ru-RU" b="1" dirty="0">
                <a:solidFill>
                  <a:schemeClr val="accent1">
                    <a:lumMod val="60000"/>
                    <a:lumOff val="40000"/>
                  </a:schemeClr>
                </a:solidFill>
              </a:rPr>
              <a:t> методология</a:t>
            </a:r>
            <a:r>
              <a:rPr lang="ru-RU" dirty="0">
                <a:solidFill>
                  <a:schemeClr val="accent1">
                    <a:lumMod val="60000"/>
                    <a:lumOff val="40000"/>
                  </a:schemeClr>
                </a:solidFill>
              </a:rPr>
              <a:t> </a:t>
            </a:r>
            <a:r>
              <a:rPr lang="ru-RU" dirty="0"/>
              <a:t>– это методология эффективного планирования и управления всеми ресурсами предприятия, которые необходимы для осуществления продаж, производства, закупок и учета при исполнении заказов клиентов в сферах производства, </a:t>
            </a:r>
            <a:r>
              <a:rPr lang="ru-RU" dirty="0" err="1"/>
              <a:t>дистрибьюции</a:t>
            </a:r>
            <a:r>
              <a:rPr lang="ru-RU" dirty="0"/>
              <a:t> и оказания услуг.</a:t>
            </a:r>
          </a:p>
          <a:p>
            <a:pPr marL="0" indent="0">
              <a:buNone/>
            </a:pPr>
            <a:r>
              <a:rPr lang="ru-RU" dirty="0"/>
              <a:t>Таким образом, термин ERP может означать не только информационную систему, но и соответствующую методологию управления, реализуемую и поддерживаемую этой информационной системой</a:t>
            </a:r>
            <a:r>
              <a:rPr lang="ru-RU" dirty="0" smtClean="0"/>
              <a:t>.</a:t>
            </a:r>
            <a:endParaRPr lang="ru-RU" dirty="0"/>
          </a:p>
        </p:txBody>
      </p:sp>
    </p:spTree>
    <p:extLst>
      <p:ext uri="{BB962C8B-B14F-4D97-AF65-F5344CB8AC3E}">
        <p14:creationId xmlns:p14="http://schemas.microsoft.com/office/powerpoint/2010/main" val="3728694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solidFill>
                  <a:schemeClr val="accent1">
                    <a:lumMod val="60000"/>
                    <a:lumOff val="40000"/>
                  </a:schemeClr>
                </a:solidFill>
              </a:rPr>
              <a:t>Отличия ERP от MRPII</a:t>
            </a:r>
          </a:p>
        </p:txBody>
      </p:sp>
      <p:sp>
        <p:nvSpPr>
          <p:cNvPr id="3" name="Объект 2"/>
          <p:cNvSpPr>
            <a:spLocks noGrp="1"/>
          </p:cNvSpPr>
          <p:nvPr>
            <p:ph idx="1"/>
          </p:nvPr>
        </p:nvSpPr>
        <p:spPr/>
        <p:txBody>
          <a:bodyPr>
            <a:normAutofit lnSpcReduction="10000"/>
          </a:bodyPr>
          <a:lstStyle/>
          <a:p>
            <a:pPr marL="0" indent="0">
              <a:buNone/>
            </a:pPr>
            <a:r>
              <a:rPr lang="ru-RU" dirty="0"/>
              <a:t>В настоящее время практически все разработчики </a:t>
            </a:r>
            <a:r>
              <a:rPr lang="ru-RU" dirty="0" smtClean="0"/>
              <a:t>MRP II-</a:t>
            </a:r>
            <a:r>
              <a:rPr lang="ru-RU" dirty="0"/>
              <a:t>/ERP-систем относят свои системы к классу ERP. «ERP» – очень модная аббревиатура, способная увеличить продажи системы, по сути не принадлежащей к этому классу. Дело доходит до того, что начинают позиционировать финансово-управленческие системы со слабым производственным блоком как «полноценные ERP-системы», вводя потребителей в заблуждение. Эта путаница усугубляется отсутствием ERP-стандарта.</a:t>
            </a:r>
          </a:p>
          <a:p>
            <a:pPr marL="0" indent="0">
              <a:buNone/>
            </a:pPr>
            <a:r>
              <a:rPr lang="ru-RU" dirty="0"/>
              <a:t>Проведем сравнительную характеристику систем двух классов – ERP и </a:t>
            </a:r>
            <a:r>
              <a:rPr lang="ru-RU" dirty="0" smtClean="0"/>
              <a:t>MRP II</a:t>
            </a:r>
            <a:r>
              <a:rPr lang="ru-RU" dirty="0"/>
              <a:t>.</a:t>
            </a:r>
          </a:p>
          <a:p>
            <a:pPr marL="0" indent="0">
              <a:buNone/>
            </a:pPr>
            <a:r>
              <a:rPr lang="ru-RU" dirty="0"/>
              <a:t>Сразу следует отметить, что и для </a:t>
            </a:r>
            <a:r>
              <a:rPr lang="ru-RU" dirty="0" smtClean="0"/>
              <a:t>систем класса MRP II, </a:t>
            </a:r>
            <a:r>
              <a:rPr lang="ru-RU" dirty="0"/>
              <a:t>и для ERP-систем основным является производство. Они, безусловно, развиваются в связи с запросами рынка: добавляются новые функциональности, решения переносятся на новые технологические платформы. Однако производственные подсистемы остаются центральными для рассматриваемых систем, и различия между </a:t>
            </a:r>
            <a:r>
              <a:rPr lang="ru-RU" dirty="0" smtClean="0"/>
              <a:t>MRP II-</a:t>
            </a:r>
            <a:r>
              <a:rPr lang="ru-RU" dirty="0"/>
              <a:t>/ERP-системами лежат именно в области планирования производства. Связаны эти различия с глубиной реализации планирования, что обусловлено ориентацией этих систем на различные сегменты рынка. </a:t>
            </a:r>
          </a:p>
        </p:txBody>
      </p:sp>
    </p:spTree>
    <p:extLst>
      <p:ext uri="{BB962C8B-B14F-4D97-AF65-F5344CB8AC3E}">
        <p14:creationId xmlns:p14="http://schemas.microsoft.com/office/powerpoint/2010/main" val="2289216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solidFill>
                  <a:schemeClr val="accent1">
                    <a:lumMod val="60000"/>
                    <a:lumOff val="40000"/>
                  </a:schemeClr>
                </a:solidFill>
              </a:rPr>
              <a:t>Отличия ERP от MRPII</a:t>
            </a:r>
          </a:p>
        </p:txBody>
      </p:sp>
      <p:sp>
        <p:nvSpPr>
          <p:cNvPr id="3" name="Объект 2"/>
          <p:cNvSpPr>
            <a:spLocks noGrp="1"/>
          </p:cNvSpPr>
          <p:nvPr>
            <p:ph idx="1"/>
          </p:nvPr>
        </p:nvSpPr>
        <p:spPr/>
        <p:txBody>
          <a:bodyPr>
            <a:normAutofit/>
          </a:bodyPr>
          <a:lstStyle/>
          <a:p>
            <a:pPr marL="0" indent="0">
              <a:buNone/>
            </a:pPr>
            <a:r>
              <a:rPr lang="ru-RU" dirty="0"/>
              <a:t>ERP-системы создаются для больших многофункциональных и территориально распределенных производственных корпораций (например, </a:t>
            </a:r>
            <a:r>
              <a:rPr lang="ru-RU" dirty="0" smtClean="0"/>
              <a:t>холдингов). Системы класса MRP II ориентированы </a:t>
            </a:r>
            <a:r>
              <a:rPr lang="ru-RU" dirty="0"/>
              <a:t>на рынок средних предприятий, которым не требуется вся мощность ERP-систем.</a:t>
            </a:r>
          </a:p>
          <a:p>
            <a:pPr marL="0" indent="0">
              <a:buNone/>
            </a:pPr>
            <a:r>
              <a:rPr lang="ru-RU" dirty="0"/>
              <a:t>Собственно, </a:t>
            </a:r>
            <a:r>
              <a:rPr lang="ru-RU" dirty="0" smtClean="0"/>
              <a:t>различие систем класса MRP II </a:t>
            </a:r>
            <a:r>
              <a:rPr lang="ru-RU" dirty="0"/>
              <a:t>и ERP-систем понятно уже из их названия: с одной стороны, планирование корпоративных ресурсов (</a:t>
            </a:r>
            <a:r>
              <a:rPr lang="ru-RU" dirty="0" err="1"/>
              <a:t>Enterprise</a:t>
            </a:r>
            <a:r>
              <a:rPr lang="ru-RU" dirty="0"/>
              <a:t> </a:t>
            </a:r>
            <a:r>
              <a:rPr lang="ru-RU" dirty="0" err="1"/>
              <a:t>Resources</a:t>
            </a:r>
            <a:r>
              <a:rPr lang="ru-RU" dirty="0"/>
              <a:t> </a:t>
            </a:r>
            <a:r>
              <a:rPr lang="ru-RU" dirty="0" err="1"/>
              <a:t>Planning</a:t>
            </a:r>
            <a:r>
              <a:rPr lang="ru-RU" dirty="0"/>
              <a:t>), с другой – планирование производственных ресурсов (</a:t>
            </a:r>
            <a:r>
              <a:rPr lang="ru-RU" dirty="0" err="1"/>
              <a:t>Manufactur</a:t>
            </a:r>
            <a:r>
              <a:rPr lang="en-US" dirty="0" err="1"/>
              <a:t>ing</a:t>
            </a:r>
            <a:r>
              <a:rPr lang="ru-RU" dirty="0"/>
              <a:t> </a:t>
            </a:r>
            <a:r>
              <a:rPr lang="ru-RU" dirty="0" err="1"/>
              <a:t>Resources</a:t>
            </a:r>
            <a:r>
              <a:rPr lang="ru-RU" dirty="0"/>
              <a:t> </a:t>
            </a:r>
            <a:r>
              <a:rPr lang="ru-RU" dirty="0" err="1"/>
              <a:t>Planning</a:t>
            </a:r>
            <a:r>
              <a:rPr lang="ru-RU" dirty="0"/>
              <a:t>). </a:t>
            </a:r>
          </a:p>
        </p:txBody>
      </p:sp>
    </p:spTree>
    <p:extLst>
      <p:ext uri="{BB962C8B-B14F-4D97-AF65-F5344CB8AC3E}">
        <p14:creationId xmlns:p14="http://schemas.microsoft.com/office/powerpoint/2010/main" val="2380600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solidFill>
                  <a:schemeClr val="accent1">
                    <a:lumMod val="60000"/>
                    <a:lumOff val="40000"/>
                  </a:schemeClr>
                </a:solidFill>
              </a:rPr>
              <a:t>Отличия ERP от MRPII</a:t>
            </a:r>
          </a:p>
        </p:txBody>
      </p:sp>
      <p:sp>
        <p:nvSpPr>
          <p:cNvPr id="3" name="Объект 2"/>
          <p:cNvSpPr>
            <a:spLocks noGrp="1"/>
          </p:cNvSpPr>
          <p:nvPr>
            <p:ph idx="1"/>
          </p:nvPr>
        </p:nvSpPr>
        <p:spPr>
          <a:xfrm>
            <a:off x="685802" y="2142067"/>
            <a:ext cx="5296988" cy="3649133"/>
          </a:xfrm>
        </p:spPr>
        <p:txBody>
          <a:bodyPr>
            <a:normAutofit/>
          </a:bodyPr>
          <a:lstStyle/>
          <a:p>
            <a:pPr marL="0" indent="0">
              <a:buNone/>
            </a:pPr>
            <a:r>
              <a:rPr lang="ru-RU" dirty="0"/>
              <a:t>Как правило, ERP-системы строятся по модульному принципу, и в той или иной степени охватывают все ключевые процессы деятельности </a:t>
            </a:r>
            <a:r>
              <a:rPr lang="ru-RU" dirty="0" smtClean="0"/>
              <a:t>компании. </a:t>
            </a:r>
            <a:r>
              <a:rPr lang="ru-RU" dirty="0"/>
              <a:t>Используемый в ERP-системах программный инструментарий позволяет проводить производственное планирование, моделировать поток заказов и оценивать возможность их реализации в службах и подразделениях предприятия, увязывая его со сбытом.</a:t>
            </a:r>
          </a:p>
        </p:txBody>
      </p:sp>
      <p:pic>
        <p:nvPicPr>
          <p:cNvPr id="4" name="Рисунок 3"/>
          <p:cNvPicPr>
            <a:picLocks noChangeAspect="1"/>
          </p:cNvPicPr>
          <p:nvPr/>
        </p:nvPicPr>
        <p:blipFill>
          <a:blip r:embed="rId2"/>
          <a:stretch>
            <a:fillRect/>
          </a:stretch>
        </p:blipFill>
        <p:spPr>
          <a:xfrm>
            <a:off x="6745332" y="2423583"/>
            <a:ext cx="4762500" cy="3086100"/>
          </a:xfrm>
          <a:prstGeom prst="rect">
            <a:avLst/>
          </a:prstGeom>
        </p:spPr>
      </p:pic>
      <p:sp>
        <p:nvSpPr>
          <p:cNvPr id="5" name="Прямоугольник 4"/>
          <p:cNvSpPr/>
          <p:nvPr/>
        </p:nvSpPr>
        <p:spPr>
          <a:xfrm>
            <a:off x="7902465" y="5509683"/>
            <a:ext cx="2639825" cy="369332"/>
          </a:xfrm>
          <a:prstGeom prst="rect">
            <a:avLst/>
          </a:prstGeom>
        </p:spPr>
        <p:txBody>
          <a:bodyPr wrap="none">
            <a:spAutoFit/>
          </a:bodyPr>
          <a:lstStyle/>
          <a:p>
            <a:r>
              <a:rPr lang="ru-RU"/>
              <a:t>Традиционная схема </a:t>
            </a:r>
            <a:r>
              <a:rPr lang="en-US" dirty="0"/>
              <a:t>ERP</a:t>
            </a:r>
            <a:endParaRPr lang="ru-RU" dirty="0"/>
          </a:p>
        </p:txBody>
      </p:sp>
    </p:spTree>
    <p:extLst>
      <p:ext uri="{BB962C8B-B14F-4D97-AF65-F5344CB8AC3E}">
        <p14:creationId xmlns:p14="http://schemas.microsoft.com/office/powerpoint/2010/main" val="15095690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Небеса">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TM03457452[[fn=Небесная]]</Template>
  <TotalTime>83</TotalTime>
  <Words>5925</Words>
  <Application>Microsoft Office PowerPoint</Application>
  <PresentationFormat>Широкоэкранный</PresentationFormat>
  <Paragraphs>263</Paragraphs>
  <Slides>42</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42</vt:i4>
      </vt:variant>
    </vt:vector>
  </HeadingPairs>
  <TitlesOfParts>
    <vt:vector size="47" baseType="lpstr">
      <vt:lpstr>Arial</vt:lpstr>
      <vt:lpstr>Calibri</vt:lpstr>
      <vt:lpstr>Calibri Light</vt:lpstr>
      <vt:lpstr>Symbol</vt:lpstr>
      <vt:lpstr>Небеса</vt:lpstr>
      <vt:lpstr>Лекция 12 (4) Системы класса ERP</vt:lpstr>
      <vt:lpstr>Определение erp</vt:lpstr>
      <vt:lpstr>Определение erp</vt:lpstr>
      <vt:lpstr>Определение erp</vt:lpstr>
      <vt:lpstr>Определение erp</vt:lpstr>
      <vt:lpstr>Определение erp</vt:lpstr>
      <vt:lpstr>Отличия ERP от MRPII</vt:lpstr>
      <vt:lpstr>Отличия ERP от MRPII</vt:lpstr>
      <vt:lpstr>Отличия ERP от MRPII</vt:lpstr>
      <vt:lpstr>Отличия ERP от MRPII</vt:lpstr>
      <vt:lpstr>Отличия ERP от MRPII</vt:lpstr>
      <vt:lpstr>Характеристические черты ERP-систем</vt:lpstr>
      <vt:lpstr>Характеристические черты ERP-систем</vt:lpstr>
      <vt:lpstr>Характеристические черты ERP-систем</vt:lpstr>
      <vt:lpstr>Состав ERP-системы</vt:lpstr>
      <vt:lpstr>Состав ERP-системы</vt:lpstr>
      <vt:lpstr>Состав ERP-системы</vt:lpstr>
      <vt:lpstr>Характеристические черты ERP-систем (ч.2 – с точки зрения состава ERP-систем)</vt:lpstr>
      <vt:lpstr>Состав ERP-системы</vt:lpstr>
      <vt:lpstr>Состав ERP-системы</vt:lpstr>
      <vt:lpstr>Состав ERP-системы</vt:lpstr>
      <vt:lpstr>Состав ERP-системы</vt:lpstr>
      <vt:lpstr>Состав ERP-системы</vt:lpstr>
      <vt:lpstr>Состав ERP-системы</vt:lpstr>
      <vt:lpstr>Состав ERP-системы</vt:lpstr>
      <vt:lpstr>Состав ERP-системы</vt:lpstr>
      <vt:lpstr>Еще раз про различия между mrp II и ERP</vt:lpstr>
      <vt:lpstr>Еще раз про различия между mrp II и ERP</vt:lpstr>
      <vt:lpstr>Особенности выбора и внедрения ERP-системы</vt:lpstr>
      <vt:lpstr>Особенности выбора и внедрения ERP-системы</vt:lpstr>
      <vt:lpstr>Особенности выбора и внедрения ERP-системы</vt:lpstr>
      <vt:lpstr>Особенности выбора и внедрения ERP-системы</vt:lpstr>
      <vt:lpstr>Особенности выбора и внедрения ERP-системы</vt:lpstr>
      <vt:lpstr>Особенности выбора и внедрения ERP-системы</vt:lpstr>
      <vt:lpstr>Особенности выбора и внедрения ERP-системы</vt:lpstr>
      <vt:lpstr>Основные принципы выбора ERP-системы</vt:lpstr>
      <vt:lpstr>Основные принципы выбора ERP-системы</vt:lpstr>
      <vt:lpstr>Основные принципы выбора ERP-системы</vt:lpstr>
      <vt:lpstr>Основные принципы выбора ERP-системы</vt:lpstr>
      <vt:lpstr>Основные технические требования к ERP-системе</vt:lpstr>
      <vt:lpstr>Основные технические требования к ERP-системе</vt:lpstr>
      <vt:lpstr>Особенности внедрения ERP-системы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Лекция 12 (4) Системы класса ERP</dc:title>
  <dc:creator>Пользователь</dc:creator>
  <cp:lastModifiedBy>u_know_who am_i</cp:lastModifiedBy>
  <cp:revision>10</cp:revision>
  <dcterms:created xsi:type="dcterms:W3CDTF">2020-11-25T05:40:41Z</dcterms:created>
  <dcterms:modified xsi:type="dcterms:W3CDTF">2020-11-25T10:09:28Z</dcterms:modified>
</cp:coreProperties>
</file>