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5.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6.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28"/>
  </p:notesMasterIdLst>
  <p:sldIdLst>
    <p:sldId id="318" r:id="rId11"/>
    <p:sldId id="500" r:id="rId12"/>
    <p:sldId id="326" r:id="rId13"/>
    <p:sldId id="527" r:id="rId14"/>
    <p:sldId id="314" r:id="rId15"/>
    <p:sldId id="503" r:id="rId16"/>
    <p:sldId id="335" r:id="rId17"/>
    <p:sldId id="425" r:id="rId18"/>
    <p:sldId id="441" r:id="rId19"/>
    <p:sldId id="505" r:id="rId20"/>
    <p:sldId id="442" r:id="rId21"/>
    <p:sldId id="501" r:id="rId22"/>
    <p:sldId id="502" r:id="rId23"/>
    <p:sldId id="506" r:id="rId24"/>
    <p:sldId id="443" r:id="rId25"/>
    <p:sldId id="519" r:id="rId26"/>
    <p:sldId id="521" r:id="rId27"/>
  </p:sldIdLst>
  <p:sldSz cx="9144000" cy="5143500" type="screen16x9"/>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8F6E4"/>
    <a:srgbClr val="EEEFD7"/>
    <a:srgbClr val="FF33CC"/>
    <a:srgbClr val="BBCDE3"/>
    <a:srgbClr val="B395D8"/>
    <a:srgbClr val="3E8C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86353" autoAdjust="0"/>
  </p:normalViewPr>
  <p:slideViewPr>
    <p:cSldViewPr snapToGrid="0">
      <p:cViewPr>
        <p:scale>
          <a:sx n="91" d="100"/>
          <a:sy n="91" d="100"/>
        </p:scale>
        <p:origin x="1308" y="600"/>
      </p:cViewPr>
      <p:guideLst>
        <p:guide orient="horz" pos="2160"/>
        <p:guide pos="2880"/>
        <p:guide orient="horz" pos="1620"/>
      </p:guideLst>
    </p:cSldViewPr>
  </p:slideViewPr>
  <p:outlineViewPr>
    <p:cViewPr>
      <p:scale>
        <a:sx n="33" d="100"/>
        <a:sy n="33" d="100"/>
      </p:scale>
      <p:origin x="258" y="2226"/>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1" d="100"/>
          <a:sy n="81" d="100"/>
        </p:scale>
        <p:origin x="-3114"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3946525" y="76200"/>
            <a:ext cx="3370263"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299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6525" y="76200"/>
            <a:ext cx="3370263" cy="1897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696763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6525" y="76200"/>
            <a:ext cx="3370263" cy="18970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024516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254514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6525" y="76200"/>
            <a:ext cx="3370263" cy="1897063"/>
          </a:xfrm>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6525" y="76200"/>
            <a:ext cx="3370263" cy="1897063"/>
          </a:xfrm>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617780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6525" y="76200"/>
            <a:ext cx="3370263" cy="1897063"/>
          </a:xfrm>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46525" y="76200"/>
            <a:ext cx="3370263" cy="1897063"/>
          </a:xfrm>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1907920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7.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51435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1" y="34946"/>
            <a:ext cx="7527925" cy="2123658"/>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040731"/>
            <a:ext cx="4152900" cy="772716"/>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085851"/>
            <a:ext cx="4047274" cy="1767684"/>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085851"/>
            <a:ext cx="4047274" cy="2044682"/>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7" y="1085851"/>
            <a:ext cx="4076211" cy="1246495"/>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3925323" cy="1246495"/>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642937"/>
            <a:ext cx="9144000" cy="3843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018541"/>
            <a:ext cx="8366320" cy="2147305"/>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3257551"/>
            <a:ext cx="8366320" cy="353060"/>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4033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9" y="0"/>
            <a:ext cx="5680075" cy="4033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866955"/>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085851"/>
            <a:ext cx="8366320" cy="1491178"/>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1"/>
            <a:ext cx="8366320" cy="498598"/>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8"/>
            <a:ext cx="9144001" cy="464344"/>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2" y="1178723"/>
            <a:ext cx="8494713" cy="1964432"/>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4787688"/>
            <a:ext cx="2053296" cy="247085"/>
          </a:xfrm>
          <a:prstGeom prst="rect">
            <a:avLst/>
          </a:prstGeom>
        </p:spPr>
      </p:pic>
      <p:sp>
        <p:nvSpPr>
          <p:cNvPr id="6" name="Title 1"/>
          <p:cNvSpPr>
            <a:spLocks noGrp="1"/>
          </p:cNvSpPr>
          <p:nvPr>
            <p:ph type="title"/>
          </p:nvPr>
        </p:nvSpPr>
        <p:spPr>
          <a:xfrm>
            <a:off x="381000" y="387229"/>
            <a:ext cx="7562850" cy="392569"/>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758429"/>
            <a:ext cx="7554912" cy="190437"/>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389436" y="171451"/>
            <a:ext cx="8363938" cy="560923"/>
          </a:xfrm>
          <a:prstGeom prst="rect">
            <a:avLst/>
          </a:prstGeo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41170"/>
            <a:ext cx="8643938" cy="396779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30791990"/>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013789"/>
            <a:ext cx="1680918" cy="1766503"/>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dirty="0" smtClean="0"/>
              <a:t>Click to edit Master subtitle style</a:t>
            </a:r>
            <a:endParaRPr lang="en-US" sz="1350" dirty="0"/>
          </a:p>
        </p:txBody>
      </p:sp>
      <p:sp>
        <p:nvSpPr>
          <p:cNvPr id="13" name="Title 1"/>
          <p:cNvSpPr txBox="1">
            <a:spLocks/>
          </p:cNvSpPr>
          <p:nvPr userDrawn="1"/>
        </p:nvSpPr>
        <p:spPr>
          <a:xfrm>
            <a:off x="144954" y="2532264"/>
            <a:ext cx="6307400" cy="1269463"/>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2531225"/>
            <a:ext cx="2443064" cy="127074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3616050"/>
            <a:ext cx="555260" cy="164240"/>
          </a:xfrm>
          <a:prstGeom prst="rect">
            <a:avLst/>
          </a:prstGeom>
        </p:spPr>
      </p:pic>
      <p:sp>
        <p:nvSpPr>
          <p:cNvPr id="16" name="Text Placeholder 10"/>
          <p:cNvSpPr>
            <a:spLocks noGrp="1"/>
          </p:cNvSpPr>
          <p:nvPr>
            <p:ph type="body" sz="quarter" idx="10" hasCustomPrompt="1"/>
          </p:nvPr>
        </p:nvSpPr>
        <p:spPr>
          <a:xfrm>
            <a:off x="219077" y="2599805"/>
            <a:ext cx="6161847" cy="1114143"/>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3849329"/>
            <a:ext cx="6307400" cy="1095584"/>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23133"/>
            <a:ext cx="1563312" cy="625325"/>
          </a:xfrm>
          <a:prstGeom prst="rect">
            <a:avLst/>
          </a:prstGeom>
        </p:spPr>
      </p:pic>
    </p:spTree>
    <p:extLst>
      <p:ext uri="{BB962C8B-B14F-4D97-AF65-F5344CB8AC3E}">
        <p14:creationId xmlns:p14="http://schemas.microsoft.com/office/powerpoint/2010/main" val="22546840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51435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1" y="34946"/>
            <a:ext cx="7527925" cy="2123658"/>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040731"/>
            <a:ext cx="4152900" cy="772716"/>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1"/>
            <a:ext cx="7773988" cy="55602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744141"/>
            <a:ext cx="7751762" cy="328969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4354055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3578629"/>
            <a:ext cx="7865720" cy="1203267"/>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9" y="2337955"/>
            <a:ext cx="8042601" cy="1037987"/>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748024363"/>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cSld name="Microsoft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4767081"/>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5" y="2054759"/>
            <a:ext cx="7686295"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0923"/>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085851"/>
            <a:ext cx="4047274" cy="1767684"/>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085851"/>
            <a:ext cx="4047274" cy="2044682"/>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7" y="1085851"/>
            <a:ext cx="4076211" cy="1246495"/>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3925323" cy="1246495"/>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642937"/>
            <a:ext cx="9144000" cy="3843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018541"/>
            <a:ext cx="8366320" cy="2147305"/>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3257551"/>
            <a:ext cx="8366320" cy="353060"/>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866955"/>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085851"/>
            <a:ext cx="8366320" cy="1491178"/>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1"/>
            <a:ext cx="8366320" cy="498598"/>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8"/>
            <a:ext cx="9144001" cy="464344"/>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2" y="1178723"/>
            <a:ext cx="8494713" cy="1964432"/>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4787688"/>
            <a:ext cx="2053296" cy="247085"/>
          </a:xfrm>
          <a:prstGeom prst="rect">
            <a:avLst/>
          </a:prstGeom>
        </p:spPr>
      </p:pic>
      <p:sp>
        <p:nvSpPr>
          <p:cNvPr id="6" name="Title 1"/>
          <p:cNvSpPr>
            <a:spLocks noGrp="1"/>
          </p:cNvSpPr>
          <p:nvPr>
            <p:ph type="title"/>
          </p:nvPr>
        </p:nvSpPr>
        <p:spPr>
          <a:xfrm>
            <a:off x="381000" y="387229"/>
            <a:ext cx="7562850" cy="392569"/>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758429"/>
            <a:ext cx="7554912" cy="190437"/>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41170"/>
            <a:ext cx="8643938" cy="396779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14670569"/>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013789"/>
            <a:ext cx="1680918" cy="1766503"/>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dirty="0" smtClean="0"/>
              <a:t>Click to edit Master subtitle style</a:t>
            </a:r>
            <a:endParaRPr lang="en-US" sz="1350" dirty="0"/>
          </a:p>
        </p:txBody>
      </p:sp>
      <p:sp>
        <p:nvSpPr>
          <p:cNvPr id="13" name="Title 1"/>
          <p:cNvSpPr txBox="1">
            <a:spLocks/>
          </p:cNvSpPr>
          <p:nvPr userDrawn="1"/>
        </p:nvSpPr>
        <p:spPr>
          <a:xfrm>
            <a:off x="144954" y="2532264"/>
            <a:ext cx="6307400" cy="1269463"/>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2531225"/>
            <a:ext cx="2443064" cy="127074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3616050"/>
            <a:ext cx="555260" cy="164240"/>
          </a:xfrm>
          <a:prstGeom prst="rect">
            <a:avLst/>
          </a:prstGeom>
        </p:spPr>
      </p:pic>
      <p:sp>
        <p:nvSpPr>
          <p:cNvPr id="16" name="Text Placeholder 10"/>
          <p:cNvSpPr>
            <a:spLocks noGrp="1"/>
          </p:cNvSpPr>
          <p:nvPr>
            <p:ph type="body" sz="quarter" idx="10" hasCustomPrompt="1"/>
          </p:nvPr>
        </p:nvSpPr>
        <p:spPr>
          <a:xfrm>
            <a:off x="219077" y="2599805"/>
            <a:ext cx="6161847" cy="1114143"/>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3849329"/>
            <a:ext cx="6307400" cy="1095584"/>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23133"/>
            <a:ext cx="1563312" cy="625325"/>
          </a:xfrm>
          <a:prstGeom prst="rect">
            <a:avLst/>
          </a:prstGeom>
        </p:spPr>
      </p:pic>
    </p:spTree>
    <p:extLst>
      <p:ext uri="{BB962C8B-B14F-4D97-AF65-F5344CB8AC3E}">
        <p14:creationId xmlns:p14="http://schemas.microsoft.com/office/powerpoint/2010/main" val="366393007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1"/>
            <a:ext cx="7773988" cy="55602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744141"/>
            <a:ext cx="7751762" cy="328969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94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9" y="744141"/>
            <a:ext cx="3798887" cy="32896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6" y="744141"/>
            <a:ext cx="3800475" cy="32896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3578629"/>
            <a:ext cx="7865720" cy="1203267"/>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9" y="2337955"/>
            <a:ext cx="8042601" cy="1037987"/>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529022557"/>
      </p:ext>
    </p:extLst>
  </p:cSld>
  <p:clrMapOvr>
    <a:masterClrMapping/>
  </p:clrMapOvr>
  <p:transition>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Microsoft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74343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4033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9" y="0"/>
            <a:ext cx="5680075" cy="4033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1734096"/>
            <a:ext cx="8344366" cy="1450484"/>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3551831"/>
            <a:ext cx="4611946" cy="1409085"/>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6" y="142298"/>
            <a:ext cx="1521557" cy="680663"/>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2831376"/>
            <a:ext cx="8518422" cy="1450484"/>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6" y="142298"/>
            <a:ext cx="1521557" cy="680663"/>
          </a:xfrm>
          <a:prstGeom prst="rect">
            <a:avLst/>
          </a:prstGeom>
        </p:spPr>
      </p:pic>
      <p:sp>
        <p:nvSpPr>
          <p:cNvPr id="9" name="Subtitle 2"/>
          <p:cNvSpPr>
            <a:spLocks noGrp="1"/>
          </p:cNvSpPr>
          <p:nvPr>
            <p:ph type="subTitle" idx="1" hasCustomPrompt="1"/>
          </p:nvPr>
        </p:nvSpPr>
        <p:spPr>
          <a:xfrm>
            <a:off x="409539" y="2207029"/>
            <a:ext cx="8518422" cy="561110"/>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2" y="318336"/>
            <a:ext cx="7541205" cy="876284"/>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430313"/>
            <a:ext cx="6148798" cy="3284562"/>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234440"/>
            <a:ext cx="8083378" cy="3480435"/>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18458"/>
            <a:ext cx="8794302" cy="904009"/>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18458"/>
            <a:ext cx="8794302" cy="904009"/>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9" y="1115617"/>
            <a:ext cx="8652143" cy="3869531"/>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3578629"/>
            <a:ext cx="7865720" cy="1203267"/>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9" y="2337955"/>
            <a:ext cx="8042601" cy="1037987"/>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192060"/>
            <a:ext cx="4326916" cy="1762510"/>
          </a:xfrm>
          <a:prstGeom prst="rect">
            <a:avLst/>
          </a:prstGeom>
        </p:spPr>
      </p:pic>
      <p:sp>
        <p:nvSpPr>
          <p:cNvPr id="9" name="Rectangle 2"/>
          <p:cNvSpPr>
            <a:spLocks noChangeArrowheads="1"/>
          </p:cNvSpPr>
          <p:nvPr/>
        </p:nvSpPr>
        <p:spPr bwMode="auto">
          <a:xfrm>
            <a:off x="397669" y="4470558"/>
            <a:ext cx="8311278" cy="57738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1"/>
            <a:ext cx="7773988" cy="55602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744141"/>
            <a:ext cx="7751762" cy="328969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013789"/>
            <a:ext cx="1680918" cy="1766503"/>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dirty="0" smtClean="0"/>
              <a:t>Click to edit Master subtitle style</a:t>
            </a:r>
            <a:endParaRPr lang="en-US" sz="1350" dirty="0"/>
          </a:p>
        </p:txBody>
      </p:sp>
      <p:sp>
        <p:nvSpPr>
          <p:cNvPr id="13" name="Title 1"/>
          <p:cNvSpPr txBox="1">
            <a:spLocks/>
          </p:cNvSpPr>
          <p:nvPr userDrawn="1"/>
        </p:nvSpPr>
        <p:spPr>
          <a:xfrm>
            <a:off x="144954" y="2532264"/>
            <a:ext cx="6307400" cy="1269463"/>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2531225"/>
            <a:ext cx="2443064" cy="127074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3616050"/>
            <a:ext cx="555260" cy="164240"/>
          </a:xfrm>
          <a:prstGeom prst="rect">
            <a:avLst/>
          </a:prstGeom>
        </p:spPr>
      </p:pic>
      <p:sp>
        <p:nvSpPr>
          <p:cNvPr id="16" name="Text Placeholder 10"/>
          <p:cNvSpPr>
            <a:spLocks noGrp="1"/>
          </p:cNvSpPr>
          <p:nvPr>
            <p:ph type="body" sz="quarter" idx="10" hasCustomPrompt="1"/>
          </p:nvPr>
        </p:nvSpPr>
        <p:spPr>
          <a:xfrm>
            <a:off x="219077" y="2599805"/>
            <a:ext cx="6161847" cy="1114143"/>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3849329"/>
            <a:ext cx="6307400" cy="1095584"/>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23133"/>
            <a:ext cx="1563312" cy="625325"/>
          </a:xfrm>
          <a:prstGeom prst="rect">
            <a:avLst/>
          </a:prstGeom>
        </p:spPr>
      </p:pic>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954" y="3849329"/>
            <a:ext cx="6434915" cy="1095584"/>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44954" y="1811732"/>
            <a:ext cx="6434915" cy="1952480"/>
          </a:xfrm>
          <a:prstGeom prst="rect">
            <a:avLst/>
          </a:prstGeom>
          <a:solidFill>
            <a:srgbClr val="7FBA00"/>
          </a:solidFill>
          <a:effectLst/>
        </p:spPr>
        <p:txBody>
          <a:bodyPr vert="horz" lIns="137160" tIns="137160" rIns="91409" bIns="137160" rtlCol="0" anchor="b" anchorCtr="0">
            <a:noAutofit/>
          </a:bodyPr>
          <a:lstStyle>
            <a:lvl1pPr>
              <a:defRPr lang="en-US" sz="36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6676870" y="1814051"/>
            <a:ext cx="2315960" cy="1950161"/>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02870" tIns="102870" rIns="102870" bIns="102870" numCol="1" rtlCol="0" anchor="b" anchorCtr="0" compatLnSpc="1">
            <a:prstTxWarp prst="textNoShape">
              <a:avLst/>
            </a:prstTxWarp>
          </a:bodyPr>
          <a:lstStyle/>
          <a:p>
            <a:pPr defTabSz="685341" fontAlgn="base">
              <a:spcBef>
                <a:spcPct val="0"/>
              </a:spcBef>
              <a:spcAft>
                <a:spcPct val="0"/>
              </a:spcAft>
            </a:pPr>
            <a:endParaRPr lang="en-US" sz="15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048849" y="3473244"/>
            <a:ext cx="848766" cy="251055"/>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23133"/>
            <a:ext cx="1563312" cy="625325"/>
          </a:xfrm>
          <a:prstGeom prst="rect">
            <a:avLst/>
          </a:prstGeom>
        </p:spPr>
      </p:pic>
    </p:spTree>
    <p:extLst>
      <p:ext uri="{BB962C8B-B14F-4D97-AF65-F5344CB8AC3E}">
        <p14:creationId xmlns:p14="http://schemas.microsoft.com/office/powerpoint/2010/main" val="26647198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389436" y="171451"/>
            <a:ext cx="8363938" cy="560923"/>
          </a:xfrm>
          <a:prstGeom prst="rect">
            <a:avLst/>
          </a:prstGeom>
        </p:spPr>
        <p:txBody>
          <a:bodyPr/>
          <a:lstStyle>
            <a:lvl1pPr>
              <a:defRPr>
                <a:solidFill>
                  <a:schemeClr val="accent1">
                    <a:alpha val="98824"/>
                  </a:schemeClr>
                </a:solidFill>
              </a:defRPr>
            </a:lvl1p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41170"/>
            <a:ext cx="8643938" cy="396779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1813403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5" y="2054759"/>
            <a:ext cx="7686295" cy="1033983"/>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a:prstGeom prst="rect">
            <a:avLst/>
          </a:prstGeo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530721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a:xfrm>
            <a:off x="389436" y="171451"/>
            <a:ext cx="8363938" cy="560923"/>
          </a:xfrm>
          <a:prstGeom prst="rect">
            <a:avLst/>
          </a:prstGeo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1165906820"/>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5" y="2054759"/>
            <a:ext cx="7686295"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9" y="744141"/>
            <a:ext cx="3798887" cy="32896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6" y="744141"/>
            <a:ext cx="3800475" cy="32896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0923"/>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085851"/>
            <a:ext cx="4047274" cy="1767684"/>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085851"/>
            <a:ext cx="4047274" cy="2044682"/>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7" y="1085851"/>
            <a:ext cx="4076211" cy="1246495"/>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3925323" cy="1246495"/>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642937"/>
            <a:ext cx="9144000" cy="3843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018541"/>
            <a:ext cx="8366320" cy="2147305"/>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3257551"/>
            <a:ext cx="8366320" cy="353060"/>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866955"/>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085851"/>
            <a:ext cx="8366320" cy="1491178"/>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1"/>
            <a:ext cx="8366320" cy="498598"/>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8"/>
            <a:ext cx="9144001" cy="464344"/>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2" y="1178723"/>
            <a:ext cx="8494713" cy="1964432"/>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4787688"/>
            <a:ext cx="2053296" cy="247085"/>
          </a:xfrm>
          <a:prstGeom prst="rect">
            <a:avLst/>
          </a:prstGeom>
        </p:spPr>
      </p:pic>
      <p:sp>
        <p:nvSpPr>
          <p:cNvPr id="6" name="Title 1"/>
          <p:cNvSpPr>
            <a:spLocks noGrp="1"/>
          </p:cNvSpPr>
          <p:nvPr>
            <p:ph type="title"/>
          </p:nvPr>
        </p:nvSpPr>
        <p:spPr>
          <a:xfrm>
            <a:off x="381000" y="387229"/>
            <a:ext cx="7562850" cy="392569"/>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758429"/>
            <a:ext cx="7554912" cy="190437"/>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389436" y="171451"/>
            <a:ext cx="8363938" cy="560923"/>
          </a:xfrm>
          <a:prstGeom prst="rect">
            <a:avLst/>
          </a:prstGeo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41170"/>
            <a:ext cx="8643938" cy="396779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31642297"/>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1"/>
            <a:ext cx="7773988" cy="55602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744141"/>
            <a:ext cx="7751762" cy="328969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07783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3578629"/>
            <a:ext cx="7865720" cy="1203267"/>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9" y="2337955"/>
            <a:ext cx="8042601" cy="1037987"/>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82885168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Microsoft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0050055"/>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5" y="2054759"/>
            <a:ext cx="7686295"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0923"/>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1"/>
            <a:ext cx="4047274" cy="1846660"/>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1"/>
            <a:ext cx="4047274" cy="1846660"/>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085851"/>
            <a:ext cx="4047274" cy="1767684"/>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085851"/>
            <a:ext cx="4047274" cy="2044682"/>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7" y="1085851"/>
            <a:ext cx="4076211" cy="1246495"/>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3925323" cy="1246495"/>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29"/>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8"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51435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4" y="1085851"/>
            <a:ext cx="4076211" cy="88383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39"/>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642937"/>
            <a:ext cx="9144000" cy="3843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018541"/>
            <a:ext cx="8366320" cy="2147305"/>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3257551"/>
            <a:ext cx="8366320" cy="353060"/>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866955"/>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085851"/>
            <a:ext cx="8366320" cy="1491178"/>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1"/>
            <a:ext cx="8366320" cy="498598"/>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8"/>
            <a:ext cx="9144001" cy="464344"/>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2" y="1178723"/>
            <a:ext cx="8494713" cy="1964432"/>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4787688"/>
            <a:ext cx="2053296" cy="247085"/>
          </a:xfrm>
          <a:prstGeom prst="rect">
            <a:avLst/>
          </a:prstGeom>
        </p:spPr>
      </p:pic>
      <p:sp>
        <p:nvSpPr>
          <p:cNvPr id="6" name="Title 1"/>
          <p:cNvSpPr>
            <a:spLocks noGrp="1"/>
          </p:cNvSpPr>
          <p:nvPr>
            <p:ph type="title"/>
          </p:nvPr>
        </p:nvSpPr>
        <p:spPr>
          <a:xfrm>
            <a:off x="381000" y="387229"/>
            <a:ext cx="7562850" cy="392569"/>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758429"/>
            <a:ext cx="7554912" cy="190437"/>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63231"/>
            <a:ext cx="8643938" cy="394573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389436" y="171451"/>
            <a:ext cx="8363938" cy="560923"/>
          </a:xfrm>
          <a:prstGeom prst="rect">
            <a:avLst/>
          </a:prstGeo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041170"/>
            <a:ext cx="8643938" cy="3967791"/>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216117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013789"/>
            <a:ext cx="1680918" cy="1766503"/>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dirty="0" smtClean="0"/>
              <a:t>Click to edit Master subtitle style</a:t>
            </a:r>
            <a:endParaRPr lang="en-US" sz="1350" dirty="0"/>
          </a:p>
        </p:txBody>
      </p:sp>
      <p:sp>
        <p:nvSpPr>
          <p:cNvPr id="13" name="Title 1"/>
          <p:cNvSpPr txBox="1">
            <a:spLocks/>
          </p:cNvSpPr>
          <p:nvPr userDrawn="1"/>
        </p:nvSpPr>
        <p:spPr>
          <a:xfrm>
            <a:off x="144954" y="2532264"/>
            <a:ext cx="6307400" cy="1269463"/>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2531225"/>
            <a:ext cx="2443064" cy="127074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3616050"/>
            <a:ext cx="555260" cy="164240"/>
          </a:xfrm>
          <a:prstGeom prst="rect">
            <a:avLst/>
          </a:prstGeom>
        </p:spPr>
      </p:pic>
      <p:sp>
        <p:nvSpPr>
          <p:cNvPr id="16" name="Text Placeholder 10"/>
          <p:cNvSpPr>
            <a:spLocks noGrp="1"/>
          </p:cNvSpPr>
          <p:nvPr>
            <p:ph type="body" sz="quarter" idx="10" hasCustomPrompt="1"/>
          </p:nvPr>
        </p:nvSpPr>
        <p:spPr>
          <a:xfrm>
            <a:off x="219077" y="2599805"/>
            <a:ext cx="6161847" cy="1114143"/>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3849329"/>
            <a:ext cx="6307400" cy="1095584"/>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23133"/>
            <a:ext cx="1563312" cy="625325"/>
          </a:xfrm>
          <a:prstGeom prst="rect">
            <a:avLst/>
          </a:prstGeom>
        </p:spPr>
      </p:pic>
    </p:spTree>
    <p:extLst>
      <p:ext uri="{BB962C8B-B14F-4D97-AF65-F5344CB8AC3E}">
        <p14:creationId xmlns:p14="http://schemas.microsoft.com/office/powerpoint/2010/main" val="51353824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1"/>
            <a:ext cx="7773988" cy="55602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744141"/>
            <a:ext cx="7751762" cy="328969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265949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3578629"/>
            <a:ext cx="7865720" cy="1203267"/>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9" y="2337955"/>
            <a:ext cx="8042601" cy="1037987"/>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41681782"/>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Microsoft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062196"/>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4" y="4500395"/>
            <a:ext cx="1682813" cy="533119"/>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5" y="2054759"/>
            <a:ext cx="7686295"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0923"/>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4665973"/>
            <a:ext cx="1397960" cy="431984"/>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theme" Target="../theme/theme4.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29" Type="http://schemas.openxmlformats.org/officeDocument/2006/relationships/slideLayout" Target="../slideLayouts/slideLayout93.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slideLayout" Target="../slideLayouts/slideLayout119.xml"/><Relationship Id="rId3" Type="http://schemas.openxmlformats.org/officeDocument/2006/relationships/slideLayout" Target="../slideLayouts/slideLayout96.xml"/><Relationship Id="rId21" Type="http://schemas.openxmlformats.org/officeDocument/2006/relationships/slideLayout" Target="../slideLayouts/slideLayout114.xml"/><Relationship Id="rId7" Type="http://schemas.openxmlformats.org/officeDocument/2006/relationships/slideLayout" Target="../slideLayouts/slideLayout100.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slideLayout" Target="../slideLayouts/slideLayout118.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0" Type="http://schemas.openxmlformats.org/officeDocument/2006/relationships/slideLayout" Target="../slideLayouts/slideLayout113.xml"/><Relationship Id="rId29" Type="http://schemas.openxmlformats.org/officeDocument/2006/relationships/slideLayout" Target="../slideLayouts/slideLayout122.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slideLayout" Target="../slideLayouts/slideLayout117.xml"/><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slideLayout" Target="../slideLayouts/slideLayout116.xml"/><Relationship Id="rId28" Type="http://schemas.openxmlformats.org/officeDocument/2006/relationships/slideLayout" Target="../slideLayouts/slideLayout121.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slideLayout" Target="../slideLayouts/slideLayout115.xml"/><Relationship Id="rId27" Type="http://schemas.openxmlformats.org/officeDocument/2006/relationships/slideLayout" Target="../slideLayouts/slideLayout120.xml"/><Relationship Id="rId30"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slideLayout" Target="../slideLayouts/slideLayout135.xml"/><Relationship Id="rId18" Type="http://schemas.openxmlformats.org/officeDocument/2006/relationships/slideLayout" Target="../slideLayouts/slideLayout140.xml"/><Relationship Id="rId26" Type="http://schemas.openxmlformats.org/officeDocument/2006/relationships/slideLayout" Target="../slideLayouts/slideLayout148.xml"/><Relationship Id="rId3" Type="http://schemas.openxmlformats.org/officeDocument/2006/relationships/slideLayout" Target="../slideLayouts/slideLayout125.xml"/><Relationship Id="rId21" Type="http://schemas.openxmlformats.org/officeDocument/2006/relationships/slideLayout" Target="../slideLayouts/slideLayout143.xml"/><Relationship Id="rId7" Type="http://schemas.openxmlformats.org/officeDocument/2006/relationships/slideLayout" Target="../slideLayouts/slideLayout129.xml"/><Relationship Id="rId12" Type="http://schemas.openxmlformats.org/officeDocument/2006/relationships/slideLayout" Target="../slideLayouts/slideLayout134.xml"/><Relationship Id="rId17" Type="http://schemas.openxmlformats.org/officeDocument/2006/relationships/slideLayout" Target="../slideLayouts/slideLayout139.xml"/><Relationship Id="rId25" Type="http://schemas.openxmlformats.org/officeDocument/2006/relationships/slideLayout" Target="../slideLayouts/slideLayout147.xml"/><Relationship Id="rId2" Type="http://schemas.openxmlformats.org/officeDocument/2006/relationships/slideLayout" Target="../slideLayouts/slideLayout124.xml"/><Relationship Id="rId16" Type="http://schemas.openxmlformats.org/officeDocument/2006/relationships/slideLayout" Target="../slideLayouts/slideLayout138.xml"/><Relationship Id="rId20" Type="http://schemas.openxmlformats.org/officeDocument/2006/relationships/slideLayout" Target="../slideLayouts/slideLayout142.xml"/><Relationship Id="rId29" Type="http://schemas.openxmlformats.org/officeDocument/2006/relationships/slideLayout" Target="../slideLayouts/slideLayout151.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24" Type="http://schemas.openxmlformats.org/officeDocument/2006/relationships/slideLayout" Target="../slideLayouts/slideLayout146.xml"/><Relationship Id="rId5" Type="http://schemas.openxmlformats.org/officeDocument/2006/relationships/slideLayout" Target="../slideLayouts/slideLayout127.xml"/><Relationship Id="rId15" Type="http://schemas.openxmlformats.org/officeDocument/2006/relationships/slideLayout" Target="../slideLayouts/slideLayout137.xml"/><Relationship Id="rId23" Type="http://schemas.openxmlformats.org/officeDocument/2006/relationships/slideLayout" Target="../slideLayouts/slideLayout145.xml"/><Relationship Id="rId28" Type="http://schemas.openxmlformats.org/officeDocument/2006/relationships/slideLayout" Target="../slideLayouts/slideLayout150.xml"/><Relationship Id="rId10" Type="http://schemas.openxmlformats.org/officeDocument/2006/relationships/slideLayout" Target="../slideLayouts/slideLayout132.xml"/><Relationship Id="rId19" Type="http://schemas.openxmlformats.org/officeDocument/2006/relationships/slideLayout" Target="../slideLayouts/slideLayout141.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slideLayout" Target="../slideLayouts/slideLayout136.xml"/><Relationship Id="rId22" Type="http://schemas.openxmlformats.org/officeDocument/2006/relationships/slideLayout" Target="../slideLayouts/slideLayout144.xml"/><Relationship Id="rId27" Type="http://schemas.openxmlformats.org/officeDocument/2006/relationships/slideLayout" Target="../slideLayouts/slideLayout149.xml"/><Relationship Id="rId30"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4897041"/>
            <a:ext cx="9144000" cy="246459"/>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1"/>
            <a:ext cx="9144000" cy="526256"/>
          </a:xfrm>
          <a:prstGeom prst="rect">
            <a:avLst/>
          </a:prstGeom>
          <a:noFill/>
          <a:ln w="9525">
            <a:noFill/>
            <a:miter lim="800000"/>
            <a:headEnd/>
            <a:tailEnd/>
          </a:ln>
        </p:spPr>
      </p:pic>
      <p:sp>
        <p:nvSpPr>
          <p:cNvPr id="725001" name="Rectangle 9"/>
          <p:cNvSpPr>
            <a:spLocks noChangeArrowheads="1"/>
          </p:cNvSpPr>
          <p:nvPr/>
        </p:nvSpPr>
        <p:spPr bwMode="auto">
          <a:xfrm>
            <a:off x="4763" y="548879"/>
            <a:ext cx="9136062" cy="4583906"/>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1"/>
            <a:ext cx="7773988" cy="556022"/>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744141"/>
            <a:ext cx="7751762" cy="32896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4897041"/>
            <a:ext cx="9144000" cy="246459"/>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1"/>
            <a:ext cx="9144000" cy="526256"/>
          </a:xfrm>
          <a:prstGeom prst="rect">
            <a:avLst/>
          </a:prstGeom>
          <a:noFill/>
          <a:ln w="9525">
            <a:noFill/>
            <a:miter lim="800000"/>
            <a:headEnd/>
            <a:tailEnd/>
          </a:ln>
        </p:spPr>
      </p:pic>
      <p:sp>
        <p:nvSpPr>
          <p:cNvPr id="725001" name="Rectangle 9"/>
          <p:cNvSpPr>
            <a:spLocks noChangeArrowheads="1"/>
          </p:cNvSpPr>
          <p:nvPr/>
        </p:nvSpPr>
        <p:spPr bwMode="auto">
          <a:xfrm>
            <a:off x="4763" y="548879"/>
            <a:ext cx="9136062" cy="4583906"/>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1"/>
            <a:ext cx="7773988" cy="556022"/>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744141"/>
            <a:ext cx="7751762" cy="32896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2" y="4795968"/>
            <a:ext cx="8329409" cy="340044"/>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2" y="4795968"/>
            <a:ext cx="8329409" cy="340044"/>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 id="2147483830" r:id="rId11"/>
    <p:sldLayoutId id="2147483832" r:id="rId12"/>
    <p:sldLayoutId id="2147483833" r:id="rId13"/>
    <p:sldLayoutId id="2147483834" r:id="rId14"/>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0923"/>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835" r:id="rId25"/>
    <p:sldLayoutId id="2147483837" r:id="rId26"/>
    <p:sldLayoutId id="2147483838" r:id="rId27"/>
    <p:sldLayoutId id="2147483839" r:id="rId28"/>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solidFill>
            <a:schemeClr val="tx1"/>
          </a:soli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0923"/>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 id="2147483840" r:id="rId25"/>
    <p:sldLayoutId id="2147483841" r:id="rId26"/>
    <p:sldLayoutId id="2147483842" r:id="rId27"/>
    <p:sldLayoutId id="2147483843" r:id="rId28"/>
    <p:sldLayoutId id="2147483844" r:id="rId29"/>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0923"/>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45" r:id="rId25"/>
    <p:sldLayoutId id="2147483846" r:id="rId26"/>
    <p:sldLayoutId id="2147483847" r:id="rId27"/>
    <p:sldLayoutId id="2147483848" r:id="rId28"/>
    <p:sldLayoutId id="2147483849" r:id="rId29"/>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0923"/>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 id="2147483831" r:id="rId25"/>
    <p:sldLayoutId id="2147483850" r:id="rId26"/>
    <p:sldLayoutId id="2147483851" r:id="rId27"/>
    <p:sldLayoutId id="2147483852" r:id="rId28"/>
    <p:sldLayoutId id="2147483853" r:id="rId29"/>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hyperlink" Target="http://aka.ms/ADPS2003" TargetMode="External"/><Relationship Id="rId2" Type="http://schemas.openxmlformats.org/officeDocument/2006/relationships/notesSlide" Target="../notesSlides/notesSlide8.xml"/><Relationship Id="rId1" Type="http://schemas.openxmlformats.org/officeDocument/2006/relationships/slideLayout" Target="../slideLayouts/slideLayout3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1.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hyperlink" Target="http://aka.ms/Premier" TargetMode="External"/><Relationship Id="rId2" Type="http://schemas.openxmlformats.org/officeDocument/2006/relationships/hyperlink" Target="http://aka.ms/MVAPSAD" TargetMode="Externa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hyperlink" Target="http://aka.ms/Premier" TargetMode="External"/><Relationship Id="rId2" Type="http://schemas.openxmlformats.org/officeDocument/2006/relationships/hyperlink" Target="http://aka.ms/MVAPSAD" TargetMode="Externa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44954" y="3849329"/>
            <a:ext cx="7052219" cy="1095584"/>
          </a:xfrm>
        </p:spPr>
        <p:txBody>
          <a:bodyPr/>
          <a:lstStyle/>
          <a:p>
            <a:r>
              <a:rPr lang="en-US" dirty="0" smtClean="0"/>
              <a:t>Ashley McGlone | Premier Field Engineer, Microsoft</a:t>
            </a:r>
          </a:p>
          <a:p>
            <a:r>
              <a:rPr lang="en-US" dirty="0" smtClean="0"/>
              <a:t>Jason Helmick | Senior Technologist, Concentrated Technology</a:t>
            </a:r>
            <a:endParaRPr lang="en-US" dirty="0"/>
          </a:p>
        </p:txBody>
      </p:sp>
      <p:sp>
        <p:nvSpPr>
          <p:cNvPr id="3" name="Title 2"/>
          <p:cNvSpPr>
            <a:spLocks noGrp="1"/>
          </p:cNvSpPr>
          <p:nvPr>
            <p:ph type="ctrTitle"/>
          </p:nvPr>
        </p:nvSpPr>
        <p:spPr/>
        <p:txBody>
          <a:bodyPr/>
          <a:lstStyle/>
          <a:p>
            <a:r>
              <a:rPr lang="en-US" dirty="0" smtClean="0"/>
              <a:t>Using PowerShell for Active Directory</a:t>
            </a:r>
            <a:endParaRPr lang="en-US" dirty="0"/>
          </a:p>
        </p:txBody>
      </p:sp>
    </p:spTree>
    <p:extLst>
      <p:ext uri="{BB962C8B-B14F-4D97-AF65-F5344CB8AC3E}">
        <p14:creationId xmlns:p14="http://schemas.microsoft.com/office/powerpoint/2010/main" val="186601723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560" y="437893"/>
            <a:ext cx="7773988" cy="556022"/>
          </a:xfrm>
        </p:spPr>
        <p:txBody>
          <a:bodyPr/>
          <a:lstStyle/>
          <a:p>
            <a:r>
              <a:rPr lang="en-US" dirty="0" smtClean="0">
                <a:solidFill>
                  <a:schemeClr val="accent1">
                    <a:alpha val="98824"/>
                  </a:schemeClr>
                </a:solidFill>
              </a:rPr>
              <a:t>Active Directory PowerShell History</a:t>
            </a:r>
            <a:endParaRPr lang="en-US" dirty="0">
              <a:solidFill>
                <a:schemeClr val="accent1">
                  <a:alpha val="98824"/>
                </a:schemeClr>
              </a:solidFill>
            </a:endParaRPr>
          </a:p>
        </p:txBody>
      </p:sp>
      <p:sp>
        <p:nvSpPr>
          <p:cNvPr id="14" name="Freeform 13"/>
          <p:cNvSpPr/>
          <p:nvPr/>
        </p:nvSpPr>
        <p:spPr>
          <a:xfrm>
            <a:off x="786642" y="1027606"/>
            <a:ext cx="7347163" cy="1052145"/>
          </a:xfrm>
          <a:custGeom>
            <a:avLst/>
            <a:gdLst>
              <a:gd name="connsiteX0" fmla="*/ 0 w 7227023"/>
              <a:gd name="connsiteY0" fmla="*/ 263036 h 1052145"/>
              <a:gd name="connsiteX1" fmla="*/ 6700951 w 7227023"/>
              <a:gd name="connsiteY1" fmla="*/ 263036 h 1052145"/>
              <a:gd name="connsiteX2" fmla="*/ 6700951 w 7227023"/>
              <a:gd name="connsiteY2" fmla="*/ 0 h 1052145"/>
              <a:gd name="connsiteX3" fmla="*/ 7227023 w 7227023"/>
              <a:gd name="connsiteY3" fmla="*/ 526073 h 1052145"/>
              <a:gd name="connsiteX4" fmla="*/ 6700951 w 7227023"/>
              <a:gd name="connsiteY4" fmla="*/ 1052145 h 1052145"/>
              <a:gd name="connsiteX5" fmla="*/ 6700951 w 7227023"/>
              <a:gd name="connsiteY5" fmla="*/ 789109 h 1052145"/>
              <a:gd name="connsiteX6" fmla="*/ 0 w 7227023"/>
              <a:gd name="connsiteY6" fmla="*/ 789109 h 1052145"/>
              <a:gd name="connsiteX7" fmla="*/ 0 w 7227023"/>
              <a:gd name="connsiteY7" fmla="*/ 263036 h 1052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27023" h="1052145">
                <a:moveTo>
                  <a:pt x="0" y="263036"/>
                </a:moveTo>
                <a:lnTo>
                  <a:pt x="6700951" y="263036"/>
                </a:lnTo>
                <a:lnTo>
                  <a:pt x="6700951" y="0"/>
                </a:lnTo>
                <a:lnTo>
                  <a:pt x="7227023" y="526073"/>
                </a:lnTo>
                <a:lnTo>
                  <a:pt x="6700951" y="1052145"/>
                </a:lnTo>
                <a:lnTo>
                  <a:pt x="6700951" y="789109"/>
                </a:lnTo>
                <a:lnTo>
                  <a:pt x="0" y="789109"/>
                </a:lnTo>
                <a:lnTo>
                  <a:pt x="0" y="2630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304946" rIns="517036" bIns="430064" numCol="1" spcCol="1270" anchor="ctr" anchorCtr="0">
            <a:noAutofit/>
          </a:bodyPr>
          <a:lstStyle/>
          <a:p>
            <a:pPr lvl="0" algn="l" defTabSz="488950">
              <a:lnSpc>
                <a:spcPct val="90000"/>
              </a:lnSpc>
              <a:spcBef>
                <a:spcPct val="0"/>
              </a:spcBef>
              <a:spcAft>
                <a:spcPct val="35000"/>
              </a:spcAft>
            </a:pPr>
            <a:r>
              <a:rPr lang="en-US" sz="1100" kern="1200" dirty="0" smtClean="0"/>
              <a:t>Former Scripting Technologies</a:t>
            </a:r>
            <a:endParaRPr lang="en-US" sz="1100" kern="1200" dirty="0"/>
          </a:p>
        </p:txBody>
      </p:sp>
      <p:sp>
        <p:nvSpPr>
          <p:cNvPr id="15" name="Freeform 14"/>
          <p:cNvSpPr/>
          <p:nvPr/>
        </p:nvSpPr>
        <p:spPr>
          <a:xfrm>
            <a:off x="786642" y="1840678"/>
            <a:ext cx="1665828" cy="1946152"/>
          </a:xfrm>
          <a:custGeom>
            <a:avLst/>
            <a:gdLst>
              <a:gd name="connsiteX0" fmla="*/ 0 w 1665828"/>
              <a:gd name="connsiteY0" fmla="*/ 0 h 1946152"/>
              <a:gd name="connsiteX1" fmla="*/ 1665828 w 1665828"/>
              <a:gd name="connsiteY1" fmla="*/ 0 h 1946152"/>
              <a:gd name="connsiteX2" fmla="*/ 1665828 w 1665828"/>
              <a:gd name="connsiteY2" fmla="*/ 1946152 h 1946152"/>
              <a:gd name="connsiteX3" fmla="*/ 0 w 1665828"/>
              <a:gd name="connsiteY3" fmla="*/ 1946152 h 1946152"/>
              <a:gd name="connsiteX4" fmla="*/ 0 w 1665828"/>
              <a:gd name="connsiteY4" fmla="*/ 0 h 194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5828" h="1946152">
                <a:moveTo>
                  <a:pt x="0" y="0"/>
                </a:moveTo>
                <a:lnTo>
                  <a:pt x="1665828" y="0"/>
                </a:lnTo>
                <a:lnTo>
                  <a:pt x="1665828" y="1946152"/>
                </a:lnTo>
                <a:lnTo>
                  <a:pt x="0" y="1946152"/>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0" kern="1200" dirty="0" smtClean="0"/>
              <a:t>WMI</a:t>
            </a:r>
            <a:endParaRPr lang="en-US" sz="1100" b="0" kern="1200" dirty="0"/>
          </a:p>
          <a:p>
            <a:pPr lvl="0" algn="l" defTabSz="488950">
              <a:lnSpc>
                <a:spcPct val="90000"/>
              </a:lnSpc>
              <a:spcBef>
                <a:spcPct val="0"/>
              </a:spcBef>
              <a:spcAft>
                <a:spcPct val="35000"/>
              </a:spcAft>
            </a:pPr>
            <a:r>
              <a:rPr lang="en-US" sz="1100" b="0" kern="1200" dirty="0" smtClean="0"/>
              <a:t>ADODB</a:t>
            </a:r>
          </a:p>
          <a:p>
            <a:pPr lvl="0" algn="l" defTabSz="488950">
              <a:lnSpc>
                <a:spcPct val="90000"/>
              </a:lnSpc>
              <a:spcBef>
                <a:spcPct val="0"/>
              </a:spcBef>
              <a:spcAft>
                <a:spcPct val="35000"/>
              </a:spcAft>
            </a:pPr>
            <a:r>
              <a:rPr lang="en-US" sz="1100" b="0" kern="1200" dirty="0" smtClean="0"/>
              <a:t>CMD utilities</a:t>
            </a:r>
          </a:p>
          <a:p>
            <a:pPr lvl="0" algn="l" defTabSz="488950">
              <a:lnSpc>
                <a:spcPct val="90000"/>
              </a:lnSpc>
              <a:spcBef>
                <a:spcPct val="0"/>
              </a:spcBef>
              <a:spcAft>
                <a:spcPct val="35000"/>
              </a:spcAft>
            </a:pPr>
            <a:r>
              <a:rPr lang="en-US" sz="1100" b="0" kern="1200" dirty="0" smtClean="0"/>
              <a:t>ADSI (.NET foundation)</a:t>
            </a:r>
            <a:endParaRPr lang="en-US" sz="1100" b="0" kern="1200" dirty="0"/>
          </a:p>
        </p:txBody>
      </p:sp>
      <p:sp>
        <p:nvSpPr>
          <p:cNvPr id="16" name="Freeform 15"/>
          <p:cNvSpPr/>
          <p:nvPr/>
        </p:nvSpPr>
        <p:spPr>
          <a:xfrm>
            <a:off x="2452470" y="1378197"/>
            <a:ext cx="5681335" cy="1052145"/>
          </a:xfrm>
          <a:custGeom>
            <a:avLst/>
            <a:gdLst>
              <a:gd name="connsiteX0" fmla="*/ 0 w 5561194"/>
              <a:gd name="connsiteY0" fmla="*/ 263036 h 1052145"/>
              <a:gd name="connsiteX1" fmla="*/ 5035122 w 5561194"/>
              <a:gd name="connsiteY1" fmla="*/ 263036 h 1052145"/>
              <a:gd name="connsiteX2" fmla="*/ 5035122 w 5561194"/>
              <a:gd name="connsiteY2" fmla="*/ 0 h 1052145"/>
              <a:gd name="connsiteX3" fmla="*/ 5561194 w 5561194"/>
              <a:gd name="connsiteY3" fmla="*/ 526073 h 1052145"/>
              <a:gd name="connsiteX4" fmla="*/ 5035122 w 5561194"/>
              <a:gd name="connsiteY4" fmla="*/ 1052145 h 1052145"/>
              <a:gd name="connsiteX5" fmla="*/ 5035122 w 5561194"/>
              <a:gd name="connsiteY5" fmla="*/ 789109 h 1052145"/>
              <a:gd name="connsiteX6" fmla="*/ 0 w 5561194"/>
              <a:gd name="connsiteY6" fmla="*/ 789109 h 1052145"/>
              <a:gd name="connsiteX7" fmla="*/ 0 w 5561194"/>
              <a:gd name="connsiteY7" fmla="*/ 263036 h 1052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61194" h="1052145">
                <a:moveTo>
                  <a:pt x="0" y="263036"/>
                </a:moveTo>
                <a:lnTo>
                  <a:pt x="5035122" y="263036"/>
                </a:lnTo>
                <a:lnTo>
                  <a:pt x="5035122" y="0"/>
                </a:lnTo>
                <a:lnTo>
                  <a:pt x="5561194" y="526073"/>
                </a:lnTo>
                <a:lnTo>
                  <a:pt x="5035122" y="1052145"/>
                </a:lnTo>
                <a:lnTo>
                  <a:pt x="5035122" y="789109"/>
                </a:lnTo>
                <a:lnTo>
                  <a:pt x="0" y="789109"/>
                </a:lnTo>
                <a:lnTo>
                  <a:pt x="0" y="2630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304946" rIns="517036" bIns="430064" numCol="1" spcCol="1270" anchor="ctr" anchorCtr="0">
            <a:noAutofit/>
          </a:bodyPr>
          <a:lstStyle/>
          <a:p>
            <a:pPr lvl="0" algn="l" defTabSz="488950">
              <a:lnSpc>
                <a:spcPct val="90000"/>
              </a:lnSpc>
              <a:spcBef>
                <a:spcPct val="0"/>
              </a:spcBef>
              <a:spcAft>
                <a:spcPct val="35000"/>
              </a:spcAft>
            </a:pPr>
            <a:r>
              <a:rPr lang="en-US" sz="1100" kern="1200" dirty="0" smtClean="0"/>
              <a:t>2008 R2  (v1)  76 cmdlets</a:t>
            </a:r>
            <a:endParaRPr lang="en-US" sz="1100" kern="1200" dirty="0"/>
          </a:p>
        </p:txBody>
      </p:sp>
      <p:sp>
        <p:nvSpPr>
          <p:cNvPr id="17" name="Freeform 16"/>
          <p:cNvSpPr/>
          <p:nvPr/>
        </p:nvSpPr>
        <p:spPr>
          <a:xfrm>
            <a:off x="2452471" y="2191269"/>
            <a:ext cx="1665828" cy="1896548"/>
          </a:xfrm>
          <a:custGeom>
            <a:avLst/>
            <a:gdLst>
              <a:gd name="connsiteX0" fmla="*/ 0 w 1665828"/>
              <a:gd name="connsiteY0" fmla="*/ 0 h 1896548"/>
              <a:gd name="connsiteX1" fmla="*/ 1665828 w 1665828"/>
              <a:gd name="connsiteY1" fmla="*/ 0 h 1896548"/>
              <a:gd name="connsiteX2" fmla="*/ 1665828 w 1665828"/>
              <a:gd name="connsiteY2" fmla="*/ 1896548 h 1896548"/>
              <a:gd name="connsiteX3" fmla="*/ 0 w 1665828"/>
              <a:gd name="connsiteY3" fmla="*/ 1896548 h 1896548"/>
              <a:gd name="connsiteX4" fmla="*/ 0 w 1665828"/>
              <a:gd name="connsiteY4" fmla="*/ 0 h 1896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5828" h="1896548">
                <a:moveTo>
                  <a:pt x="0" y="0"/>
                </a:moveTo>
                <a:lnTo>
                  <a:pt x="1665828" y="0"/>
                </a:lnTo>
                <a:lnTo>
                  <a:pt x="1665828" y="1896548"/>
                </a:lnTo>
                <a:lnTo>
                  <a:pt x="0" y="1896548"/>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0" kern="1200" dirty="0" smtClean="0"/>
              <a:t>Forest, Domain</a:t>
            </a:r>
            <a:endParaRPr lang="en-US" sz="1100" b="0" kern="1200" dirty="0"/>
          </a:p>
          <a:p>
            <a:pPr lvl="0" algn="l" defTabSz="488950">
              <a:lnSpc>
                <a:spcPct val="90000"/>
              </a:lnSpc>
              <a:spcBef>
                <a:spcPct val="0"/>
              </a:spcBef>
              <a:spcAft>
                <a:spcPct val="35000"/>
              </a:spcAft>
            </a:pPr>
            <a:r>
              <a:rPr lang="en-US" sz="1100" b="0" kern="1200" dirty="0" smtClean="0"/>
              <a:t>Users, Groups, Computers, OUs</a:t>
            </a:r>
            <a:endParaRPr lang="en-US" sz="1100" b="0" kern="1200" dirty="0"/>
          </a:p>
          <a:p>
            <a:pPr lvl="0" algn="l" defTabSz="488950">
              <a:lnSpc>
                <a:spcPct val="90000"/>
              </a:lnSpc>
              <a:spcBef>
                <a:spcPct val="0"/>
              </a:spcBef>
              <a:spcAft>
                <a:spcPct val="35000"/>
              </a:spcAft>
            </a:pPr>
            <a:r>
              <a:rPr lang="en-US" sz="1100" b="0" kern="1200" dirty="0" smtClean="0"/>
              <a:t>Service Accounts</a:t>
            </a:r>
            <a:endParaRPr lang="en-US" sz="1100" b="0" kern="1200" dirty="0"/>
          </a:p>
          <a:p>
            <a:pPr lvl="0" algn="l" defTabSz="488950">
              <a:lnSpc>
                <a:spcPct val="90000"/>
              </a:lnSpc>
              <a:spcBef>
                <a:spcPct val="0"/>
              </a:spcBef>
              <a:spcAft>
                <a:spcPct val="35000"/>
              </a:spcAft>
            </a:pPr>
            <a:r>
              <a:rPr lang="en-US" sz="1100" b="0" kern="1200" dirty="0" smtClean="0"/>
              <a:t>Password Policies</a:t>
            </a:r>
            <a:endParaRPr lang="en-US" sz="1100" b="0" kern="1200" dirty="0"/>
          </a:p>
          <a:p>
            <a:pPr lvl="0" algn="l" defTabSz="488950">
              <a:lnSpc>
                <a:spcPct val="90000"/>
              </a:lnSpc>
              <a:spcBef>
                <a:spcPct val="0"/>
              </a:spcBef>
              <a:spcAft>
                <a:spcPct val="35000"/>
              </a:spcAft>
            </a:pPr>
            <a:r>
              <a:rPr lang="en-US" sz="1100" b="0" kern="1200" dirty="0" smtClean="0"/>
              <a:t>Recycle Bin</a:t>
            </a:r>
            <a:endParaRPr lang="en-US" sz="1100" b="0" kern="1200" dirty="0"/>
          </a:p>
          <a:p>
            <a:pPr lvl="0" algn="l" defTabSz="488950">
              <a:lnSpc>
                <a:spcPct val="90000"/>
              </a:lnSpc>
              <a:spcBef>
                <a:spcPct val="0"/>
              </a:spcBef>
              <a:spcAft>
                <a:spcPct val="35000"/>
              </a:spcAft>
            </a:pPr>
            <a:r>
              <a:rPr lang="en-US" sz="1100" b="0" kern="1200" dirty="0" smtClean="0"/>
              <a:t>Etc.</a:t>
            </a:r>
            <a:endParaRPr lang="en-US" sz="1100" b="0" kern="1200" dirty="0"/>
          </a:p>
        </p:txBody>
      </p:sp>
      <p:sp>
        <p:nvSpPr>
          <p:cNvPr id="18" name="Freeform 17"/>
          <p:cNvSpPr/>
          <p:nvPr/>
        </p:nvSpPr>
        <p:spPr>
          <a:xfrm>
            <a:off x="4118300" y="1728788"/>
            <a:ext cx="4015506" cy="1052145"/>
          </a:xfrm>
          <a:custGeom>
            <a:avLst/>
            <a:gdLst>
              <a:gd name="connsiteX0" fmla="*/ 0 w 3895365"/>
              <a:gd name="connsiteY0" fmla="*/ 263036 h 1052145"/>
              <a:gd name="connsiteX1" fmla="*/ 3369293 w 3895365"/>
              <a:gd name="connsiteY1" fmla="*/ 263036 h 1052145"/>
              <a:gd name="connsiteX2" fmla="*/ 3369293 w 3895365"/>
              <a:gd name="connsiteY2" fmla="*/ 0 h 1052145"/>
              <a:gd name="connsiteX3" fmla="*/ 3895365 w 3895365"/>
              <a:gd name="connsiteY3" fmla="*/ 526073 h 1052145"/>
              <a:gd name="connsiteX4" fmla="*/ 3369293 w 3895365"/>
              <a:gd name="connsiteY4" fmla="*/ 1052145 h 1052145"/>
              <a:gd name="connsiteX5" fmla="*/ 3369293 w 3895365"/>
              <a:gd name="connsiteY5" fmla="*/ 789109 h 1052145"/>
              <a:gd name="connsiteX6" fmla="*/ 0 w 3895365"/>
              <a:gd name="connsiteY6" fmla="*/ 789109 h 1052145"/>
              <a:gd name="connsiteX7" fmla="*/ 0 w 3895365"/>
              <a:gd name="connsiteY7" fmla="*/ 263036 h 1052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95365" h="1052145">
                <a:moveTo>
                  <a:pt x="0" y="263036"/>
                </a:moveTo>
                <a:lnTo>
                  <a:pt x="3369293" y="263036"/>
                </a:lnTo>
                <a:lnTo>
                  <a:pt x="3369293" y="0"/>
                </a:lnTo>
                <a:lnTo>
                  <a:pt x="3895365" y="526073"/>
                </a:lnTo>
                <a:lnTo>
                  <a:pt x="3369293" y="1052145"/>
                </a:lnTo>
                <a:lnTo>
                  <a:pt x="3369293" y="789109"/>
                </a:lnTo>
                <a:lnTo>
                  <a:pt x="0" y="789109"/>
                </a:lnTo>
                <a:lnTo>
                  <a:pt x="0" y="2630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304946" rIns="517036" bIns="430064" numCol="1" spcCol="1270" anchor="ctr" anchorCtr="0">
            <a:noAutofit/>
          </a:bodyPr>
          <a:lstStyle/>
          <a:p>
            <a:pPr lvl="0" algn="l" defTabSz="488950">
              <a:lnSpc>
                <a:spcPct val="90000"/>
              </a:lnSpc>
              <a:spcBef>
                <a:spcPct val="0"/>
              </a:spcBef>
              <a:spcAft>
                <a:spcPct val="35000"/>
              </a:spcAft>
            </a:pPr>
            <a:r>
              <a:rPr lang="en-US" sz="1100" kern="1200" dirty="0" smtClean="0"/>
              <a:t>2012  (v2)  +69 cmdlets</a:t>
            </a:r>
            <a:endParaRPr lang="en-US" sz="1100" kern="1200" dirty="0"/>
          </a:p>
        </p:txBody>
      </p:sp>
      <p:sp>
        <p:nvSpPr>
          <p:cNvPr id="19" name="Freeform 18"/>
          <p:cNvSpPr/>
          <p:nvPr/>
        </p:nvSpPr>
        <p:spPr>
          <a:xfrm>
            <a:off x="4118300" y="2541860"/>
            <a:ext cx="1665828" cy="1909229"/>
          </a:xfrm>
          <a:custGeom>
            <a:avLst/>
            <a:gdLst>
              <a:gd name="connsiteX0" fmla="*/ 0 w 1665828"/>
              <a:gd name="connsiteY0" fmla="*/ 0 h 1909229"/>
              <a:gd name="connsiteX1" fmla="*/ 1665828 w 1665828"/>
              <a:gd name="connsiteY1" fmla="*/ 0 h 1909229"/>
              <a:gd name="connsiteX2" fmla="*/ 1665828 w 1665828"/>
              <a:gd name="connsiteY2" fmla="*/ 1909229 h 1909229"/>
              <a:gd name="connsiteX3" fmla="*/ 0 w 1665828"/>
              <a:gd name="connsiteY3" fmla="*/ 1909229 h 1909229"/>
              <a:gd name="connsiteX4" fmla="*/ 0 w 1665828"/>
              <a:gd name="connsiteY4" fmla="*/ 0 h 1909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5828" h="1909229">
                <a:moveTo>
                  <a:pt x="0" y="0"/>
                </a:moveTo>
                <a:lnTo>
                  <a:pt x="1665828" y="0"/>
                </a:lnTo>
                <a:lnTo>
                  <a:pt x="1665828" y="1909229"/>
                </a:lnTo>
                <a:lnTo>
                  <a:pt x="0" y="1909229"/>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0" kern="1200" dirty="0" smtClean="0"/>
              <a:t>Replication</a:t>
            </a:r>
            <a:endParaRPr lang="en-US" sz="1100" b="0" kern="1200" dirty="0"/>
          </a:p>
          <a:p>
            <a:pPr lvl="0" algn="l" defTabSz="488950">
              <a:lnSpc>
                <a:spcPct val="90000"/>
              </a:lnSpc>
              <a:spcBef>
                <a:spcPct val="0"/>
              </a:spcBef>
              <a:spcAft>
                <a:spcPct val="35000"/>
              </a:spcAft>
            </a:pPr>
            <a:r>
              <a:rPr lang="en-US" sz="1100" b="0" kern="1200" dirty="0" smtClean="0"/>
              <a:t>Trusts</a:t>
            </a:r>
            <a:endParaRPr lang="en-US" sz="1100" b="0" kern="1200" dirty="0"/>
          </a:p>
          <a:p>
            <a:pPr lvl="0" algn="l" defTabSz="488950">
              <a:lnSpc>
                <a:spcPct val="90000"/>
              </a:lnSpc>
              <a:spcBef>
                <a:spcPct val="0"/>
              </a:spcBef>
              <a:spcAft>
                <a:spcPct val="35000"/>
              </a:spcAft>
            </a:pPr>
            <a:r>
              <a:rPr lang="en-US" sz="1100" b="0" kern="1200" dirty="0" smtClean="0"/>
              <a:t>DC Cloning</a:t>
            </a:r>
            <a:endParaRPr lang="en-US" sz="1100" b="0" kern="1200" dirty="0"/>
          </a:p>
          <a:p>
            <a:pPr lvl="0" algn="l" defTabSz="488950">
              <a:lnSpc>
                <a:spcPct val="90000"/>
              </a:lnSpc>
              <a:spcBef>
                <a:spcPct val="0"/>
              </a:spcBef>
              <a:spcAft>
                <a:spcPct val="35000"/>
              </a:spcAft>
            </a:pPr>
            <a:r>
              <a:rPr lang="en-US" sz="1100" b="0" kern="1200" dirty="0" smtClean="0"/>
              <a:t>Dynamic Access Control</a:t>
            </a:r>
            <a:endParaRPr lang="en-US" sz="1100" b="0" kern="1200" dirty="0"/>
          </a:p>
          <a:p>
            <a:pPr lvl="0" algn="l" defTabSz="488950">
              <a:lnSpc>
                <a:spcPct val="90000"/>
              </a:lnSpc>
              <a:spcBef>
                <a:spcPct val="0"/>
              </a:spcBef>
              <a:spcAft>
                <a:spcPct val="35000"/>
              </a:spcAft>
            </a:pPr>
            <a:r>
              <a:rPr lang="en-US" sz="1100" b="0" kern="1200" dirty="0" err="1" smtClean="0"/>
              <a:t>ADDSDeployment</a:t>
            </a:r>
            <a:r>
              <a:rPr lang="en-US" sz="1100" b="0" kern="1200" dirty="0" smtClean="0"/>
              <a:t> Module</a:t>
            </a:r>
            <a:endParaRPr lang="en-US" sz="1100" b="0" kern="1200" dirty="0"/>
          </a:p>
        </p:txBody>
      </p:sp>
      <p:sp>
        <p:nvSpPr>
          <p:cNvPr id="20" name="Freeform 19"/>
          <p:cNvSpPr/>
          <p:nvPr/>
        </p:nvSpPr>
        <p:spPr>
          <a:xfrm>
            <a:off x="5784128" y="2079379"/>
            <a:ext cx="2349678" cy="1052145"/>
          </a:xfrm>
          <a:custGeom>
            <a:avLst/>
            <a:gdLst>
              <a:gd name="connsiteX0" fmla="*/ 0 w 2229536"/>
              <a:gd name="connsiteY0" fmla="*/ 263036 h 1052145"/>
              <a:gd name="connsiteX1" fmla="*/ 1703464 w 2229536"/>
              <a:gd name="connsiteY1" fmla="*/ 263036 h 1052145"/>
              <a:gd name="connsiteX2" fmla="*/ 1703464 w 2229536"/>
              <a:gd name="connsiteY2" fmla="*/ 0 h 1052145"/>
              <a:gd name="connsiteX3" fmla="*/ 2229536 w 2229536"/>
              <a:gd name="connsiteY3" fmla="*/ 526073 h 1052145"/>
              <a:gd name="connsiteX4" fmla="*/ 1703464 w 2229536"/>
              <a:gd name="connsiteY4" fmla="*/ 1052145 h 1052145"/>
              <a:gd name="connsiteX5" fmla="*/ 1703464 w 2229536"/>
              <a:gd name="connsiteY5" fmla="*/ 789109 h 1052145"/>
              <a:gd name="connsiteX6" fmla="*/ 0 w 2229536"/>
              <a:gd name="connsiteY6" fmla="*/ 789109 h 1052145"/>
              <a:gd name="connsiteX7" fmla="*/ 0 w 2229536"/>
              <a:gd name="connsiteY7" fmla="*/ 263036 h 1052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9536" h="1052145">
                <a:moveTo>
                  <a:pt x="0" y="263036"/>
                </a:moveTo>
                <a:lnTo>
                  <a:pt x="1703464" y="263036"/>
                </a:lnTo>
                <a:lnTo>
                  <a:pt x="1703464" y="0"/>
                </a:lnTo>
                <a:lnTo>
                  <a:pt x="2229536" y="526073"/>
                </a:lnTo>
                <a:lnTo>
                  <a:pt x="1703464" y="1052145"/>
                </a:lnTo>
                <a:lnTo>
                  <a:pt x="1703464" y="789109"/>
                </a:lnTo>
                <a:lnTo>
                  <a:pt x="0" y="789109"/>
                </a:lnTo>
                <a:lnTo>
                  <a:pt x="0" y="2630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1910" tIns="304946" rIns="517036" bIns="430064" numCol="1" spcCol="1270" anchor="ctr" anchorCtr="0">
            <a:noAutofit/>
          </a:bodyPr>
          <a:lstStyle/>
          <a:p>
            <a:pPr lvl="0" algn="l" defTabSz="488950">
              <a:lnSpc>
                <a:spcPct val="90000"/>
              </a:lnSpc>
              <a:spcBef>
                <a:spcPct val="0"/>
              </a:spcBef>
              <a:spcAft>
                <a:spcPct val="35000"/>
              </a:spcAft>
            </a:pPr>
            <a:r>
              <a:rPr lang="en-US" sz="1100" kern="1200" dirty="0" smtClean="0"/>
              <a:t>2012 R2  (v3)  +12 cmdlets</a:t>
            </a:r>
            <a:endParaRPr lang="en-US" sz="1100" kern="1200" dirty="0"/>
          </a:p>
        </p:txBody>
      </p:sp>
      <p:sp>
        <p:nvSpPr>
          <p:cNvPr id="21" name="Freeform 20"/>
          <p:cNvSpPr/>
          <p:nvPr/>
        </p:nvSpPr>
        <p:spPr>
          <a:xfrm>
            <a:off x="5784128" y="2892451"/>
            <a:ext cx="1774912" cy="1931607"/>
          </a:xfrm>
          <a:custGeom>
            <a:avLst/>
            <a:gdLst>
              <a:gd name="connsiteX0" fmla="*/ 0 w 1681005"/>
              <a:gd name="connsiteY0" fmla="*/ 0 h 1931607"/>
              <a:gd name="connsiteX1" fmla="*/ 1681005 w 1681005"/>
              <a:gd name="connsiteY1" fmla="*/ 0 h 1931607"/>
              <a:gd name="connsiteX2" fmla="*/ 1681005 w 1681005"/>
              <a:gd name="connsiteY2" fmla="*/ 1931607 h 1931607"/>
              <a:gd name="connsiteX3" fmla="*/ 0 w 1681005"/>
              <a:gd name="connsiteY3" fmla="*/ 1931607 h 1931607"/>
              <a:gd name="connsiteX4" fmla="*/ 0 w 1681005"/>
              <a:gd name="connsiteY4" fmla="*/ 0 h 193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05" h="1931607">
                <a:moveTo>
                  <a:pt x="0" y="0"/>
                </a:moveTo>
                <a:lnTo>
                  <a:pt x="1681005" y="0"/>
                </a:lnTo>
                <a:lnTo>
                  <a:pt x="1681005" y="1931607"/>
                </a:lnTo>
                <a:lnTo>
                  <a:pt x="0" y="1931607"/>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0" kern="1200" dirty="0" smtClean="0"/>
              <a:t>Authentication Policies</a:t>
            </a:r>
            <a:endParaRPr lang="en-US" sz="1100" b="0" kern="1200" dirty="0"/>
          </a:p>
        </p:txBody>
      </p:sp>
    </p:spTree>
    <p:extLst>
      <p:ext uri="{BB962C8B-B14F-4D97-AF65-F5344CB8AC3E}">
        <p14:creationId xmlns:p14="http://schemas.microsoft.com/office/powerpoint/2010/main" val="15564218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p:txBody>
          <a:bodyPr/>
          <a:lstStyle/>
          <a:p>
            <a:pPr>
              <a:buClrTx/>
            </a:pPr>
            <a:r>
              <a:rPr lang="en-GB" sz="5400" dirty="0"/>
              <a:t>Getting Started</a:t>
            </a:r>
          </a:p>
        </p:txBody>
      </p:sp>
    </p:spTree>
    <p:extLst>
      <p:ext uri="{BB962C8B-B14F-4D97-AF65-F5344CB8AC3E}">
        <p14:creationId xmlns:p14="http://schemas.microsoft.com/office/powerpoint/2010/main" val="91770774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560" y="437893"/>
            <a:ext cx="7773988" cy="556022"/>
          </a:xfrm>
        </p:spPr>
        <p:txBody>
          <a:bodyPr/>
          <a:lstStyle/>
          <a:p>
            <a:r>
              <a:rPr lang="en-US" dirty="0" smtClean="0">
                <a:solidFill>
                  <a:schemeClr val="accent1">
                    <a:alpha val="98824"/>
                  </a:schemeClr>
                </a:solidFill>
              </a:rPr>
              <a:t>Active Directory PowerShell Versions</a:t>
            </a:r>
            <a:endParaRPr lang="en-US" dirty="0">
              <a:solidFill>
                <a:schemeClr val="accent1">
                  <a:alpha val="98824"/>
                </a:schemeClr>
              </a:solidFill>
            </a:endParaRPr>
          </a:p>
        </p:txBody>
      </p:sp>
      <p:sp>
        <p:nvSpPr>
          <p:cNvPr id="5" name="Text Placeholder 2"/>
          <p:cNvSpPr txBox="1">
            <a:spLocks/>
          </p:cNvSpPr>
          <p:nvPr/>
        </p:nvSpPr>
        <p:spPr>
          <a:xfrm>
            <a:off x="263244" y="971233"/>
            <a:ext cx="4040188" cy="479822"/>
          </a:xfrm>
          <a:prstGeom prst="rect">
            <a:avLst/>
          </a:prstGeom>
        </p:spPr>
        <p:txBody>
          <a:bodyPr>
            <a:normAutofit/>
          </a:bodyPr>
          <a:lstStyle>
            <a:lvl1pPr eaLnBrk="1" hangingPunct="1">
              <a:lnSpc>
                <a:spcPct val="120000"/>
              </a:lnSpc>
              <a:defRPr sz="2000" kern="800">
                <a:solidFill>
                  <a:srgbClr val="FFFFFF"/>
                </a:solidFill>
                <a:latin typeface="+mn-lt"/>
                <a:cs typeface="Segoe UI Light"/>
              </a:defRPr>
            </a:lvl1pPr>
            <a:lvl2pPr eaLnBrk="1" hangingPunct="1">
              <a:lnSpc>
                <a:spcPct val="120000"/>
              </a:lnSpc>
              <a:defRPr sz="2000" kern="800">
                <a:solidFill>
                  <a:srgbClr val="FFFFFF"/>
                </a:solidFill>
                <a:latin typeface="+mn-lt"/>
                <a:cs typeface="Segoe UI Light"/>
              </a:defRPr>
            </a:lvl2pPr>
            <a:lvl3pPr eaLnBrk="1" hangingPunct="1">
              <a:lnSpc>
                <a:spcPct val="120000"/>
              </a:lnSpc>
              <a:defRPr sz="2000" kern="800">
                <a:solidFill>
                  <a:srgbClr val="FFFFFF"/>
                </a:solidFill>
                <a:latin typeface="+mn-lt"/>
                <a:cs typeface="Segoe UI Light"/>
              </a:defRPr>
            </a:lvl3pPr>
            <a:lvl4pPr eaLnBrk="1" hangingPunct="1">
              <a:lnSpc>
                <a:spcPct val="120000"/>
              </a:lnSpc>
              <a:defRPr sz="2000" kern="800">
                <a:solidFill>
                  <a:srgbClr val="FFFFFF"/>
                </a:solidFill>
                <a:latin typeface="+mn-lt"/>
                <a:cs typeface="Segoe UI Light"/>
              </a:defRPr>
            </a:lvl4pPr>
            <a:lvl5pPr eaLnBrk="1" hangingPunct="1">
              <a:lnSpc>
                <a:spcPct val="120000"/>
              </a:lnSpc>
              <a:defRPr sz="2000" kern="800">
                <a:solidFill>
                  <a:srgbClr val="FFFFFF"/>
                </a:solidFill>
                <a:latin typeface="+mn-lt"/>
                <a:cs typeface="Segoe UI Light"/>
              </a:defRPr>
            </a:lvl5pPr>
          </a:lstStyle>
          <a:p>
            <a:r>
              <a:rPr lang="en-US" b="0" dirty="0">
                <a:solidFill>
                  <a:schemeClr val="tx1"/>
                </a:solidFill>
                <a:latin typeface="Segoe UI" panose="020B0502040204020203" pitchFamily="34" charset="0"/>
                <a:cs typeface="Segoe UI" panose="020B0502040204020203" pitchFamily="34" charset="0"/>
              </a:rPr>
              <a:t>Client</a:t>
            </a:r>
            <a:r>
              <a:rPr lang="en-US" b="0" dirty="0" smtClean="0">
                <a:solidFill>
                  <a:schemeClr val="tx1"/>
                </a:solidFill>
                <a:latin typeface="Segoe UI" panose="020B0502040204020203" pitchFamily="34" charset="0"/>
                <a:cs typeface="Segoe UI" panose="020B0502040204020203" pitchFamily="34" charset="0"/>
              </a:rPr>
              <a:t> – </a:t>
            </a:r>
            <a:r>
              <a:rPr lang="en-US" b="0" i="1" dirty="0" smtClean="0">
                <a:solidFill>
                  <a:schemeClr val="tx1"/>
                </a:solidFill>
                <a:latin typeface="Segoe UI" panose="020B0502040204020203" pitchFamily="34" charset="0"/>
                <a:cs typeface="Segoe UI" panose="020B0502040204020203" pitchFamily="34" charset="0"/>
              </a:rPr>
              <a:t>RSAT AD PS Module</a:t>
            </a:r>
            <a:endParaRPr lang="en-US" b="0" i="1" dirty="0">
              <a:solidFill>
                <a:schemeClr val="tx1"/>
              </a:solidFill>
              <a:latin typeface="Segoe UI" panose="020B0502040204020203" pitchFamily="34" charset="0"/>
              <a:cs typeface="Segoe UI" panose="020B0502040204020203" pitchFamily="34" charset="0"/>
            </a:endParaRPr>
          </a:p>
        </p:txBody>
      </p:sp>
      <p:sp>
        <p:nvSpPr>
          <p:cNvPr id="6" name="Content Placeholder 3"/>
          <p:cNvSpPr txBox="1">
            <a:spLocks/>
          </p:cNvSpPr>
          <p:nvPr/>
        </p:nvSpPr>
        <p:spPr>
          <a:xfrm>
            <a:off x="263244" y="1451054"/>
            <a:ext cx="4040188" cy="3455682"/>
          </a:xfrm>
          <a:prstGeom prst="rect">
            <a:avLst/>
          </a:prstGeom>
        </p:spPr>
        <p:txBody>
          <a:bodyPr>
            <a:normAutofit fontScale="92500" lnSpcReduction="10000"/>
          </a:bodyPr>
          <a:lstStyle>
            <a:lvl1pPr eaLnBrk="1" hangingPunct="1">
              <a:lnSpc>
                <a:spcPct val="120000"/>
              </a:lnSpc>
              <a:defRPr sz="2000" kern="800">
                <a:solidFill>
                  <a:srgbClr val="FFFFFF"/>
                </a:solidFill>
                <a:latin typeface="+mn-lt"/>
                <a:cs typeface="Segoe UI Light"/>
              </a:defRPr>
            </a:lvl1pPr>
            <a:lvl2pPr eaLnBrk="1" hangingPunct="1">
              <a:lnSpc>
                <a:spcPct val="120000"/>
              </a:lnSpc>
              <a:defRPr sz="2000" kern="800">
                <a:solidFill>
                  <a:srgbClr val="FFFFFF"/>
                </a:solidFill>
                <a:latin typeface="+mn-lt"/>
                <a:cs typeface="Segoe UI Light"/>
              </a:defRPr>
            </a:lvl2pPr>
            <a:lvl3pPr eaLnBrk="1" hangingPunct="1">
              <a:lnSpc>
                <a:spcPct val="120000"/>
              </a:lnSpc>
              <a:defRPr sz="2000" kern="800">
                <a:solidFill>
                  <a:srgbClr val="FFFFFF"/>
                </a:solidFill>
                <a:latin typeface="+mn-lt"/>
                <a:cs typeface="Segoe UI Light"/>
              </a:defRPr>
            </a:lvl3pPr>
            <a:lvl4pPr eaLnBrk="1" hangingPunct="1">
              <a:lnSpc>
                <a:spcPct val="120000"/>
              </a:lnSpc>
              <a:defRPr sz="2000" kern="800">
                <a:solidFill>
                  <a:srgbClr val="FFFFFF"/>
                </a:solidFill>
                <a:latin typeface="+mn-lt"/>
                <a:cs typeface="Segoe UI Light"/>
              </a:defRPr>
            </a:lvl4pPr>
            <a:lvl5pPr eaLnBrk="1" hangingPunct="1">
              <a:lnSpc>
                <a:spcPct val="120000"/>
              </a:lnSpc>
              <a:defRPr sz="2000" kern="800">
                <a:solidFill>
                  <a:srgbClr val="FFFFFF"/>
                </a:solidFill>
                <a:latin typeface="+mn-lt"/>
                <a:cs typeface="Segoe UI Light"/>
              </a:defRPr>
            </a:lvl5pPr>
          </a:lstStyle>
          <a:p>
            <a:endParaRPr lang="en-US" sz="1600" b="0" dirty="0" smtClean="0">
              <a:solidFill>
                <a:schemeClr val="tx1"/>
              </a:solidFill>
              <a:latin typeface="Segoe UI" panose="020B0502040204020203" pitchFamily="34" charset="0"/>
              <a:cs typeface="Segoe UI" panose="020B0502040204020203" pitchFamily="34" charset="0"/>
            </a:endParaRPr>
          </a:p>
          <a:p>
            <a:endParaRPr lang="en-US" sz="1600" b="0" dirty="0">
              <a:solidFill>
                <a:schemeClr val="tx1"/>
              </a:solidFill>
              <a:latin typeface="Segoe UI" panose="020B0502040204020203" pitchFamily="34" charset="0"/>
              <a:cs typeface="Segoe UI" panose="020B0502040204020203" pitchFamily="34" charset="0"/>
            </a:endParaRPr>
          </a:p>
          <a:p>
            <a:endParaRPr lang="en-US" sz="1600" b="0" dirty="0" smtClean="0">
              <a:solidFill>
                <a:schemeClr val="tx1"/>
              </a:solidFill>
              <a:latin typeface="Segoe UI" panose="020B0502040204020203" pitchFamily="34" charset="0"/>
              <a:cs typeface="Segoe UI" panose="020B0502040204020203" pitchFamily="34" charset="0"/>
            </a:endParaRPr>
          </a:p>
          <a:p>
            <a:endParaRPr lang="en-US" sz="1600" b="0" dirty="0">
              <a:solidFill>
                <a:schemeClr val="tx1"/>
              </a:solidFill>
              <a:latin typeface="Segoe UI" panose="020B0502040204020203" pitchFamily="34" charset="0"/>
              <a:cs typeface="Segoe UI" panose="020B0502040204020203" pitchFamily="34" charset="0"/>
            </a:endParaRPr>
          </a:p>
          <a:p>
            <a:r>
              <a:rPr lang="en-US" sz="1600" b="0" dirty="0" smtClean="0">
                <a:solidFill>
                  <a:schemeClr val="tx1"/>
                </a:solidFill>
                <a:latin typeface="Segoe UI" panose="020B0502040204020203" pitchFamily="34" charset="0"/>
                <a:cs typeface="Segoe UI" panose="020B0502040204020203" pitchFamily="34" charset="0"/>
              </a:rPr>
              <a:t>v1</a:t>
            </a:r>
          </a:p>
          <a:p>
            <a:pPr lvl="1"/>
            <a:r>
              <a:rPr lang="en-US" sz="1600" b="0" dirty="0" smtClean="0">
                <a:solidFill>
                  <a:schemeClr val="tx1"/>
                </a:solidFill>
                <a:latin typeface="Segoe UI" panose="020B0502040204020203" pitchFamily="34" charset="0"/>
                <a:cs typeface="Segoe UI" panose="020B0502040204020203" pitchFamily="34" charset="0"/>
              </a:rPr>
              <a:t>Windows 7</a:t>
            </a:r>
          </a:p>
          <a:p>
            <a:pPr lvl="1"/>
            <a:r>
              <a:rPr lang="en-US" sz="1600" b="0" dirty="0" smtClean="0">
                <a:solidFill>
                  <a:schemeClr val="tx1"/>
                </a:solidFill>
                <a:latin typeface="Segoe UI" panose="020B0502040204020203" pitchFamily="34" charset="0"/>
                <a:cs typeface="Segoe UI" panose="020B0502040204020203" pitchFamily="34" charset="0"/>
              </a:rPr>
              <a:t>Windows Server 2008 R2</a:t>
            </a:r>
          </a:p>
          <a:p>
            <a:r>
              <a:rPr lang="en-US" sz="1600" b="0" dirty="0" smtClean="0">
                <a:solidFill>
                  <a:schemeClr val="tx1"/>
                </a:solidFill>
                <a:latin typeface="Segoe UI" panose="020B0502040204020203" pitchFamily="34" charset="0"/>
                <a:cs typeface="Segoe UI" panose="020B0502040204020203" pitchFamily="34" charset="0"/>
              </a:rPr>
              <a:t>v2</a:t>
            </a:r>
          </a:p>
          <a:p>
            <a:pPr lvl="1"/>
            <a:r>
              <a:rPr lang="en-US" sz="1600" b="0" dirty="0" smtClean="0">
                <a:solidFill>
                  <a:schemeClr val="tx1"/>
                </a:solidFill>
                <a:latin typeface="Segoe UI" panose="020B0502040204020203" pitchFamily="34" charset="0"/>
                <a:cs typeface="Segoe UI" panose="020B0502040204020203" pitchFamily="34" charset="0"/>
              </a:rPr>
              <a:t>Windows 8</a:t>
            </a:r>
          </a:p>
          <a:p>
            <a:pPr lvl="1"/>
            <a:r>
              <a:rPr lang="en-US" sz="1600" b="0" dirty="0" smtClean="0">
                <a:solidFill>
                  <a:schemeClr val="tx1"/>
                </a:solidFill>
                <a:latin typeface="Segoe UI" panose="020B0502040204020203" pitchFamily="34" charset="0"/>
                <a:cs typeface="Segoe UI" panose="020B0502040204020203" pitchFamily="34" charset="0"/>
              </a:rPr>
              <a:t>Windows Server 2012</a:t>
            </a:r>
            <a:endParaRPr lang="en-US" sz="1600" b="0" dirty="0">
              <a:solidFill>
                <a:schemeClr val="tx1"/>
              </a:solidFill>
              <a:latin typeface="Segoe UI" panose="020B0502040204020203" pitchFamily="34" charset="0"/>
              <a:cs typeface="Segoe UI" panose="020B0502040204020203" pitchFamily="34" charset="0"/>
            </a:endParaRPr>
          </a:p>
          <a:p>
            <a:pPr marL="0" lvl="1"/>
            <a:r>
              <a:rPr lang="en-US" sz="1600" b="0" dirty="0" smtClean="0">
                <a:solidFill>
                  <a:schemeClr val="tx1"/>
                </a:solidFill>
                <a:latin typeface="Segoe UI" panose="020B0502040204020203" pitchFamily="34" charset="0"/>
                <a:cs typeface="Segoe UI" panose="020B0502040204020203" pitchFamily="34" charset="0"/>
              </a:rPr>
              <a:t>v3</a:t>
            </a:r>
          </a:p>
          <a:p>
            <a:pPr lvl="1"/>
            <a:r>
              <a:rPr lang="en-US" sz="1600" b="0" dirty="0" smtClean="0">
                <a:solidFill>
                  <a:schemeClr val="tx1"/>
                </a:solidFill>
                <a:latin typeface="Segoe UI" panose="020B0502040204020203" pitchFamily="34" charset="0"/>
                <a:cs typeface="Segoe UI" panose="020B0502040204020203" pitchFamily="34" charset="0"/>
              </a:rPr>
              <a:t>Windows 8.1</a:t>
            </a:r>
          </a:p>
          <a:p>
            <a:pPr lvl="1"/>
            <a:r>
              <a:rPr lang="en-US" sz="1600" b="0" dirty="0" smtClean="0">
                <a:solidFill>
                  <a:schemeClr val="tx1"/>
                </a:solidFill>
                <a:latin typeface="Segoe UI" panose="020B0502040204020203" pitchFamily="34" charset="0"/>
                <a:cs typeface="Segoe UI" panose="020B0502040204020203" pitchFamily="34" charset="0"/>
              </a:rPr>
              <a:t>Windows Server 2012 R2</a:t>
            </a:r>
          </a:p>
        </p:txBody>
      </p:sp>
      <p:sp>
        <p:nvSpPr>
          <p:cNvPr id="8" name="Text Placeholder 4"/>
          <p:cNvSpPr txBox="1">
            <a:spLocks/>
          </p:cNvSpPr>
          <p:nvPr/>
        </p:nvSpPr>
        <p:spPr>
          <a:xfrm>
            <a:off x="4866690" y="971233"/>
            <a:ext cx="4041775" cy="479822"/>
          </a:xfrm>
          <a:prstGeom prst="rect">
            <a:avLst/>
          </a:prstGeom>
        </p:spPr>
        <p:txBody>
          <a:bodyPr>
            <a:normAutofit/>
          </a:bodyPr>
          <a:lstStyle>
            <a:defPPr>
              <a:defRPr lang="en-US"/>
            </a:defPPr>
            <a:lvl1pPr>
              <a:lnSpc>
                <a:spcPct val="120000"/>
              </a:lnSpc>
              <a:defRPr sz="2000" kern="800">
                <a:solidFill>
                  <a:srgbClr val="3F3F3F"/>
                </a:solidFill>
                <a:latin typeface="+mj-lt"/>
                <a:cs typeface="Segoe UI Light"/>
              </a:defRPr>
            </a:lvl1pPr>
            <a:lvl2pPr>
              <a:lnSpc>
                <a:spcPct val="120000"/>
              </a:lnSpc>
              <a:defRPr sz="2000" kern="800">
                <a:solidFill>
                  <a:srgbClr val="FFFFFF"/>
                </a:solidFill>
                <a:cs typeface="Segoe UI Light"/>
              </a:defRPr>
            </a:lvl2pPr>
            <a:lvl3pPr>
              <a:lnSpc>
                <a:spcPct val="120000"/>
              </a:lnSpc>
              <a:defRPr sz="2000" kern="800">
                <a:solidFill>
                  <a:srgbClr val="FFFFFF"/>
                </a:solidFill>
                <a:cs typeface="Segoe UI Light"/>
              </a:defRPr>
            </a:lvl3pPr>
            <a:lvl4pPr>
              <a:lnSpc>
                <a:spcPct val="120000"/>
              </a:lnSpc>
              <a:defRPr sz="2000" kern="800">
                <a:solidFill>
                  <a:srgbClr val="FFFFFF"/>
                </a:solidFill>
                <a:cs typeface="Segoe UI Light"/>
              </a:defRPr>
            </a:lvl4pPr>
            <a:lvl5pPr>
              <a:lnSpc>
                <a:spcPct val="120000"/>
              </a:lnSpc>
              <a:defRPr sz="2000" kern="800">
                <a:solidFill>
                  <a:srgbClr val="FFFFFF"/>
                </a:solidFill>
                <a:cs typeface="Segoe UI Light"/>
              </a:defRPr>
            </a:lvl5pPr>
          </a:lstStyle>
          <a:p>
            <a:r>
              <a:rPr lang="en-US" b="0" dirty="0">
                <a:solidFill>
                  <a:schemeClr val="tx1"/>
                </a:solidFill>
                <a:latin typeface="Segoe UI" panose="020B0502040204020203" pitchFamily="34" charset="0"/>
                <a:cs typeface="Segoe UI" panose="020B0502040204020203" pitchFamily="34" charset="0"/>
              </a:rPr>
              <a:t>Server – </a:t>
            </a:r>
            <a:r>
              <a:rPr lang="en-US" b="0" i="1" dirty="0">
                <a:solidFill>
                  <a:schemeClr val="tx1"/>
                </a:solidFill>
                <a:latin typeface="Segoe UI" panose="020B0502040204020203" pitchFamily="34" charset="0"/>
                <a:cs typeface="Segoe UI" panose="020B0502040204020203" pitchFamily="34" charset="0"/>
              </a:rPr>
              <a:t>DC with AD Web Service</a:t>
            </a:r>
          </a:p>
        </p:txBody>
      </p:sp>
      <p:sp>
        <p:nvSpPr>
          <p:cNvPr id="9" name="Content Placeholder 5"/>
          <p:cNvSpPr txBox="1">
            <a:spLocks/>
          </p:cNvSpPr>
          <p:nvPr/>
        </p:nvSpPr>
        <p:spPr>
          <a:xfrm>
            <a:off x="5296164" y="1451053"/>
            <a:ext cx="3127383" cy="3382203"/>
          </a:xfrm>
          <a:prstGeom prst="rect">
            <a:avLst/>
          </a:prstGeom>
        </p:spPr>
        <p:txBody>
          <a:bodyPr>
            <a:normAutofit/>
          </a:bodyPr>
          <a:lstStyle>
            <a:lvl1pPr eaLnBrk="1" hangingPunct="1">
              <a:lnSpc>
                <a:spcPct val="120000"/>
              </a:lnSpc>
              <a:defRPr sz="2000" kern="800">
                <a:solidFill>
                  <a:srgbClr val="FFFFFF"/>
                </a:solidFill>
                <a:latin typeface="+mn-lt"/>
                <a:cs typeface="Segoe UI Light"/>
              </a:defRPr>
            </a:lvl1pPr>
            <a:lvl2pPr eaLnBrk="1" hangingPunct="1">
              <a:lnSpc>
                <a:spcPct val="120000"/>
              </a:lnSpc>
              <a:defRPr sz="2000" kern="800">
                <a:solidFill>
                  <a:srgbClr val="FFFFFF"/>
                </a:solidFill>
                <a:latin typeface="+mn-lt"/>
                <a:cs typeface="Segoe UI Light"/>
              </a:defRPr>
            </a:lvl2pPr>
            <a:lvl3pPr eaLnBrk="1" hangingPunct="1">
              <a:lnSpc>
                <a:spcPct val="120000"/>
              </a:lnSpc>
              <a:defRPr sz="2000" kern="800">
                <a:solidFill>
                  <a:srgbClr val="FFFFFF"/>
                </a:solidFill>
                <a:latin typeface="+mn-lt"/>
                <a:cs typeface="Segoe UI Light"/>
              </a:defRPr>
            </a:lvl3pPr>
            <a:lvl4pPr eaLnBrk="1" hangingPunct="1">
              <a:lnSpc>
                <a:spcPct val="120000"/>
              </a:lnSpc>
              <a:defRPr sz="2000" kern="800">
                <a:solidFill>
                  <a:srgbClr val="FFFFFF"/>
                </a:solidFill>
                <a:latin typeface="+mn-lt"/>
                <a:cs typeface="Segoe UI Light"/>
              </a:defRPr>
            </a:lvl4pPr>
            <a:lvl5pPr eaLnBrk="1" hangingPunct="1">
              <a:lnSpc>
                <a:spcPct val="120000"/>
              </a:lnSpc>
              <a:defRPr sz="2000" kern="800">
                <a:solidFill>
                  <a:srgbClr val="FFFFFF"/>
                </a:solidFill>
                <a:latin typeface="+mn-lt"/>
                <a:cs typeface="Segoe UI Light"/>
              </a:defRPr>
            </a:lvl5pPr>
          </a:lstStyle>
          <a:p>
            <a:r>
              <a:rPr lang="en-US" sz="1600" b="0" dirty="0" smtClean="0">
                <a:solidFill>
                  <a:schemeClr val="tx1"/>
                </a:solidFill>
                <a:latin typeface="Segoe UI" panose="020B0502040204020203" pitchFamily="34" charset="0"/>
                <a:cs typeface="Segoe UI" panose="020B0502040204020203" pitchFamily="34" charset="0"/>
              </a:rPr>
              <a:t>Windows Server 2003 or 2008</a:t>
            </a:r>
          </a:p>
          <a:p>
            <a:pPr lvl="1"/>
            <a:r>
              <a:rPr lang="en-US" sz="1200" b="0" dirty="0" smtClean="0">
                <a:solidFill>
                  <a:schemeClr val="tx1"/>
                </a:solidFill>
                <a:latin typeface="Segoe UI" panose="020B0502040204020203" pitchFamily="34" charset="0"/>
                <a:cs typeface="Segoe UI" panose="020B0502040204020203" pitchFamily="34" charset="0"/>
              </a:rPr>
              <a:t>AD Management Gateway Service</a:t>
            </a:r>
          </a:p>
          <a:p>
            <a:pPr lvl="1"/>
            <a:r>
              <a:rPr lang="en-US" sz="1200" b="0" dirty="0" smtClean="0">
                <a:solidFill>
                  <a:schemeClr val="tx1"/>
                </a:solidFill>
                <a:latin typeface="Segoe UI" panose="020B0502040204020203" pitchFamily="34" charset="0"/>
                <a:cs typeface="Segoe UI" panose="020B0502040204020203" pitchFamily="34" charset="0"/>
                <a:hlinkClick r:id="rId3"/>
              </a:rPr>
              <a:t>http://aka.ms/ADPS2003</a:t>
            </a:r>
            <a:endParaRPr lang="en-US" sz="1200" b="0" dirty="0" smtClean="0">
              <a:solidFill>
                <a:schemeClr val="tx1"/>
              </a:solidFill>
              <a:latin typeface="Segoe UI" panose="020B0502040204020203" pitchFamily="34" charset="0"/>
              <a:cs typeface="Segoe UI" panose="020B0502040204020203" pitchFamily="34" charset="0"/>
            </a:endParaRPr>
          </a:p>
          <a:p>
            <a:endParaRPr lang="en-US" sz="1600" b="0" dirty="0" smtClean="0">
              <a:solidFill>
                <a:schemeClr val="tx1"/>
              </a:solidFill>
              <a:latin typeface="Segoe UI" panose="020B0502040204020203" pitchFamily="34" charset="0"/>
              <a:cs typeface="Segoe UI" panose="020B0502040204020203" pitchFamily="34" charset="0"/>
            </a:endParaRPr>
          </a:p>
          <a:p>
            <a:r>
              <a:rPr lang="en-US" sz="1600" b="0" dirty="0" smtClean="0">
                <a:solidFill>
                  <a:schemeClr val="tx1"/>
                </a:solidFill>
                <a:latin typeface="Segoe UI" panose="020B0502040204020203" pitchFamily="34" charset="0"/>
                <a:cs typeface="Segoe UI" panose="020B0502040204020203" pitchFamily="34" charset="0"/>
              </a:rPr>
              <a:t>Windows Server 2008 R2</a:t>
            </a:r>
          </a:p>
          <a:p>
            <a:endParaRPr lang="en-US" sz="1600" b="0" dirty="0" smtClean="0">
              <a:solidFill>
                <a:schemeClr val="tx1"/>
              </a:solidFill>
              <a:latin typeface="Segoe UI" panose="020B0502040204020203" pitchFamily="34" charset="0"/>
              <a:cs typeface="Segoe UI" panose="020B0502040204020203" pitchFamily="34" charset="0"/>
            </a:endParaRPr>
          </a:p>
          <a:p>
            <a:endParaRPr lang="en-US" sz="1600" b="0" dirty="0" smtClean="0">
              <a:solidFill>
                <a:schemeClr val="tx1"/>
              </a:solidFill>
              <a:latin typeface="Segoe UI" panose="020B0502040204020203" pitchFamily="34" charset="0"/>
              <a:cs typeface="Segoe UI" panose="020B0502040204020203" pitchFamily="34" charset="0"/>
            </a:endParaRPr>
          </a:p>
          <a:p>
            <a:r>
              <a:rPr lang="en-US" sz="1600" b="0" dirty="0">
                <a:solidFill>
                  <a:schemeClr val="tx1"/>
                </a:solidFill>
                <a:latin typeface="Segoe UI" panose="020B0502040204020203" pitchFamily="34" charset="0"/>
                <a:cs typeface="Segoe UI" panose="020B0502040204020203" pitchFamily="34" charset="0"/>
              </a:rPr>
              <a:t>Windows Server </a:t>
            </a:r>
            <a:r>
              <a:rPr lang="en-US" sz="1600" b="0" dirty="0" smtClean="0">
                <a:solidFill>
                  <a:schemeClr val="tx1"/>
                </a:solidFill>
                <a:latin typeface="Segoe UI" panose="020B0502040204020203" pitchFamily="34" charset="0"/>
                <a:cs typeface="Segoe UI" panose="020B0502040204020203" pitchFamily="34" charset="0"/>
              </a:rPr>
              <a:t>2012</a:t>
            </a:r>
          </a:p>
          <a:p>
            <a:endParaRPr lang="en-US" sz="1600" b="0" dirty="0" smtClean="0">
              <a:solidFill>
                <a:schemeClr val="tx1"/>
              </a:solidFill>
              <a:latin typeface="Segoe UI" panose="020B0502040204020203" pitchFamily="34" charset="0"/>
              <a:cs typeface="Segoe UI" panose="020B0502040204020203" pitchFamily="34" charset="0"/>
            </a:endParaRPr>
          </a:p>
          <a:p>
            <a:endParaRPr lang="en-US" sz="1600" b="0" dirty="0">
              <a:solidFill>
                <a:schemeClr val="tx1"/>
              </a:solidFill>
              <a:latin typeface="Segoe UI" panose="020B0502040204020203" pitchFamily="34" charset="0"/>
              <a:cs typeface="Segoe UI" panose="020B0502040204020203" pitchFamily="34" charset="0"/>
            </a:endParaRPr>
          </a:p>
          <a:p>
            <a:r>
              <a:rPr lang="en-US" sz="1600" b="0" dirty="0">
                <a:solidFill>
                  <a:schemeClr val="tx1"/>
                </a:solidFill>
                <a:latin typeface="Segoe UI" panose="020B0502040204020203" pitchFamily="34" charset="0"/>
                <a:cs typeface="Segoe UI" panose="020B0502040204020203" pitchFamily="34" charset="0"/>
              </a:rPr>
              <a:t>Windows Server </a:t>
            </a:r>
            <a:r>
              <a:rPr lang="en-US" sz="1600" b="0" dirty="0" smtClean="0">
                <a:solidFill>
                  <a:schemeClr val="tx1"/>
                </a:solidFill>
                <a:latin typeface="Segoe UI" panose="020B0502040204020203" pitchFamily="34" charset="0"/>
                <a:cs typeface="Segoe UI" panose="020B0502040204020203" pitchFamily="34" charset="0"/>
              </a:rPr>
              <a:t>2012 R2</a:t>
            </a:r>
            <a:endParaRPr lang="en-US" sz="1600" b="0" dirty="0">
              <a:solidFill>
                <a:schemeClr val="tx1"/>
              </a:solidFill>
              <a:latin typeface="Segoe UI" panose="020B0502040204020203" pitchFamily="34" charset="0"/>
              <a:cs typeface="Segoe UI" panose="020B0502040204020203" pitchFamily="34" charset="0"/>
            </a:endParaRPr>
          </a:p>
          <a:p>
            <a:endParaRPr lang="en-US" sz="1600" b="0" dirty="0">
              <a:solidFill>
                <a:schemeClr val="tx1"/>
              </a:solidFill>
              <a:latin typeface="Segoe UI" panose="020B0502040204020203" pitchFamily="34" charset="0"/>
              <a:cs typeface="Segoe UI" panose="020B0502040204020203" pitchFamily="34" charset="0"/>
            </a:endParaRPr>
          </a:p>
        </p:txBody>
      </p:sp>
      <p:sp>
        <p:nvSpPr>
          <p:cNvPr id="10" name="Right Arrow 9"/>
          <p:cNvSpPr/>
          <p:nvPr/>
        </p:nvSpPr>
        <p:spPr>
          <a:xfrm>
            <a:off x="3803070" y="2750702"/>
            <a:ext cx="1066800" cy="800100"/>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smtClean="0">
                <a:solidFill>
                  <a:srgbClr val="FFFFFF"/>
                </a:solidFill>
              </a:rPr>
              <a:t>Port 9389</a:t>
            </a:r>
            <a:endParaRPr lang="en-US" sz="1400" b="0" dirty="0">
              <a:solidFill>
                <a:srgbClr val="FFFFFF"/>
              </a:solidFill>
            </a:endParaRPr>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384" y="1469784"/>
            <a:ext cx="1925908" cy="12621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Right Brace 11"/>
          <p:cNvSpPr/>
          <p:nvPr/>
        </p:nvSpPr>
        <p:spPr>
          <a:xfrm>
            <a:off x="3393678" y="1558641"/>
            <a:ext cx="170001" cy="3189858"/>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Left Brace 12"/>
          <p:cNvSpPr/>
          <p:nvPr/>
        </p:nvSpPr>
        <p:spPr>
          <a:xfrm>
            <a:off x="5102679" y="1544780"/>
            <a:ext cx="193485" cy="3206833"/>
          </a:xfrm>
          <a:prstGeom prst="lef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Rectangular Callout 3"/>
          <p:cNvSpPr/>
          <p:nvPr/>
        </p:nvSpPr>
        <p:spPr bwMode="auto">
          <a:xfrm>
            <a:off x="342900" y="1544779"/>
            <a:ext cx="734786" cy="839191"/>
          </a:xfrm>
          <a:prstGeom prst="wedgeRectCallout">
            <a:avLst>
              <a:gd name="adj1" fmla="val 79167"/>
              <a:gd name="adj2" fmla="val 42264"/>
            </a:avLst>
          </a:prstGeom>
          <a:solidFill>
            <a:schemeClr val="accent1"/>
          </a:solidFill>
          <a:ln>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b="0" dirty="0" smtClean="0">
                <a:solidFill>
                  <a:schemeClr val="bg1"/>
                </a:solidFill>
              </a:rPr>
              <a:t>AD </a:t>
            </a:r>
            <a:r>
              <a:rPr lang="en-US" sz="1100" b="0" dirty="0" err="1" smtClean="0">
                <a:solidFill>
                  <a:schemeClr val="bg1"/>
                </a:solidFill>
              </a:rPr>
              <a:t>Cmdlet</a:t>
            </a:r>
            <a:endParaRPr lang="en-US" sz="1100" b="0" dirty="0" smtClean="0">
              <a:solidFill>
                <a:schemeClr val="bg1"/>
              </a:solidFill>
            </a:endParaRPr>
          </a:p>
          <a:p>
            <a:pPr algn="ctr" defTabSz="914099"/>
            <a:r>
              <a:rPr lang="en-US" sz="1100" b="0" dirty="0" smtClean="0">
                <a:solidFill>
                  <a:schemeClr val="bg1"/>
                </a:solidFill>
              </a:rPr>
              <a:t>Feature Level</a:t>
            </a:r>
          </a:p>
        </p:txBody>
      </p:sp>
    </p:spTree>
    <p:extLst>
      <p:ext uri="{BB962C8B-B14F-4D97-AF65-F5344CB8AC3E}">
        <p14:creationId xmlns:p14="http://schemas.microsoft.com/office/powerpoint/2010/main" val="10897677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560" y="437893"/>
            <a:ext cx="8287940" cy="556022"/>
          </a:xfrm>
        </p:spPr>
        <p:txBody>
          <a:bodyPr/>
          <a:lstStyle/>
          <a:p>
            <a:r>
              <a:rPr lang="en-US" dirty="0" smtClean="0">
                <a:solidFill>
                  <a:schemeClr val="accent1">
                    <a:alpha val="98824"/>
                  </a:schemeClr>
                </a:solidFill>
              </a:rPr>
              <a:t>Active Directory PowerShell</a:t>
            </a:r>
            <a:br>
              <a:rPr lang="en-US" dirty="0" smtClean="0">
                <a:solidFill>
                  <a:schemeClr val="accent1">
                    <a:alpha val="98824"/>
                  </a:schemeClr>
                </a:solidFill>
              </a:rPr>
            </a:br>
            <a:r>
              <a:rPr lang="en-US" dirty="0" smtClean="0">
                <a:solidFill>
                  <a:schemeClr val="accent1">
                    <a:alpha val="98824"/>
                  </a:schemeClr>
                </a:solidFill>
              </a:rPr>
              <a:t>Implicit </a:t>
            </a:r>
            <a:r>
              <a:rPr lang="en-US" dirty="0" err="1" smtClean="0">
                <a:solidFill>
                  <a:schemeClr val="accent1">
                    <a:alpha val="98824"/>
                  </a:schemeClr>
                </a:solidFill>
              </a:rPr>
              <a:t>Remoting</a:t>
            </a:r>
            <a:endParaRPr lang="en-US" dirty="0">
              <a:solidFill>
                <a:schemeClr val="accent1">
                  <a:alpha val="98824"/>
                </a:schemeClr>
              </a:solidFill>
            </a:endParaRPr>
          </a:p>
        </p:txBody>
      </p:sp>
      <p:pic>
        <p:nvPicPr>
          <p:cNvPr id="14" name="Picture 13" descr="\\MAGNUM\Projects\Microsoft\Cloud Power FY12\Design\ICONS_PNG\Laptop.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33400" y="2133600"/>
            <a:ext cx="1371957" cy="1448791"/>
          </a:xfrm>
          <a:prstGeom prst="rect">
            <a:avLst/>
          </a:prstGeom>
          <a:noFill/>
        </p:spPr>
      </p:pic>
      <p:pic>
        <p:nvPicPr>
          <p:cNvPr id="17" name="Picture 2"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3353157" y="2133600"/>
            <a:ext cx="1371957" cy="1448791"/>
          </a:xfrm>
          <a:prstGeom prst="rect">
            <a:avLst/>
          </a:prstGeom>
          <a:noFill/>
        </p:spPr>
      </p:pic>
      <p:sp>
        <p:nvSpPr>
          <p:cNvPr id="20" name="Left-Right Arrow 19"/>
          <p:cNvSpPr/>
          <p:nvPr/>
        </p:nvSpPr>
        <p:spPr>
          <a:xfrm>
            <a:off x="1828800" y="2209800"/>
            <a:ext cx="1447800" cy="306562"/>
          </a:xfrm>
          <a:prstGeom prst="leftRightArrow">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1">
                    <a:lumMod val="75000"/>
                  </a:schemeClr>
                </a:solidFill>
                <a:latin typeface="Segoe UI Light" pitchFamily="34" charset="0"/>
                <a:cs typeface="Segoe UI Light" pitchFamily="34" charset="0"/>
              </a:rPr>
              <a:t>1. New-</a:t>
            </a:r>
            <a:r>
              <a:rPr lang="en-US" sz="700" b="1" dirty="0" err="1" smtClean="0">
                <a:solidFill>
                  <a:schemeClr val="accent1">
                    <a:lumMod val="75000"/>
                  </a:schemeClr>
                </a:solidFill>
                <a:latin typeface="Segoe UI Light" pitchFamily="34" charset="0"/>
                <a:cs typeface="Segoe UI Light" pitchFamily="34" charset="0"/>
              </a:rPr>
              <a:t>PSSession</a:t>
            </a:r>
            <a:endParaRPr lang="en-US" sz="700" b="1" dirty="0">
              <a:solidFill>
                <a:schemeClr val="accent1">
                  <a:lumMod val="75000"/>
                </a:schemeClr>
              </a:solidFill>
              <a:latin typeface="Segoe UI Light" pitchFamily="34" charset="0"/>
              <a:cs typeface="Segoe UI Light" pitchFamily="34" charset="0"/>
            </a:endParaRPr>
          </a:p>
        </p:txBody>
      </p:sp>
      <p:sp>
        <p:nvSpPr>
          <p:cNvPr id="21" name="Left-Right Arrow 20"/>
          <p:cNvSpPr/>
          <p:nvPr/>
        </p:nvSpPr>
        <p:spPr>
          <a:xfrm>
            <a:off x="1953534" y="2516362"/>
            <a:ext cx="1447800" cy="306562"/>
          </a:xfrm>
          <a:prstGeom prst="leftRightArrow">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accent1">
                    <a:lumMod val="75000"/>
                  </a:schemeClr>
                </a:solidFill>
                <a:latin typeface="Segoe UI Light" pitchFamily="34" charset="0"/>
                <a:cs typeface="Segoe UI Light" pitchFamily="34" charset="0"/>
              </a:rPr>
              <a:t>2. Import-Module -</a:t>
            </a:r>
            <a:r>
              <a:rPr lang="en-US" sz="700" b="1" dirty="0" err="1">
                <a:solidFill>
                  <a:schemeClr val="accent1">
                    <a:lumMod val="75000"/>
                  </a:schemeClr>
                </a:solidFill>
                <a:latin typeface="Segoe UI Light" pitchFamily="34" charset="0"/>
                <a:cs typeface="Segoe UI Light" pitchFamily="34" charset="0"/>
              </a:rPr>
              <a:t>PSSession</a:t>
            </a:r>
            <a:endParaRPr lang="en-US" sz="700" b="1" dirty="0">
              <a:solidFill>
                <a:schemeClr val="accent1">
                  <a:lumMod val="75000"/>
                </a:schemeClr>
              </a:solidFill>
              <a:latin typeface="Segoe UI Light" pitchFamily="34" charset="0"/>
              <a:cs typeface="Segoe UI Light" pitchFamily="34" charset="0"/>
            </a:endParaRPr>
          </a:p>
        </p:txBody>
      </p:sp>
      <p:sp>
        <p:nvSpPr>
          <p:cNvPr id="22" name="Right Arrow 21"/>
          <p:cNvSpPr/>
          <p:nvPr/>
        </p:nvSpPr>
        <p:spPr>
          <a:xfrm>
            <a:off x="2209799" y="2859757"/>
            <a:ext cx="1333321" cy="284020"/>
          </a:xfrm>
          <a:prstGeom prst="rightArrow">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accent1">
                    <a:lumMod val="75000"/>
                  </a:schemeClr>
                </a:solidFill>
                <a:latin typeface="Segoe UI Light" pitchFamily="34" charset="0"/>
                <a:cs typeface="Segoe UI Light" pitchFamily="34" charset="0"/>
              </a:rPr>
              <a:t>3. Get-</a:t>
            </a:r>
            <a:r>
              <a:rPr lang="en-US" sz="700" b="1" dirty="0" err="1">
                <a:solidFill>
                  <a:schemeClr val="accent1">
                    <a:lumMod val="75000"/>
                  </a:schemeClr>
                </a:solidFill>
                <a:latin typeface="Segoe UI Light" pitchFamily="34" charset="0"/>
                <a:cs typeface="Segoe UI Light" pitchFamily="34" charset="0"/>
              </a:rPr>
              <a:t>ADReplicationSubnet</a:t>
            </a:r>
            <a:endParaRPr lang="en-US" sz="700" b="1" dirty="0">
              <a:solidFill>
                <a:schemeClr val="accent1">
                  <a:lumMod val="75000"/>
                </a:schemeClr>
              </a:solidFill>
              <a:latin typeface="Segoe UI Light" pitchFamily="34" charset="0"/>
              <a:cs typeface="Segoe UI Light" pitchFamily="34" charset="0"/>
            </a:endParaRPr>
          </a:p>
        </p:txBody>
      </p:sp>
      <p:sp>
        <p:nvSpPr>
          <p:cNvPr id="23" name="TextBox 22"/>
          <p:cNvSpPr txBox="1"/>
          <p:nvPr/>
        </p:nvSpPr>
        <p:spPr>
          <a:xfrm>
            <a:off x="710294" y="3394103"/>
            <a:ext cx="928274" cy="263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700" b="1">
                <a:solidFill>
                  <a:schemeClr val="accent1">
                    <a:lumMod val="60000"/>
                    <a:lumOff val="40000"/>
                  </a:schemeClr>
                </a:solidFill>
                <a:latin typeface="Segoe UI Light" pitchFamily="34" charset="0"/>
                <a:cs typeface="Segoe UI Light"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solidFill>
                  <a:schemeClr val="accent1">
                    <a:lumMod val="75000"/>
                  </a:schemeClr>
                </a:solidFill>
              </a:rPr>
              <a:t>Windows 7</a:t>
            </a:r>
          </a:p>
          <a:p>
            <a:r>
              <a:rPr lang="en-US" dirty="0" smtClean="0">
                <a:solidFill>
                  <a:schemeClr val="accent1">
                    <a:lumMod val="75000"/>
                  </a:schemeClr>
                </a:solidFill>
              </a:rPr>
              <a:t>PowerShell 3.0 / 4.0</a:t>
            </a:r>
            <a:endParaRPr lang="en-US" dirty="0">
              <a:solidFill>
                <a:schemeClr val="accent1">
                  <a:lumMod val="75000"/>
                </a:schemeClr>
              </a:solidFill>
            </a:endParaRPr>
          </a:p>
        </p:txBody>
      </p:sp>
      <p:sp>
        <p:nvSpPr>
          <p:cNvPr id="24" name="TextBox 23"/>
          <p:cNvSpPr txBox="1"/>
          <p:nvPr/>
        </p:nvSpPr>
        <p:spPr>
          <a:xfrm>
            <a:off x="3395715" y="3439755"/>
            <a:ext cx="1176820" cy="263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700" b="1">
                <a:solidFill>
                  <a:schemeClr val="accent1">
                    <a:lumMod val="60000"/>
                    <a:lumOff val="40000"/>
                  </a:schemeClr>
                </a:solidFill>
                <a:latin typeface="Segoe UI Light" pitchFamily="34" charset="0"/>
                <a:cs typeface="Segoe UI Light"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solidFill>
                  <a:schemeClr val="accent1">
                    <a:lumMod val="75000"/>
                  </a:schemeClr>
                </a:solidFill>
              </a:rPr>
              <a:t>Windows Server 2012 / R2</a:t>
            </a:r>
          </a:p>
          <a:p>
            <a:r>
              <a:rPr lang="en-US" dirty="0" smtClean="0">
                <a:solidFill>
                  <a:schemeClr val="accent1">
                    <a:lumMod val="75000"/>
                  </a:schemeClr>
                </a:solidFill>
              </a:rPr>
              <a:t>Domain Controller</a:t>
            </a:r>
            <a:endParaRPr lang="en-US" dirty="0">
              <a:solidFill>
                <a:schemeClr val="accent1">
                  <a:lumMod val="75000"/>
                </a:schemeClr>
              </a:solidFill>
            </a:endParaRPr>
          </a:p>
        </p:txBody>
      </p:sp>
      <p:pic>
        <p:nvPicPr>
          <p:cNvPr id="25" name="Picture 2"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5638800" y="1145722"/>
            <a:ext cx="1371957" cy="1448791"/>
          </a:xfrm>
          <a:prstGeom prst="rect">
            <a:avLst/>
          </a:prstGeom>
          <a:noFill/>
        </p:spPr>
      </p:pic>
      <p:sp>
        <p:nvSpPr>
          <p:cNvPr id="26" name="TextBox 25"/>
          <p:cNvSpPr txBox="1"/>
          <p:nvPr/>
        </p:nvSpPr>
        <p:spPr>
          <a:xfrm>
            <a:off x="5638978" y="2451877"/>
            <a:ext cx="1371600" cy="263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700" b="1">
                <a:solidFill>
                  <a:schemeClr val="accent1">
                    <a:lumMod val="60000"/>
                    <a:lumOff val="40000"/>
                  </a:schemeClr>
                </a:solidFill>
                <a:latin typeface="Segoe UI Light" pitchFamily="34" charset="0"/>
                <a:cs typeface="Segoe UI Light"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solidFill>
                  <a:schemeClr val="accent1">
                    <a:lumMod val="75000"/>
                  </a:schemeClr>
                </a:solidFill>
              </a:rPr>
              <a:t>Windows  Server 2003/2008</a:t>
            </a:r>
          </a:p>
          <a:p>
            <a:r>
              <a:rPr lang="en-US" dirty="0" smtClean="0">
                <a:solidFill>
                  <a:schemeClr val="accent1">
                    <a:lumMod val="75000"/>
                  </a:schemeClr>
                </a:solidFill>
              </a:rPr>
              <a:t>Domain Controller</a:t>
            </a:r>
            <a:endParaRPr lang="en-US" dirty="0">
              <a:solidFill>
                <a:schemeClr val="accent1">
                  <a:lumMod val="75000"/>
                </a:schemeClr>
              </a:solidFill>
            </a:endParaRPr>
          </a:p>
        </p:txBody>
      </p:sp>
      <p:pic>
        <p:nvPicPr>
          <p:cNvPr id="27" name="Picture 2"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6920597" y="2287872"/>
            <a:ext cx="1371957" cy="1448791"/>
          </a:xfrm>
          <a:prstGeom prst="rect">
            <a:avLst/>
          </a:prstGeom>
          <a:noFill/>
        </p:spPr>
      </p:pic>
      <p:sp>
        <p:nvSpPr>
          <p:cNvPr id="28" name="TextBox 27"/>
          <p:cNvSpPr txBox="1"/>
          <p:nvPr/>
        </p:nvSpPr>
        <p:spPr>
          <a:xfrm>
            <a:off x="6964822" y="3594027"/>
            <a:ext cx="1283507" cy="263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700" b="1">
                <a:solidFill>
                  <a:schemeClr val="accent1">
                    <a:lumMod val="60000"/>
                    <a:lumOff val="40000"/>
                  </a:schemeClr>
                </a:solidFill>
                <a:latin typeface="Segoe UI Light" pitchFamily="34" charset="0"/>
                <a:cs typeface="Segoe UI Light"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solidFill>
                  <a:schemeClr val="accent1">
                    <a:lumMod val="75000"/>
                  </a:schemeClr>
                </a:solidFill>
              </a:rPr>
              <a:t>Windows  Server 2008R2</a:t>
            </a:r>
          </a:p>
          <a:p>
            <a:r>
              <a:rPr lang="en-US" dirty="0" smtClean="0">
                <a:solidFill>
                  <a:schemeClr val="accent1">
                    <a:lumMod val="75000"/>
                  </a:schemeClr>
                </a:solidFill>
              </a:rPr>
              <a:t>Domain Controller</a:t>
            </a:r>
            <a:endParaRPr lang="en-US" dirty="0">
              <a:solidFill>
                <a:schemeClr val="accent1">
                  <a:lumMod val="75000"/>
                </a:schemeClr>
              </a:solidFill>
            </a:endParaRPr>
          </a:p>
        </p:txBody>
      </p:sp>
      <p:pic>
        <p:nvPicPr>
          <p:cNvPr id="29" name="Picture 2"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5638800" y="3098246"/>
            <a:ext cx="1371957" cy="1448791"/>
          </a:xfrm>
          <a:prstGeom prst="rect">
            <a:avLst/>
          </a:prstGeom>
          <a:noFill/>
        </p:spPr>
      </p:pic>
      <p:sp>
        <p:nvSpPr>
          <p:cNvPr id="30" name="TextBox 29"/>
          <p:cNvSpPr txBox="1"/>
          <p:nvPr/>
        </p:nvSpPr>
        <p:spPr>
          <a:xfrm>
            <a:off x="5791377" y="4404401"/>
            <a:ext cx="1278893" cy="263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700" b="1">
                <a:solidFill>
                  <a:schemeClr val="accent1">
                    <a:lumMod val="60000"/>
                    <a:lumOff val="40000"/>
                  </a:schemeClr>
                </a:solidFill>
                <a:latin typeface="Segoe UI Light" pitchFamily="34" charset="0"/>
                <a:cs typeface="Segoe UI Light"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smtClean="0">
                <a:solidFill>
                  <a:schemeClr val="accent1">
                    <a:lumMod val="75000"/>
                  </a:schemeClr>
                </a:solidFill>
              </a:rPr>
              <a:t>Windows  Server 2012 / R2</a:t>
            </a:r>
          </a:p>
          <a:p>
            <a:r>
              <a:rPr lang="en-US" dirty="0" smtClean="0">
                <a:solidFill>
                  <a:schemeClr val="accent1">
                    <a:lumMod val="75000"/>
                  </a:schemeClr>
                </a:solidFill>
              </a:rPr>
              <a:t>Domain Controller</a:t>
            </a:r>
            <a:endParaRPr lang="en-US" dirty="0">
              <a:solidFill>
                <a:schemeClr val="accent1">
                  <a:lumMod val="75000"/>
                </a:schemeClr>
              </a:solidFill>
            </a:endParaRPr>
          </a:p>
        </p:txBody>
      </p:sp>
      <p:sp>
        <p:nvSpPr>
          <p:cNvPr id="32" name="Left Arrow 31"/>
          <p:cNvSpPr/>
          <p:nvPr/>
        </p:nvSpPr>
        <p:spPr>
          <a:xfrm>
            <a:off x="2348276" y="3145921"/>
            <a:ext cx="1256587" cy="293834"/>
          </a:xfrm>
          <a:prstGeom prst="leftArrow">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accent1">
                    <a:lumMod val="75000"/>
                  </a:schemeClr>
                </a:solidFill>
                <a:latin typeface="Segoe UI Light" pitchFamily="34" charset="0"/>
                <a:cs typeface="Segoe UI Light" pitchFamily="34" charset="0"/>
              </a:rPr>
              <a:t>5. </a:t>
            </a:r>
            <a:r>
              <a:rPr lang="en-US" sz="700" b="1" dirty="0" smtClean="0">
                <a:solidFill>
                  <a:schemeClr val="accent1">
                    <a:lumMod val="75000"/>
                  </a:schemeClr>
                </a:solidFill>
                <a:latin typeface="Segoe UI Light" pitchFamily="34" charset="0"/>
                <a:cs typeface="Segoe UI Light" pitchFamily="34" charset="0"/>
              </a:rPr>
              <a:t>Serialized Results</a:t>
            </a:r>
            <a:endParaRPr lang="en-US" sz="700" b="1" dirty="0">
              <a:solidFill>
                <a:schemeClr val="accent1">
                  <a:lumMod val="75000"/>
                </a:schemeClr>
              </a:solidFill>
              <a:latin typeface="Segoe UI Light" pitchFamily="34" charset="0"/>
              <a:cs typeface="Segoe UI Light" pitchFamily="34" charset="0"/>
            </a:endParaRPr>
          </a:p>
        </p:txBody>
      </p:sp>
      <p:pic>
        <p:nvPicPr>
          <p:cNvPr id="34" name="Picture 7" descr="\\MAGNUM\Projects\Microsoft\Cloud Power FY12\Design\ICONS_PNG\Gears.png"/>
          <p:cNvPicPr>
            <a:picLocks noChangeAspect="1" noChangeArrowheads="1"/>
          </p:cNvPicPr>
          <p:nvPr/>
        </p:nvPicPr>
        <p:blipFill>
          <a:blip r:embed="rId5" cstate="print">
            <a:duotone>
              <a:prstClr val="black"/>
              <a:schemeClr val="tx2">
                <a:tint val="45000"/>
                <a:satMod val="400000"/>
              </a:schemeClr>
            </a:duotone>
          </a:blip>
          <a:srcRect/>
          <a:stretch>
            <a:fillRect/>
          </a:stretch>
        </p:blipFill>
        <p:spPr bwMode="auto">
          <a:xfrm>
            <a:off x="5887872" y="1997570"/>
            <a:ext cx="533044" cy="561267"/>
          </a:xfrm>
          <a:prstGeom prst="rect">
            <a:avLst/>
          </a:prstGeom>
          <a:noFill/>
        </p:spPr>
      </p:pic>
      <p:pic>
        <p:nvPicPr>
          <p:cNvPr id="35" name="Picture 7" descr="\\MAGNUM\Projects\Microsoft\Cloud Power FY12\Design\ICONS_PNG\Gears.png"/>
          <p:cNvPicPr>
            <a:picLocks noChangeAspect="1" noChangeArrowheads="1"/>
          </p:cNvPicPr>
          <p:nvPr/>
        </p:nvPicPr>
        <p:blipFill>
          <a:blip r:embed="rId5" cstate="print">
            <a:duotone>
              <a:prstClr val="black"/>
              <a:schemeClr val="tx2">
                <a:tint val="45000"/>
                <a:satMod val="400000"/>
              </a:schemeClr>
            </a:duotone>
          </a:blip>
          <a:srcRect/>
          <a:stretch>
            <a:fillRect/>
          </a:stretch>
        </p:blipFill>
        <p:spPr bwMode="auto">
          <a:xfrm>
            <a:off x="7169764" y="3141985"/>
            <a:ext cx="533044" cy="561267"/>
          </a:xfrm>
          <a:prstGeom prst="rect">
            <a:avLst/>
          </a:prstGeom>
          <a:noFill/>
        </p:spPr>
      </p:pic>
      <p:pic>
        <p:nvPicPr>
          <p:cNvPr id="36" name="Picture 7" descr="\\MAGNUM\Projects\Microsoft\Cloud Power FY12\Design\ICONS_PNG\Gears.png"/>
          <p:cNvPicPr>
            <a:picLocks noChangeAspect="1" noChangeArrowheads="1"/>
          </p:cNvPicPr>
          <p:nvPr/>
        </p:nvPicPr>
        <p:blipFill>
          <a:blip r:embed="rId5" cstate="print">
            <a:duotone>
              <a:prstClr val="black"/>
              <a:schemeClr val="tx2">
                <a:tint val="45000"/>
                <a:satMod val="400000"/>
              </a:schemeClr>
            </a:duotone>
          </a:blip>
          <a:srcRect/>
          <a:stretch>
            <a:fillRect/>
          </a:stretch>
        </p:blipFill>
        <p:spPr bwMode="auto">
          <a:xfrm>
            <a:off x="5900372" y="3956567"/>
            <a:ext cx="533044" cy="561267"/>
          </a:xfrm>
          <a:prstGeom prst="rect">
            <a:avLst/>
          </a:prstGeom>
          <a:noFill/>
        </p:spPr>
      </p:pic>
      <p:sp>
        <p:nvSpPr>
          <p:cNvPr id="37" name="Left-Right Arrow 36"/>
          <p:cNvSpPr/>
          <p:nvPr/>
        </p:nvSpPr>
        <p:spPr>
          <a:xfrm>
            <a:off x="4355911" y="2751822"/>
            <a:ext cx="2779675" cy="304800"/>
          </a:xfrm>
          <a:prstGeom prst="leftRightArrow">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accent1">
                    <a:lumMod val="75000"/>
                  </a:schemeClr>
                </a:solidFill>
                <a:latin typeface="Segoe UI Light" pitchFamily="34" charset="0"/>
                <a:cs typeface="Segoe UI Light" pitchFamily="34" charset="0"/>
              </a:rPr>
              <a:t>4. Get-</a:t>
            </a:r>
            <a:r>
              <a:rPr lang="en-US" sz="700" b="1" dirty="0" err="1">
                <a:solidFill>
                  <a:schemeClr val="accent1">
                    <a:lumMod val="75000"/>
                  </a:schemeClr>
                </a:solidFill>
                <a:latin typeface="Segoe UI Light" pitchFamily="34" charset="0"/>
                <a:cs typeface="Segoe UI Light" pitchFamily="34" charset="0"/>
              </a:rPr>
              <a:t>ADReplicationSubnet</a:t>
            </a:r>
            <a:endParaRPr lang="en-US" sz="700" b="1" dirty="0">
              <a:solidFill>
                <a:schemeClr val="accent1">
                  <a:lumMod val="75000"/>
                </a:schemeClr>
              </a:solidFill>
              <a:latin typeface="Segoe UI Light" pitchFamily="34" charset="0"/>
              <a:cs typeface="Segoe UI Light" pitchFamily="34" charset="0"/>
            </a:endParaRPr>
          </a:p>
        </p:txBody>
      </p:sp>
      <p:sp>
        <p:nvSpPr>
          <p:cNvPr id="38" name="Left-Right Arrow 37"/>
          <p:cNvSpPr/>
          <p:nvPr/>
        </p:nvSpPr>
        <p:spPr>
          <a:xfrm rot="1800000">
            <a:off x="4355911" y="3494438"/>
            <a:ext cx="1648715" cy="304800"/>
          </a:xfrm>
          <a:prstGeom prst="leftRightArrow">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accent1">
                    <a:lumMod val="75000"/>
                  </a:schemeClr>
                </a:solidFill>
                <a:latin typeface="Segoe UI Light" pitchFamily="34" charset="0"/>
                <a:cs typeface="Segoe UI Light" pitchFamily="34" charset="0"/>
              </a:rPr>
              <a:t>4. Get-</a:t>
            </a:r>
            <a:r>
              <a:rPr lang="en-US" sz="700" b="1" dirty="0" err="1">
                <a:solidFill>
                  <a:schemeClr val="accent1">
                    <a:lumMod val="75000"/>
                  </a:schemeClr>
                </a:solidFill>
                <a:latin typeface="Segoe UI Light" pitchFamily="34" charset="0"/>
                <a:cs typeface="Segoe UI Light" pitchFamily="34" charset="0"/>
              </a:rPr>
              <a:t>ADReplicationSubnet</a:t>
            </a:r>
            <a:endParaRPr lang="en-US" sz="700" b="1" dirty="0">
              <a:solidFill>
                <a:schemeClr val="accent1">
                  <a:lumMod val="75000"/>
                </a:schemeClr>
              </a:solidFill>
              <a:latin typeface="Segoe UI Light" pitchFamily="34" charset="0"/>
              <a:cs typeface="Segoe UI Light" pitchFamily="34" charset="0"/>
            </a:endParaRPr>
          </a:p>
        </p:txBody>
      </p:sp>
      <p:sp>
        <p:nvSpPr>
          <p:cNvPr id="39" name="Left-Right Arrow 38"/>
          <p:cNvSpPr/>
          <p:nvPr/>
        </p:nvSpPr>
        <p:spPr>
          <a:xfrm rot="19800000">
            <a:off x="4355911" y="2068162"/>
            <a:ext cx="1648715" cy="304800"/>
          </a:xfrm>
          <a:prstGeom prst="leftRightArrow">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accent1">
                    <a:lumMod val="75000"/>
                  </a:schemeClr>
                </a:solidFill>
                <a:latin typeface="Segoe UI Light" pitchFamily="34" charset="0"/>
                <a:cs typeface="Segoe UI Light" pitchFamily="34" charset="0"/>
              </a:rPr>
              <a:t>4. Get-</a:t>
            </a:r>
            <a:r>
              <a:rPr lang="en-US" sz="700" b="1" dirty="0" err="1">
                <a:solidFill>
                  <a:schemeClr val="accent1">
                    <a:lumMod val="75000"/>
                  </a:schemeClr>
                </a:solidFill>
                <a:latin typeface="Segoe UI Light" pitchFamily="34" charset="0"/>
                <a:cs typeface="Segoe UI Light" pitchFamily="34" charset="0"/>
              </a:rPr>
              <a:t>ADReplicationSubnet</a:t>
            </a:r>
            <a:endParaRPr lang="en-US" sz="700" b="1" dirty="0">
              <a:solidFill>
                <a:schemeClr val="accent1">
                  <a:lumMod val="75000"/>
                </a:schemeClr>
              </a:solidFill>
              <a:latin typeface="Segoe UI Light" pitchFamily="34" charset="0"/>
              <a:cs typeface="Segoe UI Light" pitchFamily="34" charset="0"/>
            </a:endParaRPr>
          </a:p>
        </p:txBody>
      </p:sp>
      <p:sp>
        <p:nvSpPr>
          <p:cNvPr id="40" name="TextBox 39"/>
          <p:cNvSpPr txBox="1"/>
          <p:nvPr/>
        </p:nvSpPr>
        <p:spPr>
          <a:xfrm>
            <a:off x="1061360" y="2239422"/>
            <a:ext cx="571767" cy="707886"/>
          </a:xfrm>
          <a:prstGeom prst="rect">
            <a:avLst/>
          </a:prstGeom>
          <a:noFill/>
        </p:spPr>
        <p:txBody>
          <a:bodyPr wrap="square" rtlCol="0">
            <a:spAutoFit/>
          </a:bodyPr>
          <a:lstStyle/>
          <a:p>
            <a:r>
              <a:rPr lang="en-US" sz="4000" b="1" i="1" dirty="0" smtClean="0">
                <a:solidFill>
                  <a:srgbClr val="5F5F5F"/>
                </a:solidFill>
              </a:rPr>
              <a:t>≥</a:t>
            </a:r>
            <a:endParaRPr lang="en-US" sz="4000" b="1" i="1" dirty="0">
              <a:solidFill>
                <a:srgbClr val="5F5F5F"/>
              </a:solidFill>
            </a:endParaRPr>
          </a:p>
        </p:txBody>
      </p:sp>
      <p:sp>
        <p:nvSpPr>
          <p:cNvPr id="42" name="TextBox 41"/>
          <p:cNvSpPr txBox="1"/>
          <p:nvPr/>
        </p:nvSpPr>
        <p:spPr>
          <a:xfrm>
            <a:off x="1281368" y="4419600"/>
            <a:ext cx="2819577" cy="354281"/>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700" b="1">
                <a:solidFill>
                  <a:schemeClr val="accent1">
                    <a:lumMod val="60000"/>
                    <a:lumOff val="40000"/>
                  </a:schemeClr>
                </a:solidFill>
                <a:latin typeface="Segoe UI Light" pitchFamily="34" charset="0"/>
                <a:cs typeface="Segoe UI Light"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smtClean="0">
                <a:solidFill>
                  <a:schemeClr val="accent1">
                    <a:lumMod val="75000"/>
                  </a:schemeClr>
                </a:solidFill>
              </a:rPr>
              <a:t>http://aka.ms/ADPS2012</a:t>
            </a:r>
            <a:endParaRPr lang="en-US" sz="1600" dirty="0">
              <a:solidFill>
                <a:schemeClr val="accent1">
                  <a:lumMod val="75000"/>
                </a:schemeClr>
              </a:solidFill>
            </a:endParaRPr>
          </a:p>
        </p:txBody>
      </p:sp>
    </p:spTree>
    <p:extLst>
      <p:ext uri="{BB962C8B-B14F-4D97-AF65-F5344CB8AC3E}">
        <p14:creationId xmlns:p14="http://schemas.microsoft.com/office/powerpoint/2010/main" val="27096970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32" grpId="0" animBg="1"/>
      <p:bldP spid="37" grpId="0" animBg="1"/>
      <p:bldP spid="38" grpId="0" animBg="1"/>
      <p:bldP spid="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GB" sz="5400" dirty="0"/>
              <a:t>ADAC </a:t>
            </a:r>
            <a:r>
              <a:rPr lang="en-GB" sz="5400" dirty="0" smtClean="0"/>
              <a:t>History</a:t>
            </a:r>
            <a:endParaRPr lang="en-GB" sz="5400" dirty="0"/>
          </a:p>
        </p:txBody>
      </p:sp>
    </p:spTree>
    <p:extLst>
      <p:ext uri="{BB962C8B-B14F-4D97-AF65-F5344CB8AC3E}">
        <p14:creationId xmlns:p14="http://schemas.microsoft.com/office/powerpoint/2010/main" val="137801493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p:txBody>
          <a:bodyPr/>
          <a:lstStyle/>
          <a:p>
            <a:pPr>
              <a:buClrTx/>
            </a:pPr>
            <a:r>
              <a:rPr lang="en-GB" sz="5400" dirty="0" smtClean="0"/>
              <a:t>One-Liners</a:t>
            </a:r>
            <a:endParaRPr lang="en-GB" sz="5400" dirty="0"/>
          </a:p>
        </p:txBody>
      </p:sp>
    </p:spTree>
    <p:extLst>
      <p:ext uri="{BB962C8B-B14F-4D97-AF65-F5344CB8AC3E}">
        <p14:creationId xmlns:p14="http://schemas.microsoft.com/office/powerpoint/2010/main" val="37195064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0798" y="1089953"/>
            <a:ext cx="8363938" cy="3447795"/>
          </a:xfrm>
        </p:spPr>
        <p:txBody>
          <a:bodyPr/>
          <a:lstStyle/>
          <a:p>
            <a:r>
              <a:rPr lang="en-US" sz="2000" u="sng" dirty="0">
                <a:hlinkClick r:id="rId2"/>
              </a:rPr>
              <a:t>http://aka.ms/</a:t>
            </a:r>
            <a:r>
              <a:rPr lang="en-US" sz="2000" u="sng" dirty="0" smtClean="0">
                <a:hlinkClick r:id="rId2"/>
              </a:rPr>
              <a:t>MVAPSAD</a:t>
            </a:r>
            <a:endParaRPr lang="en-US" sz="2000" u="sng" dirty="0" smtClean="0"/>
          </a:p>
          <a:p>
            <a:r>
              <a:rPr lang="en-US" sz="2000" u="sng" dirty="0">
                <a:hlinkClick r:id="rId3"/>
              </a:rPr>
              <a:t>http://</a:t>
            </a:r>
            <a:r>
              <a:rPr lang="en-US" sz="2000" u="sng" dirty="0" smtClean="0">
                <a:hlinkClick r:id="rId3"/>
              </a:rPr>
              <a:t>aka.ms/MVAPremier</a:t>
            </a:r>
            <a:endParaRPr lang="en-US" sz="2000" u="sng" dirty="0" smtClean="0"/>
          </a:p>
          <a:p>
            <a:pPr marL="342900" indent="-342900">
              <a:buFont typeface="Arial"/>
              <a:buChar char="•"/>
            </a:pPr>
            <a:r>
              <a:rPr lang="en-US" sz="2000" dirty="0"/>
              <a:t>Managing Active Directory with Windows PowerShell: TFM, 2nd Edition by Jeffery Hicks (Apr 1, 2011)</a:t>
            </a:r>
          </a:p>
          <a:p>
            <a:pPr marL="342900" indent="-342900">
              <a:buFont typeface="Arial"/>
              <a:buChar char="•"/>
            </a:pPr>
            <a:r>
              <a:rPr lang="en-US" sz="2000" dirty="0"/>
              <a:t>Automating Active Directory Administration with Windows PowerShell 2.0 by Ken St. Cyr and Laura E. Hunter (Jun 28, 2011)</a:t>
            </a:r>
          </a:p>
          <a:p>
            <a:pPr marL="342900" indent="-342900">
              <a:buFont typeface="Arial"/>
              <a:buChar char="•"/>
            </a:pPr>
            <a:r>
              <a:rPr lang="en-US" sz="2000" dirty="0"/>
              <a:t>Learn Active Directory Management in a Month of Lunches by Richard </a:t>
            </a:r>
            <a:r>
              <a:rPr lang="en-US" sz="2000" dirty="0" err="1"/>
              <a:t>Siddaway</a:t>
            </a:r>
            <a:r>
              <a:rPr lang="en-US" sz="2000" dirty="0"/>
              <a:t> (Mar 24, 2014)</a:t>
            </a:r>
          </a:p>
          <a:p>
            <a:r>
              <a:rPr lang="en-US" dirty="0"/>
              <a:t> </a:t>
            </a:r>
          </a:p>
        </p:txBody>
      </p:sp>
      <p:sp>
        <p:nvSpPr>
          <p:cNvPr id="3" name="Title 2"/>
          <p:cNvSpPr>
            <a:spLocks noGrp="1"/>
          </p:cNvSpPr>
          <p:nvPr>
            <p:ph type="title"/>
          </p:nvPr>
        </p:nvSpPr>
        <p:spPr/>
        <p:txBody>
          <a:bodyPr/>
          <a:lstStyle/>
          <a:p>
            <a:r>
              <a:rPr lang="en-US" dirty="0" smtClean="0"/>
              <a:t>Links and books for more information</a:t>
            </a:r>
            <a:endParaRPr lang="en-US" dirty="0"/>
          </a:p>
        </p:txBody>
      </p:sp>
    </p:spTree>
    <p:extLst>
      <p:ext uri="{BB962C8B-B14F-4D97-AF65-F5344CB8AC3E}">
        <p14:creationId xmlns:p14="http://schemas.microsoft.com/office/powerpoint/2010/main" val="41660253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8560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50" dirty="0" smtClean="0">
                <a:solidFill>
                  <a:schemeClr val="accent1">
                    <a:alpha val="98824"/>
                  </a:schemeClr>
                </a:solidFill>
              </a:rPr>
              <a:t>Meet Ashley McGlone | @GoateePFE</a:t>
            </a:r>
            <a:endParaRPr lang="en-US" sz="4050" dirty="0">
              <a:solidFill>
                <a:schemeClr val="accent1">
                  <a:alpha val="98824"/>
                </a:schemeClr>
              </a:solidFill>
            </a:endParaRPr>
          </a:p>
        </p:txBody>
      </p:sp>
      <p:sp>
        <p:nvSpPr>
          <p:cNvPr id="7" name="Content Placeholder 6"/>
          <p:cNvSpPr>
            <a:spLocks noGrp="1"/>
          </p:cNvSpPr>
          <p:nvPr>
            <p:ph sz="quarter" idx="10"/>
          </p:nvPr>
        </p:nvSpPr>
        <p:spPr>
          <a:xfrm>
            <a:off x="284561" y="1041170"/>
            <a:ext cx="6617540" cy="1556436"/>
          </a:xfrm>
        </p:spPr>
        <p:txBody>
          <a:bodyPr/>
          <a:lstStyle/>
          <a:p>
            <a:r>
              <a:rPr lang="en-US" sz="2400" dirty="0"/>
              <a:t>Senior Premier Field Engineer, Microsoft</a:t>
            </a:r>
          </a:p>
          <a:p>
            <a:pPr marL="688273" lvl="1" indent="-342900">
              <a:buClr>
                <a:schemeClr val="tx1"/>
              </a:buClr>
              <a:buFont typeface="Arial" panose="020B0604020202020204" pitchFamily="34" charset="0"/>
              <a:buChar char="•"/>
            </a:pPr>
            <a:r>
              <a:rPr lang="en-US" sz="2000" dirty="0" smtClean="0">
                <a:solidFill>
                  <a:schemeClr val="tx1"/>
                </a:solidFill>
              </a:rPr>
              <a:t>Supporting </a:t>
            </a:r>
            <a:r>
              <a:rPr lang="en-US" sz="2000" dirty="0">
                <a:solidFill>
                  <a:schemeClr val="tx1"/>
                </a:solidFill>
              </a:rPr>
              <a:t>Active Directory and PowerShell</a:t>
            </a:r>
          </a:p>
          <a:p>
            <a:pPr marL="688273" lvl="1" indent="-342900">
              <a:buClr>
                <a:schemeClr val="tx1"/>
              </a:buClr>
              <a:buFont typeface="Arial" panose="020B0604020202020204" pitchFamily="34" charset="0"/>
              <a:buChar char="•"/>
            </a:pPr>
            <a:r>
              <a:rPr lang="en-US" sz="2000" dirty="0">
                <a:solidFill>
                  <a:schemeClr val="tx1"/>
                </a:solidFill>
              </a:rPr>
              <a:t>PowerShell workshop author and </a:t>
            </a:r>
            <a:r>
              <a:rPr lang="en-US" sz="2000" dirty="0" smtClean="0">
                <a:solidFill>
                  <a:schemeClr val="tx1"/>
                </a:solidFill>
              </a:rPr>
              <a:t>instructor</a:t>
            </a:r>
          </a:p>
          <a:p>
            <a:pPr marL="688273" lvl="1" indent="-342900">
              <a:buClr>
                <a:schemeClr val="tx1"/>
              </a:buClr>
              <a:buFont typeface="Arial" panose="020B0604020202020204" pitchFamily="34" charset="0"/>
              <a:buChar char="•"/>
            </a:pPr>
            <a:r>
              <a:rPr lang="en-US" sz="2000" dirty="0" smtClean="0">
                <a:solidFill>
                  <a:schemeClr val="tx1"/>
                </a:solidFill>
              </a:rPr>
              <a:t>Popular TechNet blogger</a:t>
            </a:r>
          </a:p>
          <a:p>
            <a:r>
              <a:rPr lang="en-US" sz="2400" dirty="0" smtClean="0"/>
              <a:t>Seasoned IT pro of 15 years</a:t>
            </a:r>
          </a:p>
          <a:p>
            <a:pPr marL="688273" lvl="1" indent="-342900">
              <a:buClr>
                <a:schemeClr val="tx1"/>
              </a:buClr>
              <a:buFont typeface="Arial" panose="020B0604020202020204" pitchFamily="34" charset="0"/>
              <a:buChar char="•"/>
            </a:pPr>
            <a:r>
              <a:rPr lang="en-US" sz="2000" dirty="0" smtClean="0">
                <a:solidFill>
                  <a:schemeClr val="tx1"/>
                </a:solidFill>
              </a:rPr>
              <a:t>Frequent speaker at industry events</a:t>
            </a:r>
          </a:p>
          <a:p>
            <a:pPr marL="688273" lvl="1" indent="-342900">
              <a:buClr>
                <a:schemeClr val="tx1"/>
              </a:buClr>
              <a:buFont typeface="Arial" panose="020B0604020202020204" pitchFamily="34" charset="0"/>
              <a:buChar char="•"/>
            </a:pPr>
            <a:r>
              <a:rPr lang="en-US" sz="2000" i="1" dirty="0" smtClean="0">
                <a:solidFill>
                  <a:schemeClr val="tx1"/>
                </a:solidFill>
              </a:rPr>
              <a:t>PowerShell Deep Dives</a:t>
            </a:r>
            <a:r>
              <a:rPr lang="en-US" sz="2000" dirty="0" smtClean="0">
                <a:solidFill>
                  <a:schemeClr val="tx1"/>
                </a:solidFill>
              </a:rPr>
              <a:t> chapter author</a:t>
            </a:r>
          </a:p>
          <a:p>
            <a:pPr marL="688273" lvl="1" indent="-342900">
              <a:buClr>
                <a:schemeClr val="tx1"/>
              </a:buClr>
              <a:buFont typeface="Arial" panose="020B0604020202020204" pitchFamily="34" charset="0"/>
              <a:buChar char="•"/>
            </a:pPr>
            <a:r>
              <a:rPr lang="en-US" sz="2000" dirty="0" smtClean="0">
                <a:solidFill>
                  <a:schemeClr val="tx1"/>
                </a:solidFill>
              </a:rPr>
              <a:t>MCP since 1998 (MCT, MCSE, MCITP, etc.)</a:t>
            </a:r>
          </a:p>
          <a:p>
            <a:pPr marL="688273" lvl="1" indent="-342900">
              <a:buClr>
                <a:schemeClr val="tx1"/>
              </a:buClr>
              <a:buFont typeface="Arial" panose="020B0604020202020204" pitchFamily="34" charset="0"/>
              <a:buChar char="•"/>
            </a:pPr>
            <a:r>
              <a:rPr lang="en-US" sz="2000" dirty="0" smtClean="0">
                <a:solidFill>
                  <a:schemeClr val="tx1"/>
                </a:solidFill>
              </a:rPr>
              <a:t>Started </a:t>
            </a:r>
            <a:r>
              <a:rPr lang="en-US" sz="2000" dirty="0">
                <a:solidFill>
                  <a:schemeClr val="tx1"/>
                </a:solidFill>
              </a:rPr>
              <a:t>with a </a:t>
            </a:r>
            <a:r>
              <a:rPr lang="en-US" sz="2000" dirty="0" smtClean="0">
                <a:solidFill>
                  <a:schemeClr val="tx1"/>
                </a:solidFill>
              </a:rPr>
              <a:t>Commodore </a:t>
            </a:r>
            <a:r>
              <a:rPr lang="en-US" sz="2000" dirty="0">
                <a:solidFill>
                  <a:schemeClr val="tx1"/>
                </a:solidFill>
              </a:rPr>
              <a:t>VIC20 in 1982!</a:t>
            </a:r>
          </a:p>
        </p:txBody>
      </p:sp>
      <p:graphicFrame>
        <p:nvGraphicFramePr>
          <p:cNvPr id="3" name="Table 2"/>
          <p:cNvGraphicFramePr>
            <a:graphicFrameLocks noGrp="1"/>
          </p:cNvGraphicFramePr>
          <p:nvPr>
            <p:extLst>
              <p:ext uri="{D42A27DB-BD31-4B8C-83A1-F6EECF244321}">
                <p14:modId xmlns:p14="http://schemas.microsoft.com/office/powerpoint/2010/main" val="4267589917"/>
              </p:ext>
            </p:extLst>
          </p:nvPr>
        </p:nvGraphicFramePr>
        <p:xfrm>
          <a:off x="609600" y="4429126"/>
          <a:ext cx="7924800" cy="647700"/>
        </p:xfrm>
        <a:graphic>
          <a:graphicData uri="http://schemas.openxmlformats.org/drawingml/2006/table">
            <a:tbl>
              <a:tblPr firstRow="1" bandRow="1">
                <a:tableStyleId>{5C22544A-7EE6-4342-B048-85BDC9FD1C3A}</a:tableStyleId>
              </a:tblPr>
              <a:tblGrid>
                <a:gridCol w="3962400"/>
                <a:gridCol w="3962400"/>
              </a:tblGrid>
              <a:tr h="634365">
                <a:tc>
                  <a:txBody>
                    <a:bodyPr/>
                    <a:lstStyle/>
                    <a:p>
                      <a:pPr algn="ctr" defTabSz="685955" fontAlgn="auto">
                        <a:spcBef>
                          <a:spcPts val="0"/>
                        </a:spcBef>
                        <a:spcAft>
                          <a:spcPts val="900"/>
                        </a:spcAft>
                      </a:pPr>
                      <a:r>
                        <a:rPr lang="en-US" sz="1400" b="0" dirty="0" smtClean="0">
                          <a:solidFill>
                            <a:schemeClr val="accent1"/>
                          </a:solidFill>
                          <a:latin typeface="Segoe UI" pitchFamily="34" charset="0"/>
                          <a:ea typeface="Segoe UI" pitchFamily="34" charset="0"/>
                          <a:cs typeface="Segoe UI" pitchFamily="34" charset="0"/>
                        </a:rPr>
                        <a:t>Twitter, Facebook</a:t>
                      </a:r>
                      <a:r>
                        <a:rPr lang="en-US" sz="1400" b="0" smtClean="0">
                          <a:solidFill>
                            <a:schemeClr val="accent1"/>
                          </a:solidFill>
                          <a:latin typeface="Segoe UI" pitchFamily="34" charset="0"/>
                          <a:ea typeface="Segoe UI" pitchFamily="34" charset="0"/>
                          <a:cs typeface="Segoe UI" pitchFamily="34" charset="0"/>
                        </a:rPr>
                        <a:t>, TechNet</a:t>
                      </a:r>
                      <a:r>
                        <a:rPr lang="en-US" sz="1400" b="0" dirty="0" smtClean="0">
                          <a:solidFill>
                            <a:schemeClr val="accent1"/>
                          </a:solidFill>
                          <a:latin typeface="Segoe UI Light" pitchFamily="34" charset="0"/>
                        </a:rPr>
                        <a:t/>
                      </a:r>
                      <a:br>
                        <a:rPr lang="en-US" sz="1400" b="0" dirty="0" smtClean="0">
                          <a:solidFill>
                            <a:schemeClr val="accent1"/>
                          </a:solidFill>
                          <a:latin typeface="Segoe UI Light" pitchFamily="34" charset="0"/>
                        </a:rPr>
                      </a:br>
                      <a:r>
                        <a:rPr lang="en-US" sz="1400" b="0" dirty="0" smtClean="0">
                          <a:solidFill>
                            <a:schemeClr val="accent1"/>
                          </a:solidFill>
                          <a:latin typeface="Segoe UI Light" pitchFamily="34" charset="0"/>
                        </a:rPr>
                        <a:t>@GoateePFE</a:t>
                      </a:r>
                      <a:endParaRPr lang="en-US" sz="1400" dirty="0">
                        <a:solidFill>
                          <a:schemeClr val="accent1"/>
                        </a:solidFill>
                      </a:endParaRPr>
                    </a:p>
                  </a:txBody>
                  <a:tcPr marT="34290" marB="34290">
                    <a:solidFill>
                      <a:schemeClr val="bg1"/>
                    </a:solidFill>
                  </a:tcPr>
                </a:tc>
                <a:tc>
                  <a:txBody>
                    <a:bodyPr/>
                    <a:lstStyle/>
                    <a:p>
                      <a:pPr marL="0" marR="0" indent="0" algn="ctr" defTabSz="685955" rtl="0" eaLnBrk="1" fontAlgn="auto" latinLnBrk="0" hangingPunct="1">
                        <a:lnSpc>
                          <a:spcPct val="100000"/>
                        </a:lnSpc>
                        <a:spcBef>
                          <a:spcPts val="0"/>
                        </a:spcBef>
                        <a:spcAft>
                          <a:spcPts val="0"/>
                        </a:spcAft>
                        <a:buClrTx/>
                        <a:buSzTx/>
                        <a:buFontTx/>
                        <a:buNone/>
                        <a:tabLst/>
                        <a:defRPr/>
                      </a:pPr>
                      <a:r>
                        <a:rPr lang="en-US" sz="1400" b="0" dirty="0" smtClean="0">
                          <a:solidFill>
                            <a:schemeClr val="accent1"/>
                          </a:solidFill>
                          <a:latin typeface="Segoe UI" pitchFamily="34" charset="0"/>
                          <a:ea typeface="Segoe UI" pitchFamily="34" charset="0"/>
                          <a:cs typeface="Segoe UI" pitchFamily="34" charset="0"/>
                        </a:rPr>
                        <a:t>Blog</a:t>
                      </a:r>
                      <a:r>
                        <a:rPr lang="en-US" sz="1400" b="0" dirty="0" smtClean="0">
                          <a:solidFill>
                            <a:schemeClr val="accent1"/>
                          </a:solidFill>
                          <a:latin typeface="Segoe UI Light" pitchFamily="34" charset="0"/>
                        </a:rPr>
                        <a:t> </a:t>
                      </a:r>
                      <a:br>
                        <a:rPr lang="en-US" sz="1400" b="0" dirty="0" smtClean="0">
                          <a:solidFill>
                            <a:schemeClr val="accent1"/>
                          </a:solidFill>
                          <a:latin typeface="Segoe UI Light" pitchFamily="34" charset="0"/>
                        </a:rPr>
                      </a:br>
                      <a:r>
                        <a:rPr lang="en-US" sz="1400" b="0" dirty="0" smtClean="0">
                          <a:solidFill>
                            <a:schemeClr val="accent1"/>
                          </a:solidFill>
                          <a:latin typeface="Segoe UI Light" pitchFamily="34" charset="0"/>
                        </a:rPr>
                        <a:t>http://aka.ms/GoateePFE</a:t>
                      </a:r>
                    </a:p>
                    <a:p>
                      <a:pPr algn="ctr"/>
                      <a:endParaRPr lang="en-US" sz="1000" dirty="0">
                        <a:solidFill>
                          <a:schemeClr val="accent1"/>
                        </a:solidFill>
                      </a:endParaRPr>
                    </a:p>
                  </a:txBody>
                  <a:tcPr marT="34290" marB="34290">
                    <a:solidFill>
                      <a:schemeClr val="bg1"/>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056" y="851085"/>
            <a:ext cx="2150669" cy="2150669"/>
          </a:xfrm>
          <a:prstGeom prst="rect">
            <a:avLst/>
          </a:prstGeom>
        </p:spPr>
      </p:pic>
    </p:spTree>
    <p:extLst>
      <p:ext uri="{BB962C8B-B14F-4D97-AF65-F5344CB8AC3E}">
        <p14:creationId xmlns:p14="http://schemas.microsoft.com/office/powerpoint/2010/main" val="26376341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616650" cy="560923"/>
          </a:xfrm>
        </p:spPr>
        <p:txBody>
          <a:bodyPr/>
          <a:lstStyle/>
          <a:p>
            <a:r>
              <a:rPr lang="en-US" sz="3800" dirty="0" smtClean="0">
                <a:solidFill>
                  <a:schemeClr val="accent1">
                    <a:alpha val="98824"/>
                  </a:schemeClr>
                </a:solidFill>
              </a:rPr>
              <a:t>Meet Jason Helmick | @theJasonHelmick</a:t>
            </a:r>
            <a:endParaRPr lang="en-US" sz="3800" dirty="0">
              <a:solidFill>
                <a:schemeClr val="accent1">
                  <a:alpha val="98824"/>
                </a:schemeClr>
              </a:solidFill>
            </a:endParaRPr>
          </a:p>
        </p:txBody>
      </p:sp>
      <p:sp>
        <p:nvSpPr>
          <p:cNvPr id="7" name="Content Placeholder 6"/>
          <p:cNvSpPr>
            <a:spLocks noGrp="1"/>
          </p:cNvSpPr>
          <p:nvPr>
            <p:ph sz="quarter" idx="10"/>
          </p:nvPr>
        </p:nvSpPr>
        <p:spPr/>
        <p:txBody>
          <a:bodyPr/>
          <a:lstStyle/>
          <a:p>
            <a:r>
              <a:rPr lang="en-US" sz="2400" dirty="0" smtClean="0"/>
              <a:t>Senior Technologist, Concentrated Technology</a:t>
            </a:r>
            <a:endParaRPr lang="en-US" sz="2400" dirty="0"/>
          </a:p>
          <a:p>
            <a:pPr marL="688273" lvl="1" indent="-342900">
              <a:buClr>
                <a:schemeClr val="tx1"/>
              </a:buClr>
              <a:buFont typeface="Arial" panose="020B0604020202020204" pitchFamily="34" charset="0"/>
              <a:buChar char="•"/>
            </a:pPr>
            <a:r>
              <a:rPr lang="en-US" sz="2000" dirty="0" smtClean="0">
                <a:solidFill>
                  <a:schemeClr val="tx1"/>
                </a:solidFill>
              </a:rPr>
              <a:t>CFO – PowerShell.Org</a:t>
            </a:r>
          </a:p>
          <a:p>
            <a:pPr marL="688273" lvl="1" indent="-342900">
              <a:buClr>
                <a:schemeClr val="tx1"/>
              </a:buClr>
              <a:buFont typeface="Arial" panose="020B0604020202020204" pitchFamily="34" charset="0"/>
              <a:buChar char="•"/>
            </a:pPr>
            <a:r>
              <a:rPr lang="en-US" sz="2000" dirty="0" smtClean="0">
                <a:solidFill>
                  <a:schemeClr val="tx1"/>
                </a:solidFill>
              </a:rPr>
              <a:t>Author “Learn Windows IIS in a Month of Lunches”</a:t>
            </a:r>
          </a:p>
          <a:p>
            <a:pPr marL="688273" lvl="1" indent="-342900">
              <a:buClr>
                <a:schemeClr val="tx1"/>
              </a:buClr>
              <a:buFont typeface="Arial" panose="020B0604020202020204" pitchFamily="34" charset="0"/>
              <a:buChar char="•"/>
            </a:pPr>
            <a:r>
              <a:rPr lang="en-US" sz="2000" dirty="0" smtClean="0">
                <a:solidFill>
                  <a:schemeClr val="tx1"/>
                </a:solidFill>
              </a:rPr>
              <a:t>Windows PowerShell MVP</a:t>
            </a:r>
            <a:endParaRPr lang="en-US" dirty="0" smtClean="0"/>
          </a:p>
          <a:p>
            <a:r>
              <a:rPr lang="en-US" sz="2400" dirty="0" smtClean="0"/>
              <a:t>25 year IT veteran</a:t>
            </a:r>
            <a:endParaRPr lang="en-US" sz="2400" dirty="0"/>
          </a:p>
          <a:p>
            <a:pPr marL="688273" lvl="1" indent="-342900">
              <a:buClrTx/>
              <a:buFont typeface="Arial" panose="020B0604020202020204" pitchFamily="34" charset="0"/>
              <a:buChar char="•"/>
            </a:pPr>
            <a:r>
              <a:rPr lang="en-US" sz="2000" dirty="0" smtClean="0">
                <a:solidFill>
                  <a:schemeClr val="tx1"/>
                </a:solidFill>
              </a:rPr>
              <a:t>Speaker and several industry conferences</a:t>
            </a:r>
            <a:endParaRPr lang="en-US" sz="2000" dirty="0">
              <a:solidFill>
                <a:schemeClr val="tx1"/>
              </a:solidFill>
            </a:endParaRPr>
          </a:p>
          <a:p>
            <a:pPr marL="688273" lvl="1" indent="-342900">
              <a:buClrTx/>
              <a:buFont typeface="Arial" panose="020B0604020202020204" pitchFamily="34" charset="0"/>
              <a:buChar char="•"/>
            </a:pPr>
            <a:r>
              <a:rPr lang="en-US" sz="2000" dirty="0" smtClean="0">
                <a:solidFill>
                  <a:schemeClr val="tx1"/>
                </a:solidFill>
              </a:rPr>
              <a:t>Teaches PowerShell to the IT pro for </a:t>
            </a:r>
            <a:r>
              <a:rPr lang="en-US" sz="2000" dirty="0">
                <a:solidFill>
                  <a:schemeClr val="tx1"/>
                </a:solidFill>
              </a:rPr>
              <a:t>a</a:t>
            </a:r>
            <a:r>
              <a:rPr lang="en-US" sz="2000" dirty="0" smtClean="0">
                <a:solidFill>
                  <a:schemeClr val="tx1"/>
                </a:solidFill>
              </a:rPr>
              <a:t>utomation of products such as MS Exchange, SharePoint and IIS. </a:t>
            </a:r>
            <a:endParaRPr lang="en-US" sz="2000" dirty="0">
              <a:solidFill>
                <a:schemeClr val="tx1"/>
              </a:solidFill>
            </a:endParaRPr>
          </a:p>
          <a:p>
            <a:pPr marL="688273" lvl="1" indent="-342900">
              <a:buClrTx/>
              <a:buFont typeface="Arial" panose="020B0604020202020204" pitchFamily="34" charset="0"/>
              <a:buChar char="•"/>
            </a:pPr>
            <a:r>
              <a:rPr lang="en-US" sz="2000" dirty="0" smtClean="0">
                <a:solidFill>
                  <a:schemeClr val="tx1"/>
                </a:solidFill>
              </a:rPr>
              <a:t>Frequent contributor to magazines TechNet, Redmond and TechTarget</a:t>
            </a:r>
            <a:endParaRPr lang="en-US" sz="2000" dirty="0">
              <a:solidFill>
                <a:schemeClr val="tx1"/>
              </a:solidFill>
            </a:endParaRPr>
          </a:p>
          <a:p>
            <a:pPr marL="688273" lvl="1" indent="-342900">
              <a:buClrTx/>
              <a:buFont typeface="Arial" panose="020B0604020202020204" pitchFamily="34" charset="0"/>
              <a:buChar char="•"/>
            </a:pPr>
            <a:r>
              <a:rPr lang="en-US" sz="2000" dirty="0">
                <a:solidFill>
                  <a:schemeClr val="tx1"/>
                </a:solidFill>
              </a:rPr>
              <a:t>Detailed comment, such as  SME’s hometown and some personal details, such as family, sports, hobbies, etc.</a:t>
            </a:r>
          </a:p>
          <a:p>
            <a:pPr lvl="1"/>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2131727572"/>
              </p:ext>
            </p:extLst>
          </p:nvPr>
        </p:nvGraphicFramePr>
        <p:xfrm>
          <a:off x="609600" y="4429126"/>
          <a:ext cx="7924800" cy="634365"/>
        </p:xfrm>
        <a:graphic>
          <a:graphicData uri="http://schemas.openxmlformats.org/drawingml/2006/table">
            <a:tbl>
              <a:tblPr firstRow="1" bandRow="1">
                <a:tableStyleId>{5C22544A-7EE6-4342-B048-85BDC9FD1C3A}</a:tableStyleId>
              </a:tblPr>
              <a:tblGrid>
                <a:gridCol w="3962400"/>
                <a:gridCol w="3962400"/>
              </a:tblGrid>
              <a:tr h="634365">
                <a:tc>
                  <a:txBody>
                    <a:bodyPr/>
                    <a:lstStyle/>
                    <a:p>
                      <a:pPr algn="ctr" defTabSz="685955" fontAlgn="auto">
                        <a:spcBef>
                          <a:spcPts val="0"/>
                        </a:spcBef>
                        <a:spcAft>
                          <a:spcPts val="900"/>
                        </a:spcAft>
                      </a:pPr>
                      <a:endParaRPr lang="en-US" sz="1400" dirty="0">
                        <a:solidFill>
                          <a:schemeClr val="accent1"/>
                        </a:solidFill>
                      </a:endParaRPr>
                    </a:p>
                  </a:txBody>
                  <a:tcPr marT="34290" marB="34290">
                    <a:solidFill>
                      <a:schemeClr val="bg1"/>
                    </a:solidFill>
                  </a:tcPr>
                </a:tc>
                <a:tc>
                  <a:txBody>
                    <a:bodyPr/>
                    <a:lstStyle/>
                    <a:p>
                      <a:pPr algn="ctr"/>
                      <a:endParaRPr lang="en-US" sz="1000" dirty="0">
                        <a:solidFill>
                          <a:schemeClr val="accent1"/>
                        </a:solidFill>
                      </a:endParaRPr>
                    </a:p>
                  </a:txBody>
                  <a:tcPr marT="34290" marB="34290">
                    <a:solidFill>
                      <a:schemeClr val="bg1"/>
                    </a:solidFill>
                  </a:tcPr>
                </a:tc>
              </a:tr>
            </a:tbl>
          </a:graphicData>
        </a:graphic>
      </p:graphicFrame>
      <p:pic>
        <p:nvPicPr>
          <p:cNvPr id="8" name="Picture 7" descr="Jason-Helmick.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3285" y="740076"/>
            <a:ext cx="2080783" cy="2121135"/>
          </a:xfrm>
          <a:prstGeom prst="rect">
            <a:avLst/>
          </a:prstGeom>
        </p:spPr>
      </p:pic>
    </p:spTree>
    <p:extLst>
      <p:ext uri="{BB962C8B-B14F-4D97-AF65-F5344CB8AC3E}">
        <p14:creationId xmlns:p14="http://schemas.microsoft.com/office/powerpoint/2010/main" val="1840957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endParaRPr lang="en-US" dirty="0"/>
          </a:p>
        </p:txBody>
      </p:sp>
      <p:sp>
        <p:nvSpPr>
          <p:cNvPr id="3" name="Title 2"/>
          <p:cNvSpPr>
            <a:spLocks noGrp="1"/>
          </p:cNvSpPr>
          <p:nvPr>
            <p:ph type="title" idx="4294967295"/>
          </p:nvPr>
        </p:nvSpPr>
        <p:spPr>
          <a:xfrm>
            <a:off x="361759" y="179004"/>
            <a:ext cx="8048625" cy="560785"/>
          </a:xfrm>
          <a:prstGeom prst="rect">
            <a:avLst/>
          </a:prstGeom>
        </p:spPr>
        <p:txBody>
          <a:bodyPr/>
          <a:lstStyle/>
          <a:p>
            <a:r>
              <a:rPr lang="en-US" dirty="0" smtClean="0">
                <a:solidFill>
                  <a:schemeClr val="accent1">
                    <a:alpha val="98824"/>
                  </a:schemeClr>
                </a:solidFill>
              </a:rPr>
              <a:t>Course Modules</a:t>
            </a:r>
            <a:endParaRPr lang="en-US" dirty="0">
              <a:solidFill>
                <a:schemeClr val="accent1">
                  <a:alpha val="98824"/>
                </a:schemeClr>
              </a:solidFill>
            </a:endParaRPr>
          </a:p>
        </p:txBody>
      </p:sp>
      <p:graphicFrame>
        <p:nvGraphicFramePr>
          <p:cNvPr id="6" name="Content Placeholder 6"/>
          <p:cNvGraphicFramePr>
            <a:graphicFrameLocks/>
          </p:cNvGraphicFramePr>
          <p:nvPr>
            <p:extLst/>
          </p:nvPr>
        </p:nvGraphicFramePr>
        <p:xfrm>
          <a:off x="317501" y="861578"/>
          <a:ext cx="8631850" cy="3785352"/>
        </p:xfrm>
        <a:graphic>
          <a:graphicData uri="http://schemas.openxmlformats.org/drawingml/2006/table">
            <a:tbl>
              <a:tblPr firstRow="1" bandRow="1">
                <a:tableStyleId>{5C22544A-7EE6-4342-B048-85BDC9FD1C3A}</a:tableStyleId>
              </a:tblPr>
              <a:tblGrid>
                <a:gridCol w="8631850"/>
              </a:tblGrid>
              <a:tr h="306325">
                <a:tc>
                  <a:txBody>
                    <a:bodyPr/>
                    <a:lstStyle/>
                    <a:p>
                      <a:r>
                        <a:rPr lang="en-US" sz="1800" dirty="0" smtClean="0"/>
                        <a:t>Active Directory PowerShell </a:t>
                      </a:r>
                      <a:r>
                        <a:rPr lang="en-US" sz="1800" dirty="0" smtClean="0"/>
                        <a:t>JumpStart and Vide</a:t>
                      </a:r>
                      <a:r>
                        <a:rPr lang="en-US" sz="1800" baseline="0" dirty="0" smtClean="0"/>
                        <a:t>o </a:t>
                      </a:r>
                      <a:r>
                        <a:rPr lang="en-US" sz="1800" baseline="0" smtClean="0"/>
                        <a:t>on Demand Modules</a:t>
                      </a:r>
                      <a:endParaRPr lang="en-US" sz="1800" dirty="0">
                        <a:latin typeface="Segoe UI Light" panose="020B0502040204020203" pitchFamily="34" charset="0"/>
                        <a:cs typeface="Segoe UI Light" panose="020B0502040204020203" pitchFamily="34" charset="0"/>
                      </a:endParaRPr>
                    </a:p>
                  </a:txBody>
                  <a:tcPr marL="68598" marR="68598" marT="25724" marB="25724" anchor="ctr"/>
                </a:tc>
              </a:tr>
              <a:tr h="321667">
                <a:tc>
                  <a:txBody>
                    <a:bodyPr/>
                    <a:lstStyle/>
                    <a:p>
                      <a:pPr marL="571500" marR="0" lvl="0" indent="-571500" algn="l" defTabSz="685955" rtl="0" eaLnBrk="1" fontAlgn="auto" latinLnBrk="0" hangingPunct="1">
                        <a:lnSpc>
                          <a:spcPct val="100000"/>
                        </a:lnSpc>
                        <a:spcBef>
                          <a:spcPts val="0"/>
                        </a:spcBef>
                        <a:spcAft>
                          <a:spcPts val="0"/>
                        </a:spcAft>
                        <a:buClrTx/>
                        <a:buSzTx/>
                        <a:buFontTx/>
                        <a:buNone/>
                        <a:tabLst>
                          <a:tab pos="573088" algn="l"/>
                        </a:tabLst>
                        <a:defRPr/>
                      </a:pPr>
                      <a:r>
                        <a:rPr lang="en-US" sz="1400" b="0" i="0" dirty="0" smtClean="0">
                          <a:latin typeface="+mn-lt"/>
                          <a:cs typeface="Segoe UI Light" panose="020B0502040204020203" pitchFamily="34" charset="0"/>
                        </a:rPr>
                        <a:t>01 | </a:t>
                      </a:r>
                      <a:r>
                        <a:rPr lang="en-US" sz="1400" b="0" i="0" kern="1200" dirty="0" smtClean="0">
                          <a:solidFill>
                            <a:schemeClr val="dk1"/>
                          </a:solidFill>
                          <a:effectLst/>
                          <a:latin typeface="+mn-lt"/>
                          <a:ea typeface="+mn-ea"/>
                          <a:cs typeface="+mn-cs"/>
                        </a:rPr>
                        <a:t>Introduction to Active Directory PowerShell</a:t>
                      </a:r>
                      <a:r>
                        <a:rPr lang="en-US" sz="1400" b="0" i="0" dirty="0" smtClean="0">
                          <a:latin typeface="+mn-lt"/>
                          <a:cs typeface="Segoe UI Light" panose="020B0502040204020203" pitchFamily="34" charset="0"/>
                        </a:rPr>
                        <a:t> </a:t>
                      </a:r>
                    </a:p>
                    <a:p>
                      <a:pPr marL="571500" indent="-571500">
                        <a:tabLst>
                          <a:tab pos="511175" algn="l"/>
                        </a:tabLst>
                      </a:pPr>
                      <a:r>
                        <a:rPr lang="en-US" sz="1100" dirty="0" smtClean="0">
                          <a:latin typeface="Segoe UI Light" panose="020B0502040204020203" pitchFamily="34" charset="0"/>
                          <a:cs typeface="Segoe UI Light" panose="020B0502040204020203" pitchFamily="34" charset="0"/>
                        </a:rPr>
                        <a:t>    	Overview of AD PowerShell, versions,</a:t>
                      </a:r>
                      <a:r>
                        <a:rPr lang="en-US" sz="1100" baseline="0" dirty="0" smtClean="0">
                          <a:latin typeface="Segoe UI Light" panose="020B0502040204020203" pitchFamily="34" charset="0"/>
                          <a:cs typeface="Segoe UI Light" panose="020B0502040204020203" pitchFamily="34" charset="0"/>
                        </a:rPr>
                        <a:t> </a:t>
                      </a:r>
                      <a:r>
                        <a:rPr lang="en-US" sz="1100" dirty="0" smtClean="0">
                          <a:latin typeface="Segoe UI Light" panose="020B0502040204020203" pitchFamily="34" charset="0"/>
                          <a:cs typeface="Segoe UI Light" panose="020B0502040204020203" pitchFamily="34" charset="0"/>
                        </a:rPr>
                        <a:t>requirements and more</a:t>
                      </a:r>
                    </a:p>
                  </a:txBody>
                  <a:tcPr marL="68598" marR="68598" marT="25724" marB="25724" anchor="ctr"/>
                </a:tc>
              </a:tr>
              <a:tr h="297173">
                <a:tc>
                  <a:txBody>
                    <a:bodyPr/>
                    <a:lstStyle/>
                    <a:p>
                      <a:pPr marL="573088" indent="-573088">
                        <a:tabLst/>
                      </a:pPr>
                      <a:r>
                        <a:rPr lang="en-US" sz="1400" b="0" i="0" dirty="0" smtClean="0">
                          <a:latin typeface="+mn-lt"/>
                          <a:cs typeface="Segoe UI Light" panose="020B0502040204020203" pitchFamily="34" charset="0"/>
                        </a:rPr>
                        <a:t>02 | Working with users and groups</a:t>
                      </a:r>
                    </a:p>
                    <a:p>
                      <a:pPr marL="573088" indent="-573088">
                        <a:tabLst>
                          <a:tab pos="511175" algn="l"/>
                        </a:tabLst>
                      </a:pPr>
                      <a:r>
                        <a:rPr lang="en-US" sz="1100" dirty="0" smtClean="0">
                          <a:latin typeface="Segoe UI Light" panose="020B0502040204020203" pitchFamily="34" charset="0"/>
                          <a:cs typeface="Segoe UI Light" panose="020B0502040204020203" pitchFamily="34" charset="0"/>
                        </a:rPr>
                        <a:t> 	Routine management tasks, create, modify, enable,</a:t>
                      </a:r>
                      <a:r>
                        <a:rPr lang="en-US" sz="1100" baseline="0" dirty="0" smtClean="0">
                          <a:latin typeface="Segoe UI Light" panose="020B0502040204020203" pitchFamily="34" charset="0"/>
                          <a:cs typeface="Segoe UI Light" panose="020B0502040204020203" pitchFamily="34" charset="0"/>
                        </a:rPr>
                        <a:t> disable, unlock and more</a:t>
                      </a:r>
                      <a:endParaRPr lang="en-US" sz="1100" dirty="0" smtClean="0">
                        <a:latin typeface="Segoe UI Light" panose="020B0502040204020203" pitchFamily="34" charset="0"/>
                        <a:cs typeface="Segoe UI Light" panose="020B0502040204020203" pitchFamily="34" charset="0"/>
                      </a:endParaRPr>
                    </a:p>
                  </a:txBody>
                  <a:tcPr marL="68598" marR="68598" marT="25724" marB="25724" anchor="ctr"/>
                </a:tc>
              </a:tr>
              <a:tr h="306325">
                <a:tc>
                  <a:txBody>
                    <a:bodyPr/>
                    <a:lstStyle/>
                    <a:p>
                      <a:pPr marL="573088" indent="-573088">
                        <a:tabLst/>
                      </a:pPr>
                      <a:r>
                        <a:rPr lang="en-US" sz="1400" b="0" i="0" dirty="0" smtClean="0">
                          <a:latin typeface="+mn-lt"/>
                          <a:cs typeface="Segoe UI Light" panose="020B0502040204020203" pitchFamily="34" charset="0"/>
                        </a:rPr>
                        <a:t>03 | Querying AD data</a:t>
                      </a:r>
                    </a:p>
                    <a:p>
                      <a:pPr marL="573088" marR="0" indent="-573088" algn="l" defTabSz="685955" rtl="0" eaLnBrk="1" fontAlgn="auto" latinLnBrk="0" hangingPunct="1">
                        <a:lnSpc>
                          <a:spcPct val="100000"/>
                        </a:lnSpc>
                        <a:spcBef>
                          <a:spcPts val="0"/>
                        </a:spcBef>
                        <a:spcAft>
                          <a:spcPts val="0"/>
                        </a:spcAft>
                        <a:buClrTx/>
                        <a:buSzTx/>
                        <a:buFontTx/>
                        <a:buNone/>
                        <a:tabLst>
                          <a:tab pos="511175" algn="l"/>
                        </a:tabLst>
                        <a:defRPr/>
                      </a:pPr>
                      <a:r>
                        <a:rPr lang="en-US" sz="1100" dirty="0" smtClean="0">
                          <a:latin typeface="Segoe UI Light" panose="020B0502040204020203" pitchFamily="34" charset="0"/>
                          <a:cs typeface="Segoe UI Light" panose="020B0502040204020203" pitchFamily="34" charset="0"/>
                        </a:rPr>
                        <a:t> 	Learn techniques</a:t>
                      </a:r>
                      <a:r>
                        <a:rPr lang="en-US" sz="1100" baseline="0" dirty="0" smtClean="0">
                          <a:latin typeface="Segoe UI Light" panose="020B0502040204020203" pitchFamily="34" charset="0"/>
                          <a:cs typeface="Segoe UI Light" panose="020B0502040204020203" pitchFamily="34" charset="0"/>
                        </a:rPr>
                        <a:t> for querying efficiently for report data</a:t>
                      </a:r>
                      <a:endParaRPr lang="en-US" sz="1100" dirty="0" smtClean="0">
                        <a:latin typeface="Segoe UI Light" panose="020B0502040204020203" pitchFamily="34" charset="0"/>
                        <a:cs typeface="Segoe UI Light" panose="020B0502040204020203" pitchFamily="34" charset="0"/>
                      </a:endParaRPr>
                    </a:p>
                  </a:txBody>
                  <a:tcPr marL="68598" marR="68598" marT="25724" marB="25724" anchor="ctr"/>
                </a:tc>
              </a:tr>
              <a:tr h="306325">
                <a:tc>
                  <a:txBody>
                    <a:bodyPr/>
                    <a:lstStyle/>
                    <a:p>
                      <a:pPr marL="573088" indent="-573088">
                        <a:tabLst/>
                      </a:pPr>
                      <a:r>
                        <a:rPr lang="en-US" sz="1400" b="0" i="0" dirty="0" smtClean="0">
                          <a:latin typeface="+mn-lt"/>
                          <a:cs typeface="Segoe UI Light" panose="020B0502040204020203" pitchFamily="34" charset="0"/>
                        </a:rPr>
                        <a:t>04 | Forensic investigations and lockouts</a:t>
                      </a:r>
                    </a:p>
                    <a:p>
                      <a:pPr marL="573088" indent="-573088">
                        <a:tabLst>
                          <a:tab pos="511175" algn="l"/>
                        </a:tabLst>
                      </a:pPr>
                      <a:r>
                        <a:rPr lang="en-US" sz="1100" dirty="0" smtClean="0">
                          <a:latin typeface="Segoe UI Light" panose="020B0502040204020203" pitchFamily="34" charset="0"/>
                          <a:cs typeface="Segoe UI Light" panose="020B0502040204020203" pitchFamily="34" charset="0"/>
                        </a:rPr>
                        <a:t> 	Answer the question “Who did this?” Track when you data was changed</a:t>
                      </a:r>
                    </a:p>
                  </a:txBody>
                  <a:tcPr marL="68598" marR="68598" marT="25724" marB="25724" anchor="ctr"/>
                </a:tc>
              </a:tr>
              <a:tr h="306325">
                <a:tc>
                  <a:txBody>
                    <a:bodyPr/>
                    <a:lstStyle/>
                    <a:p>
                      <a:pPr marL="571500" marR="0" lvl="0" indent="-571500" algn="l" defTabSz="685955" rtl="0" eaLnBrk="1" fontAlgn="auto" latinLnBrk="0" hangingPunct="1">
                        <a:lnSpc>
                          <a:spcPct val="100000"/>
                        </a:lnSpc>
                        <a:spcBef>
                          <a:spcPts val="0"/>
                        </a:spcBef>
                        <a:spcAft>
                          <a:spcPts val="0"/>
                        </a:spcAft>
                        <a:buClrTx/>
                        <a:buSzTx/>
                        <a:buFontTx/>
                        <a:buNone/>
                        <a:tabLst>
                          <a:tab pos="573088" algn="l"/>
                        </a:tabLst>
                        <a:defRPr/>
                      </a:pPr>
                      <a:r>
                        <a:rPr kumimoji="0" lang="en-US" sz="1400" b="0" i="0" u="none" strike="noStrike" kern="1200" cap="none" spc="0" normalizeH="0" baseline="0" noProof="0" dirty="0" smtClean="0">
                          <a:ln>
                            <a:noFill/>
                          </a:ln>
                          <a:solidFill>
                            <a:srgbClr val="292929"/>
                          </a:solidFill>
                          <a:effectLst/>
                          <a:uLnTx/>
                          <a:uFillTx/>
                          <a:latin typeface="+mn-lt"/>
                          <a:ea typeface="+mn-ea"/>
                          <a:cs typeface="Segoe UI Light" panose="020B0502040204020203" pitchFamily="34" charset="0"/>
                        </a:rPr>
                        <a:t>05 | Stale Object Cleanup</a:t>
                      </a:r>
                    </a:p>
                    <a:p>
                      <a:pPr marL="571500" marR="0" indent="-571500" algn="l" defTabSz="685955" rtl="0" eaLnBrk="1" fontAlgn="auto" latinLnBrk="0" hangingPunct="1">
                        <a:lnSpc>
                          <a:spcPct val="100000"/>
                        </a:lnSpc>
                        <a:spcBef>
                          <a:spcPts val="0"/>
                        </a:spcBef>
                        <a:spcAft>
                          <a:spcPts val="0"/>
                        </a:spcAft>
                        <a:buClrTx/>
                        <a:buSzTx/>
                        <a:buFontTx/>
                        <a:buNone/>
                        <a:tabLst>
                          <a:tab pos="511175" algn="l"/>
                        </a:tabLst>
                        <a:defRPr/>
                      </a:pPr>
                      <a:r>
                        <a:rPr lang="en-US" sz="1100" dirty="0" smtClean="0">
                          <a:latin typeface="Segoe UI Light" panose="020B0502040204020203" pitchFamily="34" charset="0"/>
                          <a:cs typeface="Segoe UI Light" panose="020B0502040204020203" pitchFamily="34" charset="0"/>
                        </a:rPr>
                        <a:t>             Cleaning up users, groups and more</a:t>
                      </a:r>
                    </a:p>
                  </a:txBody>
                  <a:tcPr marL="68598" marR="68598" marT="25724" marB="25724" anchor="ctr"/>
                </a:tc>
              </a:tr>
              <a:tr h="306325">
                <a:tc>
                  <a:txBody>
                    <a:bodyPr/>
                    <a:lstStyle/>
                    <a:p>
                      <a:pPr marL="571500" marR="0" lvl="0" indent="-571500" algn="l" defTabSz="685955" rtl="0" eaLnBrk="1" fontAlgn="auto" latinLnBrk="0" hangingPunct="1">
                        <a:lnSpc>
                          <a:spcPct val="100000"/>
                        </a:lnSpc>
                        <a:spcBef>
                          <a:spcPts val="0"/>
                        </a:spcBef>
                        <a:spcAft>
                          <a:spcPts val="0"/>
                        </a:spcAft>
                        <a:buClrTx/>
                        <a:buSzTx/>
                        <a:buFontTx/>
                        <a:buNone/>
                        <a:tabLst>
                          <a:tab pos="573088" algn="l"/>
                        </a:tabLst>
                        <a:defRPr/>
                      </a:pPr>
                      <a:r>
                        <a:rPr lang="en-US" sz="1400" b="0" i="0" dirty="0" smtClean="0">
                          <a:latin typeface="+mn-lt"/>
                          <a:cs typeface="Segoe UI Light" panose="020B0502040204020203" pitchFamily="34" charset="0"/>
                        </a:rPr>
                        <a:t>06 | </a:t>
                      </a:r>
                      <a:r>
                        <a:rPr lang="en-US" sz="1350" b="0" i="0" kern="1200" dirty="0" smtClean="0">
                          <a:solidFill>
                            <a:schemeClr val="dk1"/>
                          </a:solidFill>
                          <a:effectLst/>
                          <a:latin typeface="+mn-lt"/>
                          <a:ea typeface="+mn-ea"/>
                          <a:cs typeface="+mn-cs"/>
                        </a:rPr>
                        <a:t>Managing and Troubleshooting AD Replication</a:t>
                      </a:r>
                      <a:endParaRPr lang="en-US" sz="1400" b="0" i="0" dirty="0" smtClean="0">
                        <a:latin typeface="+mn-lt"/>
                        <a:cs typeface="Segoe UI Light" panose="020B0502040204020203" pitchFamily="34" charset="0"/>
                      </a:endParaRPr>
                    </a:p>
                    <a:p>
                      <a:pPr marL="571500" indent="-571500">
                        <a:tabLst>
                          <a:tab pos="511175" algn="l"/>
                        </a:tabLst>
                      </a:pPr>
                      <a:r>
                        <a:rPr lang="en-US" sz="1100" dirty="0" smtClean="0">
                          <a:latin typeface="Segoe UI Light" panose="020B0502040204020203" pitchFamily="34" charset="0"/>
                          <a:cs typeface="Segoe UI Light" panose="020B0502040204020203" pitchFamily="34" charset="0"/>
                        </a:rPr>
                        <a:t>    	Work with sites, subnets, and Trusts with PowerShell</a:t>
                      </a:r>
                    </a:p>
                  </a:txBody>
                  <a:tcPr marL="68598" marR="68598" marT="25724" marB="25724" anchor="ctr"/>
                </a:tc>
              </a:tr>
              <a:tr h="306325">
                <a:tc>
                  <a:txBody>
                    <a:bodyPr/>
                    <a:lstStyle/>
                    <a:p>
                      <a:pPr marL="573088" indent="-573088">
                        <a:tabLst/>
                      </a:pPr>
                      <a:r>
                        <a:rPr lang="en-US" sz="1400" b="0" i="0" dirty="0" smtClean="0">
                          <a:latin typeface="+mn-lt"/>
                          <a:cs typeface="Segoe UI Light" panose="020B0502040204020203" pitchFamily="34" charset="0"/>
                        </a:rPr>
                        <a:t>07 | Recovery</a:t>
                      </a:r>
                    </a:p>
                    <a:p>
                      <a:pPr marL="573088" indent="-573088">
                        <a:tabLst>
                          <a:tab pos="511175" algn="l"/>
                        </a:tabLst>
                      </a:pPr>
                      <a:r>
                        <a:rPr lang="en-US" sz="1100" dirty="0" smtClean="0">
                          <a:latin typeface="Segoe UI Light" panose="020B0502040204020203" pitchFamily="34" charset="0"/>
                          <a:cs typeface="Segoe UI Light" panose="020B0502040204020203" pitchFamily="34" charset="0"/>
                        </a:rPr>
                        <a:t> 	Prevent accidental deletion using the Recycle</a:t>
                      </a:r>
                      <a:r>
                        <a:rPr lang="en-US" sz="1100" baseline="0" dirty="0" smtClean="0">
                          <a:latin typeface="Segoe UI Light" panose="020B0502040204020203" pitchFamily="34" charset="0"/>
                          <a:cs typeface="Segoe UI Light" panose="020B0502040204020203" pitchFamily="34" charset="0"/>
                        </a:rPr>
                        <a:t> Bin. Recover deleted objects</a:t>
                      </a:r>
                      <a:endParaRPr lang="en-US" sz="1100" dirty="0" smtClean="0">
                        <a:latin typeface="Segoe UI Light" panose="020B0502040204020203" pitchFamily="34" charset="0"/>
                        <a:cs typeface="Segoe UI Light" panose="020B0502040204020203" pitchFamily="34" charset="0"/>
                      </a:endParaRPr>
                    </a:p>
                  </a:txBody>
                  <a:tcPr marL="68598" marR="68598" marT="25724" marB="25724" anchor="ctr"/>
                </a:tc>
              </a:tr>
              <a:tr h="306325">
                <a:tc>
                  <a:txBody>
                    <a:bodyPr/>
                    <a:lstStyle/>
                    <a:p>
                      <a:pPr marL="573088" indent="-573088">
                        <a:tabLst/>
                      </a:pPr>
                      <a:r>
                        <a:rPr lang="en-US" sz="1400" b="0" i="0" dirty="0" smtClean="0">
                          <a:latin typeface="+mn-lt"/>
                          <a:cs typeface="Segoe UI Light" panose="020B0502040204020203" pitchFamily="34" charset="0"/>
                        </a:rPr>
                        <a:t>08 | Deploying Domain Controllers</a:t>
                      </a:r>
                    </a:p>
                    <a:p>
                      <a:pPr marL="573088" indent="-573088">
                        <a:tabLst>
                          <a:tab pos="511175" algn="l"/>
                        </a:tabLst>
                      </a:pPr>
                      <a:r>
                        <a:rPr lang="en-US" sz="1100" dirty="0" smtClean="0">
                          <a:latin typeface="Segoe UI Light" panose="020B0502040204020203" pitchFamily="34" charset="0"/>
                          <a:cs typeface="Segoe UI Light" panose="020B0502040204020203" pitchFamily="34" charset="0"/>
                        </a:rPr>
                        <a:t> 	Learn the alternatives</a:t>
                      </a:r>
                      <a:r>
                        <a:rPr lang="en-US" sz="1100" baseline="0" dirty="0" smtClean="0">
                          <a:latin typeface="Segoe UI Light" panose="020B0502040204020203" pitchFamily="34" charset="0"/>
                          <a:cs typeface="Segoe UI Light" panose="020B0502040204020203" pitchFamily="34" charset="0"/>
                        </a:rPr>
                        <a:t> to using DCPROMO and automate your DC builds</a:t>
                      </a:r>
                      <a:endParaRPr lang="en-US" sz="1100" dirty="0" smtClean="0">
                        <a:latin typeface="Segoe UI Light" panose="020B0502040204020203" pitchFamily="34" charset="0"/>
                        <a:cs typeface="Segoe UI Light" panose="020B0502040204020203" pitchFamily="34" charset="0"/>
                      </a:endParaRPr>
                    </a:p>
                  </a:txBody>
                  <a:tcPr marL="68598" marR="68598" marT="25724" marB="25724" anchor="ctr"/>
                </a:tc>
              </a:tr>
            </a:tbl>
          </a:graphicData>
        </a:graphic>
      </p:graphicFrame>
    </p:spTree>
    <p:extLst>
      <p:ext uri="{BB962C8B-B14F-4D97-AF65-F5344CB8AC3E}">
        <p14:creationId xmlns:p14="http://schemas.microsoft.com/office/powerpoint/2010/main" val="9129910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390031" y="1102457"/>
            <a:ext cx="8363938" cy="3158056"/>
          </a:xfrm>
        </p:spPr>
        <p:txBody>
          <a:bodyPr/>
          <a:lstStyle/>
          <a:p>
            <a:r>
              <a:rPr lang="en-US" dirty="0" smtClean="0">
                <a:solidFill>
                  <a:schemeClr val="tx1">
                    <a:lumMod val="75000"/>
                    <a:lumOff val="25000"/>
                  </a:schemeClr>
                </a:solidFill>
              </a:rPr>
              <a:t>Tailored for </a:t>
            </a:r>
            <a:r>
              <a:rPr lang="en-US" smtClean="0">
                <a:solidFill>
                  <a:schemeClr val="tx1">
                    <a:lumMod val="75000"/>
                    <a:lumOff val="25000"/>
                  </a:schemeClr>
                </a:solidFill>
              </a:rPr>
              <a:t>the IT </a:t>
            </a:r>
            <a:r>
              <a:rPr lang="en-US" dirty="0" smtClean="0">
                <a:solidFill>
                  <a:schemeClr val="tx1">
                    <a:lumMod val="75000"/>
                    <a:lumOff val="25000"/>
                  </a:schemeClr>
                </a:solidFill>
              </a:rPr>
              <a:t>pro that needs to get up to speed fast on AD with PowerShell</a:t>
            </a:r>
          </a:p>
          <a:p>
            <a:pPr marL="457200" indent="-457200">
              <a:buClrTx/>
              <a:buFont typeface="Arial" panose="020B0604020202020204" pitchFamily="34" charset="0"/>
              <a:buChar char="•"/>
            </a:pPr>
            <a:r>
              <a:rPr lang="en-US" sz="2400" dirty="0" smtClean="0">
                <a:solidFill>
                  <a:schemeClr val="tx1">
                    <a:lumMod val="75000"/>
                    <a:lumOff val="25000"/>
                  </a:schemeClr>
                </a:solidFill>
              </a:rPr>
              <a:t>Real world Tips and Tricks</a:t>
            </a:r>
          </a:p>
          <a:p>
            <a:pPr marL="457200" indent="-457200">
              <a:buClrTx/>
              <a:buFont typeface="Arial" panose="020B0604020202020204" pitchFamily="34" charset="0"/>
              <a:buChar char="•"/>
            </a:pPr>
            <a:r>
              <a:rPr lang="en-US" sz="2400" dirty="0" smtClean="0">
                <a:solidFill>
                  <a:schemeClr val="tx1">
                    <a:lumMod val="75000"/>
                    <a:lumOff val="25000"/>
                  </a:schemeClr>
                </a:solidFill>
              </a:rPr>
              <a:t>Fast paced for the busy IT pro</a:t>
            </a:r>
          </a:p>
          <a:p>
            <a:pPr marL="457200" indent="-457200">
              <a:buClrTx/>
              <a:buFont typeface="Arial" panose="020B0604020202020204" pitchFamily="34" charset="0"/>
              <a:buChar char="•"/>
            </a:pPr>
            <a:r>
              <a:rPr lang="en-US" sz="2400" dirty="0" smtClean="0">
                <a:solidFill>
                  <a:schemeClr val="tx1">
                    <a:lumMod val="75000"/>
                    <a:lumOff val="25000"/>
                  </a:schemeClr>
                </a:solidFill>
              </a:rPr>
              <a:t>Action packed demos that can be reviewed from this recording</a:t>
            </a:r>
          </a:p>
          <a:p>
            <a:pPr marL="457200" indent="-457200">
              <a:buClrTx/>
              <a:buFont typeface="Arial" panose="020B0604020202020204" pitchFamily="34" charset="0"/>
              <a:buChar char="•"/>
            </a:pPr>
            <a:r>
              <a:rPr lang="en-US" sz="2400" b="1" dirty="0" smtClean="0">
                <a:solidFill>
                  <a:schemeClr val="tx1">
                    <a:lumMod val="75000"/>
                    <a:lumOff val="25000"/>
                  </a:schemeClr>
                </a:solidFill>
              </a:rPr>
              <a:t>Get up to speed – Getting Start with PowerShell 3.0 JumpStart</a:t>
            </a:r>
          </a:p>
          <a:p>
            <a:pPr marL="457200" indent="-457200">
              <a:buClrTx/>
              <a:buFont typeface="Arial" panose="020B0604020202020204" pitchFamily="34" charset="0"/>
              <a:buChar char="•"/>
            </a:pPr>
            <a:endParaRPr lang="en-US" sz="2400" dirty="0" smtClean="0">
              <a:solidFill>
                <a:schemeClr val="tx1"/>
              </a:solidFill>
            </a:endParaRPr>
          </a:p>
          <a:p>
            <a:pPr marL="457200" indent="-457200">
              <a:buClrTx/>
              <a:buFont typeface="Arial" panose="020B0604020202020204" pitchFamily="34" charset="0"/>
              <a:buChar char="•"/>
            </a:pPr>
            <a:endParaRPr lang="en-US" dirty="0">
              <a:solidFill>
                <a:schemeClr val="tx1"/>
              </a:solidFill>
            </a:endParaRPr>
          </a:p>
          <a:p>
            <a:endParaRPr lang="en-US" dirty="0" smtClean="0"/>
          </a:p>
        </p:txBody>
      </p:sp>
      <p:sp>
        <p:nvSpPr>
          <p:cNvPr id="2" name="Title 1"/>
          <p:cNvSpPr>
            <a:spLocks noGrp="1"/>
          </p:cNvSpPr>
          <p:nvPr>
            <p:ph type="title"/>
          </p:nvPr>
        </p:nvSpPr>
        <p:spPr>
          <a:xfrm>
            <a:off x="390031" y="449757"/>
            <a:ext cx="8363938" cy="560923"/>
          </a:xfrm>
        </p:spPr>
        <p:txBody>
          <a:bodyPr/>
          <a:lstStyle/>
          <a:p>
            <a:pPr lvl="0"/>
            <a:r>
              <a:rPr lang="en-US" dirty="0" smtClean="0">
                <a:solidFill>
                  <a:schemeClr val="accent1"/>
                </a:solidFill>
              </a:rPr>
              <a:t>Setting Expectations</a:t>
            </a:r>
            <a:endParaRPr lang="en-US" dirty="0">
              <a:solidFill>
                <a:schemeClr val="accent1"/>
              </a:solidFill>
            </a:endParaRPr>
          </a:p>
        </p:txBody>
      </p:sp>
    </p:spTree>
    <p:extLst>
      <p:ext uri="{BB962C8B-B14F-4D97-AF65-F5344CB8AC3E}">
        <p14:creationId xmlns:p14="http://schemas.microsoft.com/office/powerpoint/2010/main" val="23411130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0798" y="1089953"/>
            <a:ext cx="8363938" cy="3447795"/>
          </a:xfrm>
        </p:spPr>
        <p:txBody>
          <a:bodyPr/>
          <a:lstStyle/>
          <a:p>
            <a:r>
              <a:rPr lang="en-US" sz="2000" u="sng" dirty="0">
                <a:hlinkClick r:id="rId2"/>
              </a:rPr>
              <a:t>http://aka.ms/</a:t>
            </a:r>
            <a:r>
              <a:rPr lang="en-US" sz="2000" u="sng" dirty="0" smtClean="0">
                <a:hlinkClick r:id="rId2"/>
              </a:rPr>
              <a:t>MVAPSAD</a:t>
            </a:r>
            <a:endParaRPr lang="en-US" sz="2000" u="sng" dirty="0" smtClean="0"/>
          </a:p>
          <a:p>
            <a:r>
              <a:rPr lang="en-US" sz="2000" u="sng" dirty="0">
                <a:hlinkClick r:id="rId3"/>
              </a:rPr>
              <a:t>http://</a:t>
            </a:r>
            <a:r>
              <a:rPr lang="en-US" sz="2000" u="sng" dirty="0" smtClean="0">
                <a:hlinkClick r:id="rId3"/>
              </a:rPr>
              <a:t>aka.ms/MVAPremier</a:t>
            </a:r>
            <a:endParaRPr lang="en-US" sz="2000" u="sng" dirty="0" smtClean="0"/>
          </a:p>
          <a:p>
            <a:pPr marL="342900" indent="-342900">
              <a:buFont typeface="Arial"/>
              <a:buChar char="•"/>
            </a:pPr>
            <a:r>
              <a:rPr lang="en-US" sz="2000" dirty="0"/>
              <a:t>Managing Active Directory with Windows PowerShell: TFM, 2nd Edition by Jeffery Hicks (Apr 1, 2011)</a:t>
            </a:r>
          </a:p>
          <a:p>
            <a:pPr marL="342900" indent="-342900">
              <a:buFont typeface="Arial"/>
              <a:buChar char="•"/>
            </a:pPr>
            <a:r>
              <a:rPr lang="en-US" sz="2000" dirty="0"/>
              <a:t>Automating Active Directory Administration with Windows PowerShell 2.0 by Ken St. Cyr and Laura E. Hunter (Jun 28, 2011)</a:t>
            </a:r>
          </a:p>
          <a:p>
            <a:pPr marL="342900" indent="-342900">
              <a:buFont typeface="Arial"/>
              <a:buChar char="•"/>
            </a:pPr>
            <a:r>
              <a:rPr lang="en-US" sz="2000" dirty="0"/>
              <a:t>Learn Active Directory Management in a Month of Lunches by Richard </a:t>
            </a:r>
            <a:r>
              <a:rPr lang="en-US" sz="2000" dirty="0" err="1"/>
              <a:t>Siddaway</a:t>
            </a:r>
            <a:r>
              <a:rPr lang="en-US" sz="2000" dirty="0"/>
              <a:t> (Mar 24, 2014)</a:t>
            </a:r>
          </a:p>
          <a:p>
            <a:r>
              <a:rPr lang="en-US" dirty="0"/>
              <a:t> </a:t>
            </a:r>
          </a:p>
        </p:txBody>
      </p:sp>
      <p:sp>
        <p:nvSpPr>
          <p:cNvPr id="3" name="Title 2"/>
          <p:cNvSpPr>
            <a:spLocks noGrp="1"/>
          </p:cNvSpPr>
          <p:nvPr>
            <p:ph type="title"/>
          </p:nvPr>
        </p:nvSpPr>
        <p:spPr/>
        <p:txBody>
          <a:bodyPr/>
          <a:lstStyle/>
          <a:p>
            <a:r>
              <a:rPr lang="en-US" dirty="0" smtClean="0"/>
              <a:t>Links and books for more information</a:t>
            </a:r>
            <a:endParaRPr lang="en-US" dirty="0"/>
          </a:p>
        </p:txBody>
      </p:sp>
    </p:spTree>
    <p:extLst>
      <p:ext uri="{BB962C8B-B14F-4D97-AF65-F5344CB8AC3E}">
        <p14:creationId xmlns:p14="http://schemas.microsoft.com/office/powerpoint/2010/main" val="20778302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01 | </a:t>
            </a:r>
            <a:r>
              <a:rPr lang="en-US" sz="2800" dirty="0" smtClean="0"/>
              <a:t>Introduction to Active Directory PowerShell</a:t>
            </a:r>
            <a:endParaRPr lang="en-US" dirty="0"/>
          </a:p>
        </p:txBody>
      </p:sp>
      <p:sp>
        <p:nvSpPr>
          <p:cNvPr id="4" name="Subtitle 3"/>
          <p:cNvSpPr>
            <a:spLocks noGrp="1"/>
          </p:cNvSpPr>
          <p:nvPr>
            <p:ph type="subTitle" idx="1"/>
          </p:nvPr>
        </p:nvSpPr>
        <p:spPr>
          <a:xfrm>
            <a:off x="144954" y="3849329"/>
            <a:ext cx="6808463" cy="1095584"/>
          </a:xfrm>
        </p:spPr>
        <p:txBody>
          <a:bodyPr/>
          <a:lstStyle/>
          <a:p>
            <a:r>
              <a:rPr lang="en-US" dirty="0"/>
              <a:t>Ashley McGlone | Premier Field Engineer, Microsoft</a:t>
            </a:r>
          </a:p>
          <a:p>
            <a:r>
              <a:rPr lang="en-US" dirty="0" smtClean="0"/>
              <a:t>Jason </a:t>
            </a:r>
            <a:r>
              <a:rPr lang="en-US" dirty="0"/>
              <a:t>Helmick | Senior Technologist, Concentrated Technology</a:t>
            </a:r>
          </a:p>
        </p:txBody>
      </p:sp>
    </p:spTree>
    <p:extLst>
      <p:ext uri="{BB962C8B-B14F-4D97-AF65-F5344CB8AC3E}">
        <p14:creationId xmlns:p14="http://schemas.microsoft.com/office/powerpoint/2010/main" val="4476083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560" y="437893"/>
            <a:ext cx="7773988" cy="556022"/>
          </a:xfrm>
        </p:spPr>
        <p:txBody>
          <a:bodyPr/>
          <a:lstStyle/>
          <a:p>
            <a:r>
              <a:rPr lang="en-US" dirty="0" smtClean="0">
                <a:solidFill>
                  <a:schemeClr val="accent1">
                    <a:alpha val="98824"/>
                  </a:schemeClr>
                </a:solidFill>
              </a:rPr>
              <a:t>Module Overview</a:t>
            </a:r>
            <a:endParaRPr lang="en-US" dirty="0">
              <a:solidFill>
                <a:schemeClr val="accent1">
                  <a:alpha val="98824"/>
                </a:schemeClr>
              </a:solidFill>
            </a:endParaRPr>
          </a:p>
        </p:txBody>
      </p:sp>
      <p:sp>
        <p:nvSpPr>
          <p:cNvPr id="7" name="Content Placeholder 6"/>
          <p:cNvSpPr>
            <a:spLocks noGrp="1"/>
          </p:cNvSpPr>
          <p:nvPr>
            <p:ph idx="1"/>
          </p:nvPr>
        </p:nvSpPr>
        <p:spPr>
          <a:xfrm>
            <a:off x="617846" y="1193079"/>
            <a:ext cx="7877802" cy="3673119"/>
          </a:xfrm>
          <a:prstGeom prst="rect">
            <a:avLst/>
          </a:prstGeom>
        </p:spPr>
        <p:txBody>
          <a:bodyPr>
            <a:normAutofit/>
          </a:bodyPr>
          <a:lstStyle/>
          <a:p>
            <a:pPr marL="457200" indent="-457200">
              <a:buClrTx/>
              <a:buFont typeface="Arial" panose="020B0604020202020204" pitchFamily="34" charset="0"/>
              <a:buChar char="•"/>
            </a:pPr>
            <a:r>
              <a:rPr lang="en-GB" sz="2800" dirty="0" smtClean="0"/>
              <a:t>Version History</a:t>
            </a:r>
          </a:p>
          <a:p>
            <a:pPr marL="457200" indent="-457200">
              <a:buClrTx/>
              <a:buFont typeface="Arial" panose="020B0604020202020204" pitchFamily="34" charset="0"/>
              <a:buChar char="•"/>
            </a:pPr>
            <a:r>
              <a:rPr lang="en-GB" sz="2800" dirty="0" smtClean="0"/>
              <a:t>Getting Started</a:t>
            </a:r>
          </a:p>
          <a:p>
            <a:pPr marL="457200" indent="-457200">
              <a:buClrTx/>
              <a:buFont typeface="Arial" panose="020B0604020202020204" pitchFamily="34" charset="0"/>
              <a:buChar char="•"/>
            </a:pPr>
            <a:r>
              <a:rPr lang="en-GB" sz="2800" dirty="0" smtClean="0"/>
              <a:t>ADAC History</a:t>
            </a:r>
          </a:p>
          <a:p>
            <a:pPr marL="457200" indent="-457200">
              <a:buClrTx/>
              <a:buFont typeface="Arial" panose="020B0604020202020204" pitchFamily="34" charset="0"/>
              <a:buChar char="•"/>
            </a:pPr>
            <a:r>
              <a:rPr lang="en-GB" sz="2800" dirty="0" smtClean="0"/>
              <a:t>One-Liners</a:t>
            </a:r>
          </a:p>
        </p:txBody>
      </p:sp>
    </p:spTree>
    <p:extLst>
      <p:ext uri="{BB962C8B-B14F-4D97-AF65-F5344CB8AC3E}">
        <p14:creationId xmlns:p14="http://schemas.microsoft.com/office/powerpoint/2010/main" val="36203130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p:txBody>
          <a:bodyPr/>
          <a:lstStyle/>
          <a:p>
            <a:r>
              <a:rPr lang="en-US" dirty="0"/>
              <a:t>Version History</a:t>
            </a:r>
          </a:p>
        </p:txBody>
      </p:sp>
    </p:spTree>
    <p:extLst>
      <p:ext uri="{BB962C8B-B14F-4D97-AF65-F5344CB8AC3E}">
        <p14:creationId xmlns:p14="http://schemas.microsoft.com/office/powerpoint/2010/main" val="14990182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C8F72B3CCC1445BBEB9E79EC25E6F8" ma:contentTypeVersion="" ma:contentTypeDescription="Create a new document." ma:contentTypeScope="" ma:versionID="eecc2efa4f0facf85417677a91f06c3d">
  <xsd:schema xmlns:xsd="http://www.w3.org/2001/XMLSchema" xmlns:xs="http://www.w3.org/2001/XMLSchema" xmlns:p="http://schemas.microsoft.com/office/2006/metadata/properties" xmlns:ns2="B290BE94-59DA-45B5-9C0F-4D83C2848099" targetNamespace="http://schemas.microsoft.com/office/2006/metadata/properties" ma:root="true" ma:fieldsID="f88142b9c15223ac34559f334aac6882" ns2:_="">
    <xsd:import namespace="B290BE94-59DA-45B5-9C0F-4D83C2848099"/>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90BE94-59DA-45B5-9C0F-4D83C2848099"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ntent_x0020_Type xmlns="B290BE94-59DA-45B5-9C0F-4D83C2848099">Slide Presentation</Content_x0020_Type>
    <Status xmlns="B290BE94-59DA-45B5-9C0F-4D83C2848099">Final</Status>
    <Module xmlns="B290BE94-59DA-45B5-9C0F-4D83C2848099">1</Modul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2B4DDE-A9B6-4BA3-93CE-1372A090392B}"/>
</file>

<file path=customXml/itemProps2.xml><?xml version="1.0" encoding="utf-8"?>
<ds:datastoreItem xmlns:ds="http://schemas.openxmlformats.org/officeDocument/2006/customXml" ds:itemID="{D9930B52-E2FA-4636-820B-5BAA5F2C2D92}"/>
</file>

<file path=customXml/itemProps3.xml><?xml version="1.0" encoding="utf-8"?>
<ds:datastoreItem xmlns:ds="http://schemas.openxmlformats.org/officeDocument/2006/customXml" ds:itemID="{BAED9006-1FB6-41AD-82C5-380656F61A1E}"/>
</file>

<file path=docProps/app.xml><?xml version="1.0" encoding="utf-8"?>
<Properties xmlns="http://schemas.openxmlformats.org/officeDocument/2006/extended-properties" xmlns:vt="http://schemas.openxmlformats.org/officeDocument/2006/docPropsVTypes">
  <Template/>
  <TotalTime>0</TotalTime>
  <Words>688</Words>
  <Application>Microsoft Office PowerPoint</Application>
  <PresentationFormat>On-screen Show (16:9)</PresentationFormat>
  <Paragraphs>156</Paragraphs>
  <Slides>17</Slides>
  <Notes>9</Notes>
  <HiddenSlides>0</HiddenSlides>
  <MMClips>0</MMClips>
  <ScaleCrop>false</ScaleCrop>
  <HeadingPairs>
    <vt:vector size="6" baseType="variant">
      <vt:variant>
        <vt:lpstr>Fonts Used</vt:lpstr>
      </vt:variant>
      <vt:variant>
        <vt:i4>11</vt:i4>
      </vt:variant>
      <vt:variant>
        <vt:lpstr>Theme</vt:lpstr>
      </vt:variant>
      <vt:variant>
        <vt:i4>7</vt:i4>
      </vt:variant>
      <vt:variant>
        <vt:lpstr>Slide Titles</vt:lpstr>
      </vt:variant>
      <vt:variant>
        <vt:i4>17</vt:i4>
      </vt:variant>
    </vt:vector>
  </HeadingPairs>
  <TitlesOfParts>
    <vt:vector size="35" baseType="lpstr">
      <vt:lpstr>Arial</vt:lpstr>
      <vt:lpstr>Calibri</vt:lpstr>
      <vt:lpstr>Consolas</vt:lpstr>
      <vt:lpstr>Courier New</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Using PowerShell for Active Directory</vt:lpstr>
      <vt:lpstr>Meet Ashley McGlone | @GoateePFE</vt:lpstr>
      <vt:lpstr>Meet Jason Helmick | @theJasonHelmick</vt:lpstr>
      <vt:lpstr>Course Modules</vt:lpstr>
      <vt:lpstr>Setting Expectations</vt:lpstr>
      <vt:lpstr>Links and books for more information</vt:lpstr>
      <vt:lpstr>PowerPoint Presentation</vt:lpstr>
      <vt:lpstr>Module Overview</vt:lpstr>
      <vt:lpstr>PowerPoint Presentation</vt:lpstr>
      <vt:lpstr>Active Directory PowerShell History</vt:lpstr>
      <vt:lpstr>PowerPoint Presentation</vt:lpstr>
      <vt:lpstr>Active Directory PowerShell Versions</vt:lpstr>
      <vt:lpstr>Active Directory PowerShell Implicit Remoting</vt:lpstr>
      <vt:lpstr>PowerPoint Presentation</vt:lpstr>
      <vt:lpstr>PowerPoint Presentation</vt:lpstr>
      <vt:lpstr>Links and books for more information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Solutions Presentation Deck</dc:title>
  <dc:creator/>
  <cp:lastModifiedBy/>
  <cp:revision>1</cp:revision>
  <dcterms:created xsi:type="dcterms:W3CDTF">2009-10-07T16:00:10Z</dcterms:created>
  <dcterms:modified xsi:type="dcterms:W3CDTF">2014-10-13T16:53:17Z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0x01010070C8F72B3CCC1445BBEB9E79EC25E6F8</vt:lpwstr>
  </property>
  <property fmtid="{D5CDD505-2E9C-101B-9397-08002B2CF9AE}" pid="3" name="Program">
    <vt:lpwstr>56;#Content development|124caed4-68f7-430b-9a0a-74245f6e20f2</vt:lpwstr>
  </property>
  <property fmtid="{D5CDD505-2E9C-101B-9397-08002B2CF9AE}" pid="4" name="Company Name">
    <vt:lpwstr>159;#MS Virtual Academy|9cc7b190-f7c1-44f2-a798-8659a6fb5fd2</vt:lpwstr>
  </property>
  <property fmtid="{D5CDD505-2E9C-101B-9397-08002B2CF9AE}" pid="5" name="Target Audience">
    <vt:lpwstr>144;#100-200|992e7ac8-5c90-4c79-91a8-38c45a05777e</vt:lpwstr>
  </property>
  <property fmtid="{D5CDD505-2E9C-101B-9397-08002B2CF9AE}" pid="6" name="Product Family">
    <vt:lpwstr>172;#SQL Server|11c0fcda-387f-49db-bb08-704bd938d475</vt:lpwstr>
  </property>
</Properties>
</file>