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1" r:id="rId5"/>
    <p:sldId id="317" r:id="rId6"/>
    <p:sldId id="434" r:id="rId7"/>
    <p:sldId id="435" r:id="rId8"/>
    <p:sldId id="436" r:id="rId9"/>
    <p:sldId id="437" r:id="rId10"/>
    <p:sldId id="438" r:id="rId11"/>
    <p:sldId id="465" r:id="rId12"/>
    <p:sldId id="440" r:id="rId13"/>
    <p:sldId id="441" r:id="rId14"/>
    <p:sldId id="442" r:id="rId15"/>
    <p:sldId id="443" r:id="rId16"/>
    <p:sldId id="444" r:id="rId17"/>
    <p:sldId id="445" r:id="rId18"/>
    <p:sldId id="447" r:id="rId19"/>
    <p:sldId id="448" r:id="rId20"/>
    <p:sldId id="449" r:id="rId21"/>
    <p:sldId id="452" r:id="rId22"/>
    <p:sldId id="453" r:id="rId23"/>
    <p:sldId id="454" r:id="rId24"/>
    <p:sldId id="455" r:id="rId25"/>
    <p:sldId id="458" r:id="rId26"/>
    <p:sldId id="322"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2369" autoAdjust="0"/>
  </p:normalViewPr>
  <p:slideViewPr>
    <p:cSldViewPr snapToGrid="0">
      <p:cViewPr varScale="1">
        <p:scale>
          <a:sx n="60" d="100"/>
          <a:sy n="60" d="100"/>
        </p:scale>
        <p:origin x="1710" y="78"/>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smtClean="0"/>
              <a:t>1 minute</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78D9EEE0-75CE-4F95-A221-F201F93AF4FC}" type="slidenum">
              <a:rPr lang="en-US" b="0">
                <a:latin typeface="Arial" panose="020B0604020202020204" pitchFamily="34" charset="0"/>
              </a:rPr>
              <a:pPr/>
              <a:t>11</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This partition stores the data that your applications will use. Most likely you will use the application to manage the objects in this partition.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All objects created in the application partitions must already be defined in the schema.</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Each of the application partitions configuration information for an instance are stored in the configuration partition in the </a:t>
            </a:r>
            <a:r>
              <a:rPr lang="en-US" dirty="0" err="1" smtClean="0">
                <a:latin typeface="Arial" panose="020B0604020202020204" pitchFamily="34" charset="0"/>
              </a:rPr>
              <a:t>cn</a:t>
            </a:r>
            <a:r>
              <a:rPr lang="en-US" dirty="0" smtClean="0">
                <a:latin typeface="Arial" panose="020B0604020202020204" pitchFamily="34" charset="0"/>
              </a:rPr>
              <a:t>=</a:t>
            </a:r>
            <a:r>
              <a:rPr lang="en-US" dirty="0" err="1" smtClean="0">
                <a:latin typeface="Arial" panose="020B0604020202020204" pitchFamily="34" charset="0"/>
              </a:rPr>
              <a:t>Partititions</a:t>
            </a:r>
            <a:r>
              <a:rPr lang="en-US" dirty="0" smtClean="0">
                <a:latin typeface="Arial" panose="020B0604020202020204" pitchFamily="34" charset="0"/>
              </a:rPr>
              <a:t>, </a:t>
            </a:r>
            <a:r>
              <a:rPr lang="en-US" dirty="0" err="1" smtClean="0">
                <a:latin typeface="Arial" panose="020B0604020202020204" pitchFamily="34" charset="0"/>
              </a:rPr>
              <a:t>cn</a:t>
            </a:r>
            <a:r>
              <a:rPr lang="en-US" dirty="0" smtClean="0">
                <a:latin typeface="Arial" panose="020B0604020202020204" pitchFamily="34" charset="0"/>
              </a:rPr>
              <a:t>=Configuration container.</a:t>
            </a:r>
          </a:p>
        </p:txBody>
      </p:sp>
    </p:spTree>
    <p:extLst>
      <p:ext uri="{BB962C8B-B14F-4D97-AF65-F5344CB8AC3E}">
        <p14:creationId xmlns:p14="http://schemas.microsoft.com/office/powerpoint/2010/main" val="163516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BF26D80-00AA-4098-B614-6D3C90AABBCB}" type="slidenum">
              <a:rPr lang="en-US" b="0">
                <a:latin typeface="Arial" panose="020B0604020202020204" pitchFamily="34" charset="0"/>
              </a:rPr>
              <a:pPr/>
              <a:t>12</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Use the AD LDS Setup wizard to demonstrate how to configure an AD LDS instance on a computer that is already running one instance:</a:t>
            </a:r>
          </a:p>
          <a:p>
            <a:pPr marL="742950" lvl="1" indent="-285750" eaLnBrk="1" hangingPunct="1">
              <a:buFontTx/>
              <a:buAutoNum type="arabicPeriod"/>
            </a:pPr>
            <a:r>
              <a:rPr lang="en-US" dirty="0" smtClean="0">
                <a:latin typeface="Arial" panose="020B0604020202020204" pitchFamily="34" charset="0"/>
              </a:rPr>
              <a:t>Run the AD LDS Wizard</a:t>
            </a:r>
          </a:p>
          <a:p>
            <a:pPr marL="742950" lvl="1" indent="-285750" eaLnBrk="1" hangingPunct="1">
              <a:buFontTx/>
              <a:buAutoNum type="arabicPeriod"/>
            </a:pPr>
            <a:r>
              <a:rPr lang="en-US" dirty="0" smtClean="0">
                <a:latin typeface="Arial" panose="020B0604020202020204" pitchFamily="34" charset="0"/>
              </a:rPr>
              <a:t>Choose instance name of “ADLDS01”</a:t>
            </a:r>
          </a:p>
          <a:p>
            <a:pPr marL="742950" lvl="1" indent="-285750" eaLnBrk="1" hangingPunct="1">
              <a:buFontTx/>
              <a:buAutoNum type="arabicPeriod"/>
            </a:pPr>
            <a:r>
              <a:rPr lang="en-US" dirty="0" smtClean="0">
                <a:latin typeface="Arial" panose="020B0604020202020204" pitchFamily="34" charset="0"/>
              </a:rPr>
              <a:t>Choose to add an application partition of “</a:t>
            </a:r>
            <a:r>
              <a:rPr lang="en-US" dirty="0" err="1" smtClean="0">
                <a:latin typeface="Arial" panose="020B0604020202020204" pitchFamily="34" charset="0"/>
              </a:rPr>
              <a:t>cn</a:t>
            </a:r>
            <a:r>
              <a:rPr lang="en-US" dirty="0" smtClean="0">
                <a:latin typeface="Arial" panose="020B0604020202020204" pitchFamily="34" charset="0"/>
              </a:rPr>
              <a:t>=Application1,dc=ADLDS01”</a:t>
            </a:r>
          </a:p>
          <a:p>
            <a:pPr marL="742950" lvl="1" indent="-285750" eaLnBrk="1" hangingPunct="1">
              <a:buFontTx/>
              <a:buAutoNum type="arabicPeriod"/>
            </a:pPr>
            <a:r>
              <a:rPr lang="en-US" dirty="0" smtClean="0">
                <a:latin typeface="Arial" panose="020B0604020202020204" pitchFamily="34" charset="0"/>
              </a:rPr>
              <a:t>Run AD LDS under Network Service Account</a:t>
            </a:r>
          </a:p>
          <a:p>
            <a:pPr marL="742950" lvl="1" indent="-285750" eaLnBrk="1" hangingPunct="1">
              <a:buFontTx/>
              <a:buAutoNum type="arabicPeriod"/>
            </a:pPr>
            <a:r>
              <a:rPr lang="en-US" dirty="0" smtClean="0">
                <a:latin typeface="Arial" panose="020B0604020202020204" pitchFamily="34" charset="0"/>
              </a:rPr>
              <a:t>Assign the logged on user permission</a:t>
            </a:r>
          </a:p>
          <a:p>
            <a:pPr marL="742950" lvl="1" indent="-285750" eaLnBrk="1" hangingPunct="1">
              <a:buFontTx/>
              <a:buAutoNum type="arabicPeriod"/>
            </a:pPr>
            <a:r>
              <a:rPr lang="en-US" dirty="0" smtClean="0">
                <a:latin typeface="Arial" panose="020B0604020202020204" pitchFamily="34" charset="0"/>
              </a:rPr>
              <a:t>Choose Windows 2007 Schema</a:t>
            </a:r>
          </a:p>
          <a:p>
            <a:pPr marL="742950" lvl="1" indent="-285750" eaLnBrk="1" hangingPunct="1">
              <a:buFontTx/>
              <a:buAutoNum type="arabicPeriod"/>
            </a:pPr>
            <a:r>
              <a:rPr lang="en-US" dirty="0" smtClean="0">
                <a:latin typeface="Arial" panose="020B0604020202020204" pitchFamily="34" charset="0"/>
              </a:rPr>
              <a:t>Complete</a:t>
            </a:r>
          </a:p>
          <a:p>
            <a:pPr marL="742950" lvl="1" indent="-285750" eaLnBrk="1" hangingPunct="1">
              <a:buFontTx/>
              <a:buAutoNum type="arabicPeriod"/>
            </a:pPr>
            <a:r>
              <a:rPr lang="en-US" dirty="0" smtClean="0">
                <a:latin typeface="Arial" panose="020B0604020202020204" pitchFamily="34" charset="0"/>
              </a:rPr>
              <a:t>Create another application partition using </a:t>
            </a:r>
            <a:r>
              <a:rPr lang="en-US" dirty="0" err="1" smtClean="0">
                <a:latin typeface="Arial" panose="020B0604020202020204" pitchFamily="34" charset="0"/>
              </a:rPr>
              <a:t>ADSIEdit</a:t>
            </a:r>
            <a:endParaRPr lang="en-US" dirty="0" smtClean="0">
              <a:latin typeface="Arial" panose="020B0604020202020204" pitchFamily="34" charset="0"/>
            </a:endParaRPr>
          </a:p>
        </p:txBody>
      </p:sp>
    </p:spTree>
    <p:extLst>
      <p:ext uri="{BB962C8B-B14F-4D97-AF65-F5344CB8AC3E}">
        <p14:creationId xmlns:p14="http://schemas.microsoft.com/office/powerpoint/2010/main" val="412444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E75DC99-6416-4FE6-A588-BCED9D8DE10E}" type="slidenum">
              <a:rPr lang="en-US" b="0">
                <a:latin typeface="Arial" panose="020B0604020202020204" pitchFamily="34" charset="0"/>
              </a:rPr>
              <a:pPr/>
              <a:t>13</a:t>
            </a:fld>
            <a:endParaRPr lang="en-US" b="0">
              <a:latin typeface="Arial" panose="020B0604020202020204"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A set of default groups are created when the instance is created. Additional user and group accounts can be added to the configuration partition or to a specific application partition.</a:t>
            </a:r>
          </a:p>
        </p:txBody>
      </p:sp>
    </p:spTree>
    <p:extLst>
      <p:ext uri="{BB962C8B-B14F-4D97-AF65-F5344CB8AC3E}">
        <p14:creationId xmlns:p14="http://schemas.microsoft.com/office/powerpoint/2010/main" val="93253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3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C50E151-5349-4CB2-B658-6A7A2A977D3D}" type="slidenum">
              <a:rPr lang="en-US" b="0">
                <a:latin typeface="Arial" panose="020B0604020202020204" pitchFamily="34" charset="0"/>
              </a:rPr>
              <a:pPr/>
              <a:t>14</a:t>
            </a:fld>
            <a:endParaRPr lang="en-US" b="0">
              <a:latin typeface="Arial" panose="020B0604020202020204"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14325" y="2230438"/>
            <a:ext cx="6286500" cy="6797675"/>
          </a:xfrm>
          <a:ln/>
        </p:spPr>
        <p:txBody>
          <a:bodyPr/>
          <a:lstStyle/>
          <a:p>
            <a:pPr marL="190500" indent="-190500" eaLnBrk="1" hangingPunct="1">
              <a:defRPr/>
            </a:pPr>
            <a:r>
              <a:rPr lang="en-US" dirty="0" smtClean="0">
                <a:latin typeface="Arial" pitchFamily="34" charset="0"/>
              </a:rPr>
              <a:t>Describe process flow of access control:</a:t>
            </a:r>
          </a:p>
          <a:p>
            <a:pPr marL="190500" indent="-190500" eaLnBrk="1" hangingPunct="1">
              <a:buFontTx/>
              <a:buAutoNum type="arabicPeriod"/>
              <a:defRPr/>
            </a:pPr>
            <a:r>
              <a:rPr lang="en-US" dirty="0" smtClean="0">
                <a:latin typeface="Arial" pitchFamily="34" charset="0"/>
              </a:rPr>
              <a:t>Before making a request for data, the directory-enabled application must present the user's credentials to AD LDS for authentication or binding. This request includes a user name, password, and—depending on the type of bind—a domain name or computer name.</a:t>
            </a:r>
          </a:p>
          <a:p>
            <a:pPr marL="190500" indent="-190500" eaLnBrk="1" hangingPunct="1">
              <a:buFontTx/>
              <a:buAutoNum type="arabicPeriod"/>
              <a:defRPr/>
            </a:pPr>
            <a:r>
              <a:rPr lang="en-US" dirty="0" smtClean="0">
                <a:latin typeface="Arial" pitchFamily="34" charset="0"/>
              </a:rPr>
              <a:t>The application then can access data that AD LDS hosts.</a:t>
            </a:r>
          </a:p>
          <a:p>
            <a:pPr marL="190500" indent="-190500" eaLnBrk="1" hangingPunct="1">
              <a:defRPr/>
            </a:pPr>
            <a:r>
              <a:rPr lang="en-US" dirty="0" smtClean="0">
                <a:latin typeface="Arial" pitchFamily="34" charset="0"/>
              </a:rPr>
              <a:t>What sort of authentication can be done against AD LDS?</a:t>
            </a:r>
          </a:p>
          <a:p>
            <a:pPr marL="533400" lvl="1" indent="-190500" eaLnBrk="1" hangingPunct="1">
              <a:defRPr/>
            </a:pPr>
            <a:r>
              <a:rPr lang="en-US" dirty="0" smtClean="0">
                <a:latin typeface="Arial" pitchFamily="34" charset="0"/>
              </a:rPr>
              <a:t>AD LDS security principals are authenticated directly by AD LDS. </a:t>
            </a:r>
          </a:p>
          <a:p>
            <a:pPr marL="533400" lvl="1" indent="-190500" eaLnBrk="1" hangingPunct="1">
              <a:defRPr/>
            </a:pPr>
            <a:r>
              <a:rPr lang="en-US" dirty="0" smtClean="0">
                <a:latin typeface="Arial" pitchFamily="34" charset="0"/>
              </a:rPr>
              <a:t>Windows local security principals are authenticated by the local computer. </a:t>
            </a:r>
          </a:p>
          <a:p>
            <a:pPr marL="533400" lvl="1" indent="-190500" eaLnBrk="1" hangingPunct="1">
              <a:defRPr/>
            </a:pPr>
            <a:r>
              <a:rPr lang="en-US" dirty="0" smtClean="0">
                <a:latin typeface="Arial" pitchFamily="34" charset="0"/>
              </a:rPr>
              <a:t>Domain security principals are authenticated by an Active Directory Domain Services (AD DS) domain controller.</a:t>
            </a:r>
          </a:p>
          <a:p>
            <a:pPr marL="190500" indent="-190500" eaLnBrk="1" hangingPunct="1">
              <a:defRPr/>
            </a:pPr>
            <a:r>
              <a:rPr lang="en-US" dirty="0" smtClean="0">
                <a:latin typeface="Arial" pitchFamily="34" charset="0"/>
              </a:rPr>
              <a:t>What are access control lists (</a:t>
            </a:r>
            <a:r>
              <a:rPr lang="en-US" dirty="0" err="1" smtClean="0">
                <a:latin typeface="Arial" pitchFamily="34" charset="0"/>
              </a:rPr>
              <a:t>ACLs</a:t>
            </a:r>
            <a:r>
              <a:rPr lang="en-US" dirty="0" smtClean="0">
                <a:latin typeface="Arial" pitchFamily="34" charset="0"/>
              </a:rPr>
              <a:t>)?</a:t>
            </a:r>
          </a:p>
          <a:p>
            <a:pPr marL="190500" indent="-190500" eaLnBrk="1" hangingPunct="1">
              <a:defRPr/>
            </a:pPr>
            <a:r>
              <a:rPr lang="en-US" dirty="0" err="1" smtClean="0">
                <a:latin typeface="Arial" pitchFamily="34" charset="0"/>
              </a:rPr>
              <a:t>ACLs</a:t>
            </a:r>
            <a:r>
              <a:rPr lang="en-US" dirty="0" smtClean="0">
                <a:latin typeface="Arial" pitchFamily="34" charset="0"/>
              </a:rPr>
              <a:t> define which security principles have access to a particular object.</a:t>
            </a:r>
          </a:p>
          <a:p>
            <a:pPr eaLnBrk="1" hangingPunct="1">
              <a:defRPr/>
            </a:pPr>
            <a:r>
              <a:rPr lang="en-US" dirty="0" smtClean="0">
                <a:latin typeface="Arial" pitchFamily="34" charset="0"/>
              </a:rPr>
              <a:t>Access can be given to users by adding them to groups or by directory assigning permissions to the user objects using </a:t>
            </a:r>
            <a:r>
              <a:rPr lang="en-US" dirty="0" err="1" smtClean="0">
                <a:latin typeface="Arial" pitchFamily="34" charset="0"/>
              </a:rPr>
              <a:t>dsacls</a:t>
            </a:r>
            <a:r>
              <a:rPr lang="en-US" dirty="0" smtClean="0">
                <a:latin typeface="Arial" pitchFamily="34" charset="0"/>
              </a:rPr>
              <a:t>.</a:t>
            </a:r>
          </a:p>
          <a:p>
            <a:pPr marL="190500" indent="-190500" eaLnBrk="1" hangingPunct="1">
              <a:defRPr/>
            </a:pPr>
            <a:r>
              <a:rPr lang="en-US" dirty="0" err="1" smtClean="0">
                <a:latin typeface="Arial" pitchFamily="34" charset="0"/>
              </a:rPr>
              <a:t>Dsacls</a:t>
            </a:r>
            <a:r>
              <a:rPr lang="en-US" dirty="0" smtClean="0">
                <a:latin typeface="Arial" pitchFamily="34" charset="0"/>
              </a:rPr>
              <a:t> can be used to assign users or group permissions on objects in AD LDS. </a:t>
            </a:r>
            <a:endParaRPr lang="en-US" b="1" dirty="0" smtClean="0">
              <a:latin typeface="Arial" pitchFamily="34" charset="0"/>
            </a:endParaRPr>
          </a:p>
          <a:p>
            <a:pPr marL="190500" indent="-190500" eaLnBrk="1" hangingPunct="1">
              <a:defRPr/>
            </a:pPr>
            <a:r>
              <a:rPr lang="en-US" b="1" dirty="0" smtClean="0">
                <a:latin typeface="Arial" pitchFamily="34" charset="0"/>
              </a:rPr>
              <a:t>References</a:t>
            </a:r>
          </a:p>
          <a:p>
            <a:pPr marL="190500" indent="-190500" eaLnBrk="1" hangingPunct="1">
              <a:defRPr/>
            </a:pPr>
            <a:r>
              <a:rPr lang="en-US" dirty="0" smtClean="0">
                <a:latin typeface="Arial" pitchFamily="34" charset="0"/>
              </a:rPr>
              <a:t>AD LDS Help topic,</a:t>
            </a:r>
            <a:r>
              <a:rPr lang="en-US" b="1" dirty="0" smtClean="0">
                <a:latin typeface="Arial" pitchFamily="34" charset="0"/>
              </a:rPr>
              <a:t> “</a:t>
            </a:r>
            <a:r>
              <a:rPr lang="en-US" dirty="0" smtClean="0">
                <a:latin typeface="Arial" pitchFamily="34" charset="0"/>
              </a:rPr>
              <a:t>Working with Authentication and Access Control”</a:t>
            </a:r>
          </a:p>
        </p:txBody>
      </p:sp>
    </p:spTree>
    <p:extLst>
      <p:ext uri="{BB962C8B-B14F-4D97-AF65-F5344CB8AC3E}">
        <p14:creationId xmlns:p14="http://schemas.microsoft.com/office/powerpoint/2010/main" val="101168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4F21EDD-17FC-418C-9FB0-75DC342AE7D1}" type="slidenum">
              <a:rPr lang="en-US" b="0">
                <a:latin typeface="Arial" panose="020B0604020202020204" pitchFamily="34" charset="0"/>
              </a:rPr>
              <a:pPr/>
              <a:t>15</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60475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83CD072-DB01-4BED-9842-335AAA2866F2}" type="slidenum">
              <a:rPr lang="en-US" b="0">
                <a:latin typeface="Arial" panose="020B0604020202020204" pitchFamily="34" charset="0"/>
              </a:rPr>
              <a:pPr/>
              <a:t>16</a:t>
            </a:fld>
            <a:endParaRPr lang="en-US" b="0">
              <a:latin typeface="Arial" panose="020B0604020202020204" pitchFamily="34" charset="0"/>
            </a:endParaRP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Changes can be made to any of the instances and then the changes that were made are merged and replicated across the instances making all of the instances identical again.</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To be able to replicate partitions between instances, the instances must be installed in a configuration set. A configuration set can be joined only during the installation of the AD LDS instance.</a:t>
            </a:r>
            <a:endParaRPr lang="en-US" b="1" dirty="0" smtClean="0">
              <a:latin typeface="Arial" panose="020B0604020202020204" pitchFamily="34" charset="0"/>
            </a:endParaRPr>
          </a:p>
        </p:txBody>
      </p:sp>
    </p:spTree>
    <p:extLst>
      <p:ext uri="{BB962C8B-B14F-4D97-AF65-F5344CB8AC3E}">
        <p14:creationId xmlns:p14="http://schemas.microsoft.com/office/powerpoint/2010/main" val="338040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73217A88-7BE5-4B91-B95A-48BD2A6B9C84}" type="slidenum">
              <a:rPr lang="en-US" b="0">
                <a:latin typeface="Arial" panose="020B0604020202020204" pitchFamily="34" charset="0"/>
              </a:rPr>
              <a:pPr/>
              <a:t>17</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459661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EA49B19-89B0-42E2-BDAC-77B508296528}" type="slidenum">
              <a:rPr lang="en-US" b="0">
                <a:latin typeface="Arial" panose="020B0604020202020204" pitchFamily="34" charset="0"/>
              </a:rPr>
              <a:pPr/>
              <a:t>18</a:t>
            </a:fld>
            <a:endParaRPr lang="en-US" b="0">
              <a:latin typeface="Arial" panose="020B0604020202020204"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730757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71ED60BA-9D33-492D-B582-1A14DD9DD4D4}" type="slidenum">
              <a:rPr lang="en-US" b="0">
                <a:latin typeface="Arial" panose="020B0604020202020204" pitchFamily="34" charset="0"/>
              </a:rPr>
              <a:pPr/>
              <a:t>19</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lvl="0" indent="-171450" algn="l" eaLnBrk="1" hangingPunct="1">
              <a:buFont typeface="Arial" panose="020B0604020202020204" pitchFamily="34" charset="0"/>
              <a:buChar char="•"/>
            </a:pPr>
            <a:r>
              <a:rPr lang="en-US" dirty="0" smtClean="0">
                <a:latin typeface="Arial" panose="020B0604020202020204" pitchFamily="34" charset="0"/>
              </a:rPr>
              <a:t>Support LDAP connections: both are LDAP-based, allowing LDAP connections for hierarchical storage.</a:t>
            </a:r>
          </a:p>
          <a:p>
            <a:pPr marL="171450" lvl="0" indent="-171450" eaLnBrk="1" hangingPunct="1">
              <a:buFont typeface="Arial" panose="020B0604020202020204" pitchFamily="34" charset="0"/>
              <a:buChar char="•"/>
            </a:pPr>
            <a:r>
              <a:rPr lang="en-US" dirty="0" err="1" smtClean="0">
                <a:latin typeface="Arial" panose="020B0604020202020204" pitchFamily="34" charset="0"/>
              </a:rPr>
              <a:t>Multimaster</a:t>
            </a:r>
            <a:r>
              <a:rPr lang="en-US" dirty="0" smtClean="0">
                <a:latin typeface="Arial" panose="020B0604020202020204" pitchFamily="34" charset="0"/>
              </a:rPr>
              <a:t> Replication: both allow each instance to be written to so that change can happen on any instance and be replicated to all instances.</a:t>
            </a:r>
          </a:p>
          <a:p>
            <a:pPr marL="171450" lvl="0" indent="-171450" eaLnBrk="1" hangingPunct="1">
              <a:buFont typeface="Arial" panose="020B0604020202020204" pitchFamily="34" charset="0"/>
              <a:buChar char="•"/>
            </a:pPr>
            <a:r>
              <a:rPr lang="en-US" dirty="0" smtClean="0">
                <a:latin typeface="Arial" panose="020B0604020202020204" pitchFamily="34" charset="0"/>
              </a:rPr>
              <a:t>Delegated Administration: administration can be delegated to partitions or OUs by group or role.</a:t>
            </a:r>
          </a:p>
          <a:p>
            <a:pPr marL="171450" lvl="0" indent="-171450" eaLnBrk="1" hangingPunct="1">
              <a:buFont typeface="Arial" panose="020B0604020202020204" pitchFamily="34" charset="0"/>
              <a:buChar char="•"/>
            </a:pPr>
            <a:r>
              <a:rPr lang="en-US" dirty="0" smtClean="0">
                <a:latin typeface="Arial" panose="020B0604020202020204" pitchFamily="34" charset="0"/>
              </a:rPr>
              <a:t>Use Extensible Storage Engine for database: both store their data in a ESE database.</a:t>
            </a:r>
          </a:p>
        </p:txBody>
      </p:sp>
    </p:spTree>
    <p:extLst>
      <p:ext uri="{BB962C8B-B14F-4D97-AF65-F5344CB8AC3E}">
        <p14:creationId xmlns:p14="http://schemas.microsoft.com/office/powerpoint/2010/main" val="407997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2A2BAE2-D106-46C2-9612-0FB576B302E7}" type="slidenum">
              <a:rPr lang="en-US" b="0">
                <a:latin typeface="Arial" panose="020B0604020202020204" pitchFamily="34" charset="0"/>
              </a:rPr>
              <a:pPr/>
              <a:t>20</a:t>
            </a:fld>
            <a:endParaRPr lang="en-US" b="0">
              <a:latin typeface="Arial" panose="020B0604020202020204" pitchFamily="34"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Features that AD LDS has that AD DS does not:</a:t>
            </a:r>
          </a:p>
          <a:p>
            <a:pPr lvl="1" eaLnBrk="1" hangingPunct="1"/>
            <a:r>
              <a:rPr lang="en-US" dirty="0" smtClean="0">
                <a:latin typeface="Arial" panose="020B0604020202020204" pitchFamily="34" charset="0"/>
              </a:rPr>
              <a:t>Have multiple instances running on one server: AD DS can only have a single instance on a single server.</a:t>
            </a:r>
          </a:p>
          <a:p>
            <a:pPr lvl="1" eaLnBrk="1" hangingPunct="1"/>
            <a:r>
              <a:rPr lang="en-US" dirty="0" smtClean="0">
                <a:latin typeface="Arial" panose="020B0604020202020204" pitchFamily="34" charset="0"/>
              </a:rPr>
              <a:t>Runs on non-domain controllers: AD DS has a specific role dedicated to domain controllers. </a:t>
            </a:r>
          </a:p>
          <a:p>
            <a:pPr lvl="1" eaLnBrk="1" hangingPunct="1"/>
            <a:r>
              <a:rPr lang="en-US" dirty="0" smtClean="0">
                <a:latin typeface="Arial" panose="020B0604020202020204" pitchFamily="34" charset="0"/>
              </a:rPr>
              <a:t>Does not require DNS infrastructure: AD DS requires DNS to be configured for all client machines so that they can find services.</a:t>
            </a:r>
          </a:p>
          <a:p>
            <a:pPr eaLnBrk="1" hangingPunct="1"/>
            <a:r>
              <a:rPr lang="en-US" dirty="0" smtClean="0">
                <a:latin typeface="Arial" panose="020B0604020202020204" pitchFamily="34" charset="0"/>
              </a:rPr>
              <a:t>Features that AD DS has that AD LDS does not:</a:t>
            </a:r>
          </a:p>
          <a:p>
            <a:pPr lvl="1" eaLnBrk="1" hangingPunct="1"/>
            <a:r>
              <a:rPr lang="en-US" dirty="0" smtClean="0">
                <a:latin typeface="Arial" panose="020B0604020202020204" pitchFamily="34" charset="0"/>
              </a:rPr>
              <a:t>Group Policy: Group Policy can be used to enforce settings on objects in the directory.</a:t>
            </a:r>
          </a:p>
          <a:p>
            <a:pPr lvl="1" eaLnBrk="1" hangingPunct="1"/>
            <a:r>
              <a:rPr lang="en-US" dirty="0" smtClean="0">
                <a:latin typeface="Arial" panose="020B0604020202020204" pitchFamily="34" charset="0"/>
              </a:rPr>
              <a:t>Global Catalog functions: Having a central repository for searching objects in multiple domains in a forest. </a:t>
            </a:r>
          </a:p>
          <a:p>
            <a:pPr lvl="1" eaLnBrk="1" hangingPunct="1"/>
            <a:r>
              <a:rPr lang="en-US" dirty="0" smtClean="0">
                <a:latin typeface="Arial" panose="020B0604020202020204" pitchFamily="34" charset="0"/>
              </a:rPr>
              <a:t>Kerberos Authentication: AD DS uses Kerberos for some authentication tasks.</a:t>
            </a:r>
          </a:p>
          <a:p>
            <a:pPr lvl="1" eaLnBrk="1" hangingPunct="1"/>
            <a:r>
              <a:rPr lang="en-US" dirty="0" smtClean="0">
                <a:latin typeface="Arial" panose="020B0604020202020204" pitchFamily="34" charset="0"/>
              </a:rPr>
              <a:t>Full featured administrator tools: AD DS has Active Directory Users and Computers, Active Directory Site and Services, and other administrative tools for managing AD DS.</a:t>
            </a:r>
          </a:p>
          <a:p>
            <a:pPr lvl="1" eaLnBrk="1" hangingPunct="1"/>
            <a:r>
              <a:rPr lang="en-US" dirty="0" smtClean="0">
                <a:latin typeface="Arial" panose="020B0604020202020204" pitchFamily="34" charset="0"/>
              </a:rPr>
              <a:t>Automatic failover of services: Because AD DS relies on DNS if a domain controller fails clients can find a operational domain controller with DNS. AD LDS would need to have an application aware of how to deal with that scenario.</a:t>
            </a:r>
          </a:p>
        </p:txBody>
      </p:sp>
    </p:spTree>
    <p:extLst>
      <p:ext uri="{BB962C8B-B14F-4D97-AF65-F5344CB8AC3E}">
        <p14:creationId xmlns:p14="http://schemas.microsoft.com/office/powerpoint/2010/main" val="329065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748DF3B-69D5-46BB-8283-95BBF94410FF}" type="slidenum">
              <a:rPr lang="en-US" b="0">
                <a:latin typeface="Arial" panose="020B0604020202020204" pitchFamily="34" charset="0"/>
              </a:rPr>
              <a:pPr/>
              <a:t>3</a:t>
            </a:fld>
            <a:endParaRPr lang="en-US" b="0">
              <a:latin typeface="Arial" panose="020B0604020202020204" pitchFamily="34"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73863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3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07CD37C-83D1-424B-B601-3B4281DCC541}" type="slidenum">
              <a:rPr lang="en-US" b="0">
                <a:latin typeface="Arial" panose="020B0604020202020204" pitchFamily="34" charset="0"/>
              </a:rPr>
              <a:pPr/>
              <a:t>21</a:t>
            </a:fld>
            <a:endParaRPr lang="en-US" b="0">
              <a:latin typeface="Arial" panose="020B0604020202020204" pitchFamily="34" charset="0"/>
            </a:endParaRP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14325" y="2138363"/>
            <a:ext cx="6286500" cy="6889750"/>
          </a:xfrm>
          <a:ln/>
        </p:spPr>
        <p:txBody>
          <a:bodyPr/>
          <a:lstStyle/>
          <a:p>
            <a:pPr eaLnBrk="1" hangingPunct="1">
              <a:defRPr/>
            </a:pPr>
            <a:r>
              <a:rPr lang="en-US" dirty="0" smtClean="0">
                <a:latin typeface="Arial" pitchFamily="34" charset="0"/>
              </a:rPr>
              <a:t>Since AD DS is the foundation for enterprises today, there is no doubt that the data in AD DS is valuable. Many applications may want to use this data. </a:t>
            </a:r>
          </a:p>
          <a:p>
            <a:pPr eaLnBrk="1" hangingPunct="1">
              <a:defRPr/>
            </a:pPr>
            <a:endParaRPr lang="en-US" dirty="0" smtClean="0">
              <a:latin typeface="Arial" pitchFamily="34" charset="0"/>
            </a:endParaRPr>
          </a:p>
          <a:p>
            <a:pPr eaLnBrk="1" hangingPunct="1">
              <a:defRPr/>
            </a:pPr>
            <a:r>
              <a:rPr lang="en-US" dirty="0" smtClean="0">
                <a:latin typeface="Arial" pitchFamily="34" charset="0"/>
              </a:rPr>
              <a:t>Rather than extending the schema of AD DS, AD LDS can synchronize the data from AD DS allowing in the AD LDS schema to be changed to meet the application needs. </a:t>
            </a:r>
          </a:p>
          <a:p>
            <a:pPr eaLnBrk="1" hangingPunct="1">
              <a:defRPr/>
            </a:pPr>
            <a:endParaRPr lang="en-US" dirty="0" smtClean="0">
              <a:latin typeface="Arial" pitchFamily="34" charset="0"/>
            </a:endParaRPr>
          </a:p>
          <a:p>
            <a:pPr eaLnBrk="1" hangingPunct="1">
              <a:defRPr/>
            </a:pPr>
            <a:r>
              <a:rPr lang="en-US" dirty="0" smtClean="0">
                <a:latin typeface="Arial" pitchFamily="34" charset="0"/>
              </a:rPr>
              <a:t>Also, the application requesting this data may be outside of the direct control of the enterprise IT staff. Allowing AD LDS to synchronize the data from AD DS and allowing that application access AD LDS provides a layer of protection for AD DS.</a:t>
            </a:r>
            <a:endParaRPr lang="en-US" b="1" dirty="0" smtClean="0">
              <a:latin typeface="Arial" pitchFamily="34" charset="0"/>
            </a:endParaRPr>
          </a:p>
          <a:p>
            <a:pPr marL="190500" indent="-190500" eaLnBrk="1" hangingPunct="1">
              <a:defRPr/>
            </a:pPr>
            <a:endParaRPr lang="en-US" b="1" dirty="0" smtClean="0">
              <a:latin typeface="Arial" pitchFamily="34" charset="0"/>
            </a:endParaRPr>
          </a:p>
          <a:p>
            <a:pPr marL="190500" indent="-190500" eaLnBrk="1" hangingPunct="1">
              <a:defRPr/>
            </a:pPr>
            <a:r>
              <a:rPr lang="en-US" b="1" dirty="0" smtClean="0">
                <a:latin typeface="Arial" pitchFamily="34" charset="0"/>
              </a:rPr>
              <a:t>Discuss the process of configuring the synchronization:</a:t>
            </a:r>
            <a:endParaRPr lang="en-US" dirty="0" smtClean="0">
              <a:latin typeface="Arial" pitchFamily="34" charset="0"/>
            </a:endParaRPr>
          </a:p>
          <a:p>
            <a:pPr marL="533400" lvl="1" indent="-190500" eaLnBrk="1" hangingPunct="1">
              <a:buFontTx/>
              <a:buAutoNum type="arabicPeriod"/>
              <a:defRPr/>
            </a:pPr>
            <a:r>
              <a:rPr lang="en-US" dirty="0" smtClean="0">
                <a:latin typeface="Arial" pitchFamily="34" charset="0"/>
              </a:rPr>
              <a:t>Prepare the Schema</a:t>
            </a:r>
          </a:p>
          <a:p>
            <a:pPr marL="533400" lvl="1" indent="-190500" eaLnBrk="1" hangingPunct="1">
              <a:buFontTx/>
              <a:buAutoNum type="arabicPeriod"/>
              <a:defRPr/>
            </a:pPr>
            <a:r>
              <a:rPr lang="en-US" dirty="0" smtClean="0">
                <a:latin typeface="Arial" pitchFamily="34" charset="0"/>
              </a:rPr>
              <a:t>Prepare the Configuration for </a:t>
            </a:r>
            <a:r>
              <a:rPr lang="en-US" dirty="0" err="1" smtClean="0">
                <a:latin typeface="Arial" pitchFamily="34" charset="0"/>
              </a:rPr>
              <a:t>AdamSync</a:t>
            </a:r>
            <a:endParaRPr lang="en-US" dirty="0" smtClean="0">
              <a:latin typeface="Arial" pitchFamily="34" charset="0"/>
            </a:endParaRPr>
          </a:p>
          <a:p>
            <a:pPr marL="533400" lvl="1" indent="-190500" eaLnBrk="1" hangingPunct="1">
              <a:buFontTx/>
              <a:buAutoNum type="arabicPeriod"/>
              <a:defRPr/>
            </a:pPr>
            <a:r>
              <a:rPr lang="en-US" dirty="0" smtClean="0">
                <a:latin typeface="Arial" pitchFamily="34" charset="0"/>
              </a:rPr>
              <a:t>Configure </a:t>
            </a:r>
            <a:r>
              <a:rPr lang="en-US" dirty="0" err="1" smtClean="0">
                <a:latin typeface="Arial" pitchFamily="34" charset="0"/>
              </a:rPr>
              <a:t>AdamSync</a:t>
            </a:r>
            <a:endParaRPr lang="en-US" dirty="0" smtClean="0">
              <a:latin typeface="Arial" pitchFamily="34" charset="0"/>
            </a:endParaRPr>
          </a:p>
          <a:p>
            <a:pPr marL="533400" lvl="1" indent="-190500" eaLnBrk="1" hangingPunct="1">
              <a:buFontTx/>
              <a:buAutoNum type="arabicPeriod"/>
              <a:defRPr/>
            </a:pPr>
            <a:r>
              <a:rPr lang="en-US" dirty="0" smtClean="0">
                <a:latin typeface="Arial" pitchFamily="34" charset="0"/>
              </a:rPr>
              <a:t>Run </a:t>
            </a:r>
            <a:r>
              <a:rPr lang="en-US" dirty="0" err="1" smtClean="0">
                <a:latin typeface="Arial" pitchFamily="34" charset="0"/>
              </a:rPr>
              <a:t>AdamSync</a:t>
            </a:r>
            <a:endParaRPr lang="en-US" dirty="0" smtClean="0">
              <a:latin typeface="Arial" pitchFamily="34" charset="0"/>
            </a:endParaRPr>
          </a:p>
        </p:txBody>
      </p:sp>
    </p:spTree>
    <p:extLst>
      <p:ext uri="{BB962C8B-B14F-4D97-AF65-F5344CB8AC3E}">
        <p14:creationId xmlns:p14="http://schemas.microsoft.com/office/powerpoint/2010/main" val="3460010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A944D30-009F-4223-9F38-E91F1CF37040}" type="slidenum">
              <a:rPr lang="en-US" b="0">
                <a:latin typeface="Arial" panose="020B0604020202020204" pitchFamily="34" charset="0"/>
              </a:rPr>
              <a:pPr/>
              <a:t>22</a:t>
            </a:fld>
            <a:endParaRPr lang="en-US" b="0">
              <a:latin typeface="Arial" panose="020B0604020202020204" pitchFamily="34" charset="0"/>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anose="020B0604020202020204" pitchFamily="34" charset="0"/>
              </a:rPr>
              <a:t>Review Questions</a:t>
            </a:r>
            <a:endParaRPr lang="en-US" dirty="0" smtClean="0">
              <a:latin typeface="Arial" panose="020B0604020202020204" pitchFamily="34" charset="0"/>
            </a:endParaRPr>
          </a:p>
          <a:p>
            <a:r>
              <a:rPr lang="en-US" dirty="0" smtClean="0">
                <a:latin typeface="Arial" panose="020B0604020202020204" pitchFamily="34" charset="0"/>
              </a:rPr>
              <a:t> </a:t>
            </a:r>
            <a:r>
              <a:rPr lang="en-US" altLang="ja-JP" dirty="0" smtClean="0">
                <a:latin typeface="Arial" panose="020B0604020202020204" pitchFamily="34" charset="0"/>
              </a:rPr>
              <a:t>1. What are the three core partition types in an AD LDS instance?</a:t>
            </a:r>
            <a:endParaRPr lang="en-US" altLang="ja-JP" b="1" i="1" dirty="0" smtClean="0">
              <a:latin typeface="Arial" panose="020B0604020202020204" pitchFamily="34" charset="0"/>
            </a:endParaRPr>
          </a:p>
          <a:p>
            <a:r>
              <a:rPr lang="en-US" altLang="ja-JP" b="1" i="1" dirty="0" smtClean="0">
                <a:latin typeface="Arial" panose="020B0604020202020204" pitchFamily="34" charset="0"/>
              </a:rPr>
              <a:t>Answer:  The three main partition types are Schema, Configuration, and Application.</a:t>
            </a:r>
            <a:endParaRPr lang="en-US" altLang="ja-JP" dirty="0" smtClean="0">
              <a:latin typeface="Arial" panose="020B0604020202020204" pitchFamily="34" charset="0"/>
            </a:endParaRPr>
          </a:p>
          <a:p>
            <a:r>
              <a:rPr lang="en-US" altLang="ja-JP" dirty="0" smtClean="0">
                <a:latin typeface="Arial" panose="020B0604020202020204" pitchFamily="34" charset="0"/>
              </a:rPr>
              <a:t>2. What ways are AD DS and AD LDS similar?</a:t>
            </a:r>
            <a:endParaRPr lang="en-US" altLang="ja-JP" b="1" i="1" dirty="0" smtClean="0">
              <a:latin typeface="Arial" panose="020B0604020202020204" pitchFamily="34" charset="0"/>
            </a:endParaRPr>
          </a:p>
          <a:p>
            <a:r>
              <a:rPr lang="en-US" altLang="ja-JP" b="1" i="1" dirty="0" smtClean="0">
                <a:latin typeface="Arial" panose="020B0604020202020204" pitchFamily="34" charset="0"/>
              </a:rPr>
              <a:t>Answer: AD LDS and AD DS use the Extensible Storage Engine, enable LDAP client connections, use </a:t>
            </a:r>
            <a:r>
              <a:rPr lang="en-US" altLang="ja-JP" b="1" i="1" dirty="0" err="1" smtClean="0">
                <a:latin typeface="Arial" panose="020B0604020202020204" pitchFamily="34" charset="0"/>
              </a:rPr>
              <a:t>multimaster</a:t>
            </a:r>
            <a:r>
              <a:rPr lang="en-US" altLang="ja-JP" b="1" i="1" dirty="0" smtClean="0">
                <a:latin typeface="Arial" panose="020B0604020202020204" pitchFamily="34" charset="0"/>
              </a:rPr>
              <a:t> replication, and allow for delegated administration.</a:t>
            </a:r>
            <a:endParaRPr lang="en-US" altLang="ja-JP" dirty="0" smtClean="0">
              <a:latin typeface="Arial" panose="020B0604020202020204" pitchFamily="34" charset="0"/>
            </a:endParaRPr>
          </a:p>
          <a:p>
            <a:r>
              <a:rPr lang="en-US" altLang="ja-JP" dirty="0" smtClean="0">
                <a:latin typeface="Arial" panose="020B0604020202020204" pitchFamily="34" charset="0"/>
              </a:rPr>
              <a:t>3. What tools are used to administer AD LDS and for what are each used?</a:t>
            </a:r>
            <a:endParaRPr lang="en-US" altLang="ja-JP" b="1" i="1" dirty="0" smtClean="0">
              <a:latin typeface="Arial" panose="020B0604020202020204" pitchFamily="34" charset="0"/>
            </a:endParaRPr>
          </a:p>
          <a:p>
            <a:r>
              <a:rPr lang="en-US" altLang="ja-JP" b="1" i="1" dirty="0" smtClean="0">
                <a:latin typeface="Arial" panose="020B0604020202020204" pitchFamily="34" charset="0"/>
              </a:rPr>
              <a:t>Answer: Active Directory Lightweight Directory Services Wizard is used for creating new instances and new replicas of an AD LDS instance. </a:t>
            </a:r>
            <a:r>
              <a:rPr lang="en-US" altLang="ja-JP" b="1" i="1" dirty="0" err="1" smtClean="0">
                <a:latin typeface="Arial" panose="020B0604020202020204" pitchFamily="34" charset="0"/>
              </a:rPr>
              <a:t>ADSIEdit</a:t>
            </a:r>
            <a:r>
              <a:rPr lang="en-US" altLang="ja-JP" b="1" i="1" dirty="0" smtClean="0">
                <a:latin typeface="Arial" panose="020B0604020202020204" pitchFamily="34" charset="0"/>
              </a:rPr>
              <a:t> and LDP are used for viewing and modifying data. </a:t>
            </a:r>
            <a:r>
              <a:rPr lang="en-US" altLang="ja-JP" b="1" i="1" dirty="0" err="1" smtClean="0">
                <a:latin typeface="Arial" panose="020B0604020202020204" pitchFamily="34" charset="0"/>
              </a:rPr>
              <a:t>Ldifde</a:t>
            </a:r>
            <a:r>
              <a:rPr lang="en-US" altLang="ja-JP" b="1" i="1" dirty="0" smtClean="0">
                <a:latin typeface="Arial" panose="020B0604020202020204" pitchFamily="34" charset="0"/>
              </a:rPr>
              <a:t> and </a:t>
            </a:r>
            <a:r>
              <a:rPr lang="en-US" altLang="ja-JP" b="1" i="1" dirty="0" err="1" smtClean="0">
                <a:latin typeface="Arial" panose="020B0604020202020204" pitchFamily="34" charset="0"/>
              </a:rPr>
              <a:t>Csvde</a:t>
            </a:r>
            <a:r>
              <a:rPr lang="en-US" altLang="ja-JP" b="1" i="1" dirty="0" smtClean="0">
                <a:latin typeface="Arial" panose="020B0604020202020204" pitchFamily="34" charset="0"/>
              </a:rPr>
              <a:t> are used for importing and exporting data. </a:t>
            </a:r>
            <a:r>
              <a:rPr lang="en-US" altLang="ja-JP" b="1" i="1" dirty="0" err="1" smtClean="0">
                <a:latin typeface="Arial" panose="020B0604020202020204" pitchFamily="34" charset="0"/>
              </a:rPr>
              <a:t>Dsacls</a:t>
            </a:r>
            <a:r>
              <a:rPr lang="en-US" altLang="ja-JP" b="1" i="1" dirty="0" smtClean="0">
                <a:latin typeface="Arial" panose="020B0604020202020204" pitchFamily="34" charset="0"/>
              </a:rPr>
              <a:t> is used for viewing and setting permissions. </a:t>
            </a:r>
            <a:r>
              <a:rPr lang="en-US" altLang="ja-JP" b="1" i="1" dirty="0" err="1" smtClean="0">
                <a:latin typeface="Arial" panose="020B0604020202020204" pitchFamily="34" charset="0"/>
              </a:rPr>
              <a:t>AdamSync</a:t>
            </a:r>
            <a:r>
              <a:rPr lang="en-US" altLang="ja-JP" b="1" i="1" dirty="0" smtClean="0">
                <a:latin typeface="Arial" panose="020B0604020202020204" pitchFamily="34" charset="0"/>
              </a:rPr>
              <a:t> is used to synchronizing AD LDS and AD DS.</a:t>
            </a:r>
            <a:endParaRPr lang="en-US" altLang="ja-JP" dirty="0" smtClean="0">
              <a:latin typeface="Arial" panose="020B0604020202020204" pitchFamily="34" charset="0"/>
            </a:endParaRPr>
          </a:p>
          <a:p>
            <a:r>
              <a:rPr lang="en-US" altLang="ja-JP" dirty="0" smtClean="0">
                <a:latin typeface="Arial" panose="020B0604020202020204" pitchFamily="34" charset="0"/>
              </a:rPr>
              <a:t>4. What are some reasons for deploying multiple AD LDS replicas?</a:t>
            </a:r>
            <a:endParaRPr lang="en-US" altLang="ja-JP" b="1" i="1" dirty="0" smtClean="0">
              <a:latin typeface="Arial" panose="020B0604020202020204" pitchFamily="34" charset="0"/>
            </a:endParaRPr>
          </a:p>
          <a:p>
            <a:r>
              <a:rPr lang="en-US" altLang="ja-JP" b="1" i="1" dirty="0" smtClean="0">
                <a:latin typeface="Arial" panose="020B0604020202020204" pitchFamily="34" charset="0"/>
              </a:rPr>
              <a:t>Answer: Deploying multiple replicas can provide for high availability, load balancing, and geographic limitations.</a:t>
            </a:r>
            <a:endParaRPr lang="en-US" altLang="ja-JP" dirty="0" smtClean="0">
              <a:latin typeface="Arial" panose="020B0604020202020204" pitchFamily="34" charset="0"/>
            </a:endParaRPr>
          </a:p>
          <a:p>
            <a:r>
              <a:rPr lang="en-US" altLang="ja-JP" dirty="0" smtClean="0">
                <a:latin typeface="Arial" panose="020B0604020202020204" pitchFamily="34" charset="0"/>
              </a:rPr>
              <a:t>5. How would you configure AD LDS if two applications required schema attributes that conflict with one another?</a:t>
            </a:r>
            <a:endParaRPr lang="en-US" altLang="ja-JP" b="1" i="1" dirty="0" smtClean="0">
              <a:latin typeface="Arial" panose="020B0604020202020204" pitchFamily="34" charset="0"/>
            </a:endParaRPr>
          </a:p>
          <a:p>
            <a:r>
              <a:rPr lang="en-US" altLang="ja-JP" b="1" i="1" dirty="0" smtClean="0">
                <a:latin typeface="Arial" panose="020B0604020202020204" pitchFamily="34" charset="0"/>
              </a:rPr>
              <a:t>Answer: Because all application partitions in an AD LDS instance share a schema partition, the only way to provide multiple schemas is to deploy two instances of AD LDS, one for each application.</a:t>
            </a:r>
            <a:endParaRPr lang="en-US" altLang="ja-JP" b="1" dirty="0" smtClean="0">
              <a:latin typeface="Arial" panose="020B0604020202020204" pitchFamily="34" charset="0"/>
            </a:endParaRPr>
          </a:p>
          <a:p>
            <a:r>
              <a:rPr lang="en-US" altLang="ja-JP" b="1" dirty="0" smtClean="0">
                <a:latin typeface="Arial" panose="020B0604020202020204" pitchFamily="34" charset="0"/>
              </a:rPr>
              <a:t>Summary of AD LDS</a:t>
            </a:r>
            <a:endParaRPr lang="en-US" altLang="ja-JP" dirty="0" smtClean="0">
              <a:latin typeface="Arial" panose="020B0604020202020204" pitchFamily="34" charset="0"/>
            </a:endParaRPr>
          </a:p>
          <a:p>
            <a:r>
              <a:rPr lang="en-US" altLang="ja-JP" dirty="0" smtClean="0">
                <a:latin typeface="Arial" panose="020B0604020202020204" pitchFamily="34" charset="0"/>
              </a:rPr>
              <a:t>AD LDS is an LDAP directory service in Windows Server 2008.  It provides data storage and retrieval for directory-enabled applications, without the dependencies that are required for AD DS.  </a:t>
            </a:r>
          </a:p>
          <a:p>
            <a:r>
              <a:rPr lang="en-US" altLang="ja-JP" dirty="0" smtClean="0">
                <a:latin typeface="Arial" panose="020B0604020202020204" pitchFamily="34" charset="0"/>
              </a:rPr>
              <a:t>AD LDS can have multiple writable replicas of the data on several servers. Having multiple writable copies eliminates the single point of failure. Replication provides high availability, allows for load balancing, and better serves geographically dispersed application access. </a:t>
            </a:r>
          </a:p>
          <a:p>
            <a:r>
              <a:rPr lang="en-US" altLang="ja-JP" dirty="0" smtClean="0">
                <a:latin typeface="Arial" panose="020B0604020202020204" pitchFamily="34" charset="0"/>
              </a:rPr>
              <a:t>AD LDS and AD DS are similar because they both use an ESE database, enable LDAP client connections, use </a:t>
            </a:r>
            <a:r>
              <a:rPr lang="en-US" altLang="ja-JP" dirty="0" err="1" smtClean="0">
                <a:latin typeface="Arial" panose="020B0604020202020204" pitchFamily="34" charset="0"/>
              </a:rPr>
              <a:t>multimaster</a:t>
            </a:r>
            <a:r>
              <a:rPr lang="en-US" altLang="ja-JP" dirty="0" smtClean="0">
                <a:latin typeface="Arial" panose="020B0604020202020204" pitchFamily="34" charset="0"/>
              </a:rPr>
              <a:t> replication, and allow delegated administration. They provide different functionality as AD DS is an enterprise directory for administration and management, and AD LDS is a lightweight customizable solution for applications to use for authentication and data storage.</a:t>
            </a:r>
            <a:r>
              <a:rPr lang="en-US" dirty="0" smtClean="0">
                <a:latin typeface="Arial" panose="020B0604020202020204" pitchFamily="34" charset="0"/>
              </a:rPr>
              <a:t> </a:t>
            </a:r>
          </a:p>
          <a:p>
            <a:r>
              <a:rPr lang="en-US" dirty="0" smtClean="0">
                <a:latin typeface="Arial" panose="020B0604020202020204" pitchFamily="34" charset="0"/>
              </a:rPr>
              <a:t>  </a:t>
            </a:r>
          </a:p>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587120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66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6924288-094A-47C6-B169-BE1C32B765C3}" type="slidenum">
              <a:rPr lang="en-US" b="0">
                <a:latin typeface="Arial" panose="020B0604020202020204" pitchFamily="34" charset="0"/>
              </a:rPr>
              <a:pPr/>
              <a:t>4</a:t>
            </a:fld>
            <a:endParaRPr lang="en-US" b="0">
              <a:latin typeface="Arial" panose="020B0604020202020204"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02297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74396BE5-C991-4B80-94D1-94B40235CC6C}" type="slidenum">
              <a:rPr lang="en-US" b="0">
                <a:latin typeface="Arial" panose="020B0604020202020204" pitchFamily="34" charset="0"/>
              </a:rPr>
              <a:pPr/>
              <a:t>5</a:t>
            </a:fld>
            <a:endParaRPr lang="en-US" b="0">
              <a:latin typeface="Arial" panose="020B0604020202020204" pitchFamily="34"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14325" y="2105025"/>
            <a:ext cx="6286500" cy="6923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Discuss the similarities of AD LDS and AD DS. AD LDS uses a hierarchical Extensible Storage Engine (ESE) database just like AD DS and Exchange.</a:t>
            </a:r>
          </a:p>
        </p:txBody>
      </p:sp>
    </p:spTree>
    <p:extLst>
      <p:ext uri="{BB962C8B-B14F-4D97-AF65-F5344CB8AC3E}">
        <p14:creationId xmlns:p14="http://schemas.microsoft.com/office/powerpoint/2010/main" val="2488279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4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AF18DE6-5023-4354-91E1-082D2F406D4F}" type="slidenum">
              <a:rPr lang="en-US" b="0">
                <a:latin typeface="Arial" panose="020B0604020202020204" pitchFamily="34" charset="0"/>
              </a:rPr>
              <a:pPr/>
              <a:t>6</a:t>
            </a:fld>
            <a:endParaRPr lang="en-US" b="0">
              <a:latin typeface="Arial" panose="020B0604020202020204" pitchFamily="34" charset="0"/>
            </a:endParaRPr>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latin typeface="Arial" panose="020B0604020202020204" pitchFamily="34" charset="0"/>
              </a:rPr>
              <a:t>ADSIEdit</a:t>
            </a:r>
            <a:r>
              <a:rPr lang="en-US" dirty="0" smtClean="0">
                <a:latin typeface="Arial" panose="020B0604020202020204" pitchFamily="34" charset="0"/>
              </a:rPr>
              <a:t> is a more friendly interface than LDP.  However, it does not support Secure Sockets Layer (SSL) connections to AD LDS.</a:t>
            </a:r>
          </a:p>
        </p:txBody>
      </p:sp>
    </p:spTree>
    <p:extLst>
      <p:ext uri="{BB962C8B-B14F-4D97-AF65-F5344CB8AC3E}">
        <p14:creationId xmlns:p14="http://schemas.microsoft.com/office/powerpoint/2010/main" val="390366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83D6A19E-6A30-4453-A408-51A5906D50A3}" type="slidenum">
              <a:rPr lang="en-US" b="0">
                <a:latin typeface="Arial" panose="020B0604020202020204" pitchFamily="34" charset="0"/>
              </a:rPr>
              <a:pPr/>
              <a:t>7</a:t>
            </a:fld>
            <a:endParaRPr lang="en-US" b="0">
              <a:latin typeface="Arial" panose="020B0604020202020204" pitchFamily="34" charset="0"/>
            </a:endParaRP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Schema defines every object and attribute in a directory. In order for an object type to be created in the directory, You first must define it in the schema.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All partitions in an instance share a schema and that if different schemas need to be supported, separate instances would need to be created.</a:t>
            </a:r>
            <a:endParaRPr lang="en-US" b="1" dirty="0" smtClean="0">
              <a:latin typeface="Arial" panose="020B0604020202020204" pitchFamily="34" charset="0"/>
            </a:endParaRPr>
          </a:p>
        </p:txBody>
      </p:sp>
    </p:spTree>
    <p:extLst>
      <p:ext uri="{BB962C8B-B14F-4D97-AF65-F5344CB8AC3E}">
        <p14:creationId xmlns:p14="http://schemas.microsoft.com/office/powerpoint/2010/main" val="203753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B3AEDE3-6F95-4C64-91D4-FF737A9A9B21}" type="slidenum">
              <a:rPr lang="en-US" b="0">
                <a:latin typeface="Arial" panose="020B0604020202020204" pitchFamily="34" charset="0"/>
              </a:rPr>
              <a:pPr/>
              <a:t>8</a:t>
            </a:fld>
            <a:endParaRPr lang="en-US" b="0">
              <a:latin typeface="Arial" panose="020B0604020202020204" pitchFamily="34"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14325" y="2184400"/>
            <a:ext cx="6286500" cy="6843713"/>
          </a:xfrm>
          <a:ln/>
        </p:spPr>
        <p:txBody>
          <a:bodyPr/>
          <a:lstStyle/>
          <a:p>
            <a:pPr marL="0" indent="0" eaLnBrk="1" hangingPunct="1">
              <a:buFontTx/>
              <a:buNone/>
              <a:defRPr/>
            </a:pPr>
            <a:endParaRPr lang="en-US" dirty="0" smtClean="0">
              <a:latin typeface="Arial" pitchFamily="34" charset="0"/>
            </a:endParaRPr>
          </a:p>
        </p:txBody>
      </p:sp>
    </p:spTree>
    <p:extLst>
      <p:ext uri="{BB962C8B-B14F-4D97-AF65-F5344CB8AC3E}">
        <p14:creationId xmlns:p14="http://schemas.microsoft.com/office/powerpoint/2010/main" val="333009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E366FCF-3D33-4D64-955C-0C4668F9151F}" type="slidenum">
              <a:rPr lang="en-US" b="0">
                <a:latin typeface="Arial" panose="020B0604020202020204" pitchFamily="34" charset="0"/>
              </a:rPr>
              <a:pPr/>
              <a:t>9</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32484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C34F757-C3CE-4827-9E2A-B06938FBDA20}" type="slidenum">
              <a:rPr lang="en-US" b="0">
                <a:latin typeface="Arial" panose="020B0604020202020204" pitchFamily="34" charset="0"/>
              </a:rPr>
              <a:pPr/>
              <a:t>10</a:t>
            </a:fld>
            <a:endParaRPr lang="en-US" b="0">
              <a:latin typeface="Arial" panose="020B0604020202020204"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AD LDS instances</a:t>
            </a:r>
            <a:r>
              <a:rPr lang="en-US" baseline="0" dirty="0" smtClean="0">
                <a:latin typeface="Arial" panose="020B0604020202020204" pitchFamily="34" charset="0"/>
              </a:rPr>
              <a:t> are similar to </a:t>
            </a:r>
            <a:r>
              <a:rPr lang="en-US" dirty="0" smtClean="0">
                <a:latin typeface="Arial" panose="020B0604020202020204" pitchFamily="34" charset="0"/>
              </a:rPr>
              <a:t>SQL Server® instances.  Multiple SQL instances can be installed on a single server computer each functioning as separate database entities. A LDS instance is similar. A new instance of LDS can be created on the same server, and configured and used separately.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Some reasons for using multiple instances, might include having separate schema applications or applications that would need to replicate differently, or even to have them isolated for security.  Each instance also has separate TCP ports to which they are bound. </a:t>
            </a:r>
          </a:p>
        </p:txBody>
      </p:sp>
    </p:spTree>
    <p:extLst>
      <p:ext uri="{BB962C8B-B14F-4D97-AF65-F5344CB8AC3E}">
        <p14:creationId xmlns:p14="http://schemas.microsoft.com/office/powerpoint/2010/main" val="1669492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smtClean="0"/>
          </a:p>
        </p:txBody>
      </p:sp>
    </p:spTree>
    <p:extLst>
      <p:ext uri="{BB962C8B-B14F-4D97-AF65-F5344CB8AC3E}">
        <p14:creationId xmlns:p14="http://schemas.microsoft.com/office/powerpoint/2010/main" val="812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smtClean="0">
                <a:latin typeface="Segoe UI Light" panose="020B0502040204020203" pitchFamily="34" charset="0"/>
                <a:cs typeface="Segoe UI Light" panose="020B0502040204020203" pitchFamily="34" charset="0"/>
              </a:rPr>
              <a:t>Microsoft </a:t>
            </a:r>
          </a:p>
          <a:p>
            <a:r>
              <a:rPr lang="en-US" sz="2000" dirty="0" smtClean="0">
                <a:latin typeface="Segoe UI Light" panose="020B0502040204020203" pitchFamily="34" charset="0"/>
                <a:cs typeface="Segoe UI Light" panose="020B0502040204020203" pitchFamily="34" charset="0"/>
              </a:rPr>
              <a:t>Virtual </a:t>
            </a:r>
          </a:p>
          <a:p>
            <a:r>
              <a:rPr lang="en-US" sz="2000" dirty="0" smtClean="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schemeClr val="tx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3355951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228">
          <p15:clr>
            <a:srgbClr val="FBAE40"/>
          </p15:clr>
        </p15:guide>
        <p15:guide id="4" pos="75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Chapman | MCT</a:t>
            </a:r>
          </a:p>
          <a:p>
            <a:r>
              <a:rPr lang="en-US" dirty="0" smtClean="0"/>
              <a:t>Content PM, Microsoft Learning, PDG Planning , Microsoft</a:t>
            </a:r>
            <a:endParaRPr lang="en-US" dirty="0"/>
          </a:p>
        </p:txBody>
      </p:sp>
      <p:sp>
        <p:nvSpPr>
          <p:cNvPr id="2" name="Title 1"/>
          <p:cNvSpPr>
            <a:spLocks noGrp="1"/>
          </p:cNvSpPr>
          <p:nvPr>
            <p:ph type="ctrTitle"/>
          </p:nvPr>
        </p:nvSpPr>
        <p:spPr/>
        <p:txBody>
          <a:bodyPr/>
          <a:lstStyle/>
          <a:p>
            <a:r>
              <a:rPr lang="en-US" sz="4400" dirty="0"/>
              <a:t>Understanding Active </a:t>
            </a:r>
            <a:r>
              <a:rPr lang="en-US" sz="4400" dirty="0" smtClean="0"/>
              <a:t>Directory</a:t>
            </a:r>
            <a:endParaRPr lang="en-US" sz="44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What Is an AD LDS Instance?</a:t>
            </a:r>
          </a:p>
        </p:txBody>
      </p:sp>
      <p:sp>
        <p:nvSpPr>
          <p:cNvPr id="11267" name="Rounded Rectangle 812098"/>
          <p:cNvSpPr>
            <a:spLocks noGrp="1" noChangeArrowheads="1"/>
          </p:cNvSpPr>
          <p:nvPr>
            <p:ph type="body" idx="4294967295"/>
          </p:nvPr>
        </p:nvSpPr>
        <p:spPr>
          <a:xfrm>
            <a:off x="3663950" y="2036763"/>
            <a:ext cx="4864100" cy="36131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 </a:t>
            </a:r>
          </a:p>
        </p:txBody>
      </p:sp>
      <p:sp>
        <p:nvSpPr>
          <p:cNvPr id="11268" name="Rounded Rectangle 844806"/>
          <p:cNvSpPr>
            <a:spLocks noChangeArrowheads="1"/>
          </p:cNvSpPr>
          <p:nvPr/>
        </p:nvSpPr>
        <p:spPr bwMode="auto">
          <a:xfrm>
            <a:off x="3887788" y="2611439"/>
            <a:ext cx="4418012" cy="2892425"/>
          </a:xfrm>
          <a:prstGeom prst="rect">
            <a:avLst/>
          </a:prstGeom>
          <a:solidFill>
            <a:schemeClr val="accent1"/>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endParaRPr lang="en-US" b="0">
              <a:latin typeface="Segoe UI Light" panose="020B0502040204020203" pitchFamily="34" charset="0"/>
              <a:cs typeface="Segoe UI Light" panose="020B0502040204020203" pitchFamily="34" charset="0"/>
            </a:endParaRPr>
          </a:p>
        </p:txBody>
      </p:sp>
      <p:sp>
        <p:nvSpPr>
          <p:cNvPr id="986118" name="AutoShape 6"/>
          <p:cNvSpPr>
            <a:spLocks noChangeArrowheads="1"/>
          </p:cNvSpPr>
          <p:nvPr/>
        </p:nvSpPr>
        <p:spPr bwMode="auto">
          <a:xfrm>
            <a:off x="1897064" y="1036638"/>
            <a:ext cx="8397875" cy="825500"/>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An AD LDS Instance is a running copy of AD LDS service that contains is own communication interface and directory store</a:t>
            </a:r>
          </a:p>
        </p:txBody>
      </p:sp>
      <p:sp>
        <p:nvSpPr>
          <p:cNvPr id="986123" name="AutoShape 11"/>
          <p:cNvSpPr>
            <a:spLocks noChangeArrowheads="1"/>
          </p:cNvSpPr>
          <p:nvPr/>
        </p:nvSpPr>
        <p:spPr bwMode="auto">
          <a:xfrm>
            <a:off x="4270375" y="2817814"/>
            <a:ext cx="1792288" cy="915987"/>
          </a:xfrm>
          <a:prstGeom prst="rect">
            <a:avLst/>
          </a:prstGeom>
          <a:gradFill rotWithShape="1">
            <a:gsLst>
              <a:gs pos="0">
                <a:srgbClr val="97DFC1"/>
              </a:gs>
              <a:gs pos="100000">
                <a:srgbClr val="DAF4E9"/>
              </a:gs>
            </a:gsLst>
            <a:lin ang="2700000" scaled="1"/>
          </a:gradFill>
          <a:ln w="3175" algn="ctr">
            <a:solidFill>
              <a:schemeClr val="tx1"/>
            </a:solidFill>
            <a:round/>
            <a:headEnd/>
            <a:tailEnd/>
          </a:ln>
          <a:effectLst/>
        </p:spPr>
        <p:txBody>
          <a:bodyPr anchor="ctr"/>
          <a:lstStyle/>
          <a:p>
            <a:pPr>
              <a:lnSpc>
                <a:spcPct val="90000"/>
              </a:lnSpc>
              <a:spcBef>
                <a:spcPct val="40000"/>
              </a:spcBef>
              <a:buSzPct val="80000"/>
              <a:defRPr/>
            </a:pPr>
            <a:r>
              <a:rPr lang="en-US" sz="1600" dirty="0">
                <a:latin typeface="Segoe UI Light" panose="020B0502040204020203" pitchFamily="34" charset="0"/>
                <a:cs typeface="Segoe UI Light" panose="020B0502040204020203" pitchFamily="34" charset="0"/>
              </a:rPr>
              <a:t>Directory Service</a:t>
            </a:r>
          </a:p>
        </p:txBody>
      </p:sp>
      <p:sp>
        <p:nvSpPr>
          <p:cNvPr id="11271" name="Text Box 12"/>
          <p:cNvSpPr txBox="1">
            <a:spLocks noChangeArrowheads="1"/>
          </p:cNvSpPr>
          <p:nvPr/>
        </p:nvSpPr>
        <p:spPr bwMode="auto">
          <a:xfrm>
            <a:off x="8853488" y="3770313"/>
            <a:ext cx="1066800" cy="2841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Client</a:t>
            </a:r>
            <a:endParaRPr lang="en-US" sz="1600" b="0">
              <a:latin typeface="Segoe UI Light" panose="020B0502040204020203" pitchFamily="34" charset="0"/>
              <a:cs typeface="Segoe UI Light" panose="020B0502040204020203" pitchFamily="34" charset="0"/>
            </a:endParaRPr>
          </a:p>
        </p:txBody>
      </p:sp>
      <p:sp>
        <p:nvSpPr>
          <p:cNvPr id="11272" name="Text Box 17"/>
          <p:cNvSpPr txBox="1">
            <a:spLocks noChangeArrowheads="1"/>
          </p:cNvSpPr>
          <p:nvPr/>
        </p:nvSpPr>
        <p:spPr bwMode="auto">
          <a:xfrm>
            <a:off x="4362451" y="2174876"/>
            <a:ext cx="3260725" cy="33496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A Single AD LDS Instance</a:t>
            </a:r>
            <a:endParaRPr lang="en-US" sz="1600" b="0">
              <a:latin typeface="Segoe UI Light" panose="020B0502040204020203" pitchFamily="34" charset="0"/>
              <a:cs typeface="Segoe UI Light" panose="020B0502040204020203" pitchFamily="34" charset="0"/>
            </a:endParaRPr>
          </a:p>
        </p:txBody>
      </p:sp>
      <p:sp>
        <p:nvSpPr>
          <p:cNvPr id="986130" name="AutoShape 18"/>
          <p:cNvSpPr>
            <a:spLocks noChangeArrowheads="1"/>
          </p:cNvSpPr>
          <p:nvPr/>
        </p:nvSpPr>
        <p:spPr bwMode="auto">
          <a:xfrm>
            <a:off x="6084889" y="2816225"/>
            <a:ext cx="1722437" cy="917576"/>
          </a:xfrm>
          <a:prstGeom prst="rect">
            <a:avLst/>
          </a:prstGeom>
          <a:gradFill rotWithShape="1">
            <a:gsLst>
              <a:gs pos="0">
                <a:srgbClr val="D5D69C"/>
              </a:gs>
              <a:gs pos="100000">
                <a:srgbClr val="EEEFD7"/>
              </a:gs>
            </a:gsLst>
            <a:lin ang="2700000" scaled="1"/>
          </a:gradFill>
          <a:ln w="3175">
            <a:solidFill>
              <a:schemeClr val="tx1"/>
            </a:solidFill>
            <a:round/>
            <a:headEnd/>
            <a:tailEnd/>
          </a:ln>
          <a:effectLst/>
        </p:spPr>
        <p:txBody>
          <a:bodyPr anchor="ctr"/>
          <a:lstStyle/>
          <a:p>
            <a:pPr>
              <a:lnSpc>
                <a:spcPct val="90000"/>
              </a:lnSpc>
              <a:spcBef>
                <a:spcPct val="40000"/>
              </a:spcBef>
              <a:buSzPct val="80000"/>
              <a:buFont typeface="Symbol" pitchFamily="18" charset="2"/>
              <a:buNone/>
              <a:defRPr/>
            </a:pPr>
            <a:r>
              <a:rPr lang="en-US" sz="1600" dirty="0">
                <a:latin typeface="Segoe UI Light" panose="020B0502040204020203" pitchFamily="34" charset="0"/>
                <a:cs typeface="Segoe UI Light" panose="020B0502040204020203" pitchFamily="34" charset="0"/>
              </a:rPr>
              <a:t>Interfaces (LDAP, replication)</a:t>
            </a:r>
          </a:p>
        </p:txBody>
      </p:sp>
      <p:sp>
        <p:nvSpPr>
          <p:cNvPr id="11274" name="AutoShape 19"/>
          <p:cNvSpPr>
            <a:spLocks noChangeArrowheads="1"/>
          </p:cNvSpPr>
          <p:nvPr/>
        </p:nvSpPr>
        <p:spPr bwMode="auto">
          <a:xfrm>
            <a:off x="2513014" y="5870575"/>
            <a:ext cx="7165975" cy="558800"/>
          </a:xfrm>
          <a:prstGeom prst="rect">
            <a:avLst/>
          </a:prstGeom>
          <a:solidFill>
            <a:srgbClr val="BBCDE3"/>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a:latin typeface="Segoe UI Light" panose="020B0502040204020203" pitchFamily="34" charset="0"/>
                <a:cs typeface="Segoe UI Light" panose="020B0502040204020203" pitchFamily="34" charset="0"/>
              </a:rPr>
              <a:t>The directory store has its own copy of the three partitions </a:t>
            </a:r>
          </a:p>
        </p:txBody>
      </p:sp>
      <p:sp>
        <p:nvSpPr>
          <p:cNvPr id="986132" name="AutoShape 20"/>
          <p:cNvSpPr>
            <a:spLocks noChangeArrowheads="1"/>
          </p:cNvSpPr>
          <p:nvPr/>
        </p:nvSpPr>
        <p:spPr bwMode="auto">
          <a:xfrm>
            <a:off x="4244975" y="4384676"/>
            <a:ext cx="1824038" cy="949325"/>
          </a:xfrm>
          <a:prstGeom prst="rect">
            <a:avLst/>
          </a:prstGeom>
          <a:gradFill rotWithShape="1">
            <a:gsLst>
              <a:gs pos="0">
                <a:srgbClr val="97DFC1"/>
              </a:gs>
              <a:gs pos="100000">
                <a:srgbClr val="DAF4E9"/>
              </a:gs>
            </a:gsLst>
            <a:lin ang="2700000" scaled="1"/>
          </a:gradFill>
          <a:ln w="3175" algn="ctr">
            <a:solidFill>
              <a:schemeClr val="tx1"/>
            </a:solidFill>
            <a:round/>
            <a:headEnd/>
            <a:tailEnd/>
          </a:ln>
          <a:effectLst/>
        </p:spPr>
        <p:txBody>
          <a:bodyPr anchor="ctr"/>
          <a:lstStyle/>
          <a:p>
            <a:pPr>
              <a:lnSpc>
                <a:spcPct val="90000"/>
              </a:lnSpc>
              <a:spcBef>
                <a:spcPct val="40000"/>
              </a:spcBef>
              <a:buSzPct val="80000"/>
              <a:defRPr/>
            </a:pPr>
            <a:r>
              <a:rPr lang="en-US" sz="1600" dirty="0">
                <a:latin typeface="Segoe UI Light" panose="020B0502040204020203" pitchFamily="34" charset="0"/>
                <a:cs typeface="Segoe UI Light" panose="020B0502040204020203" pitchFamily="34" charset="0"/>
              </a:rPr>
              <a:t>Directory Data Store (</a:t>
            </a:r>
            <a:r>
              <a:rPr lang="en-US" sz="1600" dirty="0" err="1">
                <a:latin typeface="Segoe UI Light" panose="020B0502040204020203" pitchFamily="34" charset="0"/>
                <a:cs typeface="Segoe UI Light" panose="020B0502040204020203" pitchFamily="34" charset="0"/>
              </a:rPr>
              <a:t>Adamntds.nit</a:t>
            </a:r>
            <a:r>
              <a:rPr lang="en-US" sz="1600" dirty="0">
                <a:latin typeface="Segoe UI Light" panose="020B0502040204020203" pitchFamily="34" charset="0"/>
                <a:cs typeface="Segoe UI Light" panose="020B0502040204020203" pitchFamily="34" charset="0"/>
              </a:rPr>
              <a:t>)</a:t>
            </a:r>
          </a:p>
        </p:txBody>
      </p:sp>
      <p:pic>
        <p:nvPicPr>
          <p:cNvPr id="986140" name="Picture 28"/>
          <p:cNvPicPr>
            <a:picLocks noChangeAspect="1" noChangeArrowheads="1"/>
          </p:cNvPicPr>
          <p:nvPr/>
        </p:nvPicPr>
        <p:blipFill>
          <a:blip r:embed="rId3"/>
          <a:srcRect/>
          <a:stretch>
            <a:fillRect/>
          </a:stretch>
        </p:blipFill>
        <p:spPr bwMode="auto">
          <a:xfrm>
            <a:off x="9015413" y="2803526"/>
            <a:ext cx="779462" cy="950913"/>
          </a:xfrm>
          <a:prstGeom prst="rect">
            <a:avLst/>
          </a:prstGeom>
          <a:noFill/>
          <a:ln w="9525" algn="ctr">
            <a:noFill/>
            <a:miter lim="800000"/>
            <a:headEnd/>
            <a:tailEnd/>
          </a:ln>
          <a:effectLst>
            <a:outerShdw dist="35921" dir="2700000" algn="ctr" rotWithShape="0">
              <a:srgbClr val="AFAFAF"/>
            </a:outerShdw>
          </a:effectLst>
        </p:spPr>
      </p:pic>
      <p:cxnSp>
        <p:nvCxnSpPr>
          <p:cNvPr id="11277" name="Straight Arrow Connector 27"/>
          <p:cNvCxnSpPr>
            <a:cxnSpLocks noChangeShapeType="1"/>
          </p:cNvCxnSpPr>
          <p:nvPr/>
        </p:nvCxnSpPr>
        <p:spPr bwMode="auto">
          <a:xfrm rot="5400000">
            <a:off x="4900613" y="4037013"/>
            <a:ext cx="587375" cy="0"/>
          </a:xfrm>
          <a:prstGeom prst="straightConnector1">
            <a:avLst/>
          </a:prstGeom>
          <a:noFill/>
          <a:ln w="4445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78" name="Straight Arrow Connector 29"/>
          <p:cNvCxnSpPr>
            <a:cxnSpLocks noChangeShapeType="1"/>
          </p:cNvCxnSpPr>
          <p:nvPr/>
        </p:nvCxnSpPr>
        <p:spPr bwMode="auto">
          <a:xfrm rot="10800000">
            <a:off x="7900988" y="3292476"/>
            <a:ext cx="950912" cy="3175"/>
          </a:xfrm>
          <a:prstGeom prst="straightConnector1">
            <a:avLst/>
          </a:prstGeom>
          <a:noFill/>
          <a:ln w="4445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11706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What Is an AD LDS Application Partition?</a:t>
            </a:r>
          </a:p>
        </p:txBody>
      </p:sp>
      <p:sp>
        <p:nvSpPr>
          <p:cNvPr id="12291" name="Rounded Rectangle 812098"/>
          <p:cNvSpPr>
            <a:spLocks noGrp="1" noChangeArrowheads="1"/>
          </p:cNvSpPr>
          <p:nvPr>
            <p:ph type="body" idx="4294967295"/>
          </p:nvPr>
        </p:nvSpPr>
        <p:spPr>
          <a:xfrm>
            <a:off x="3155951" y="2036763"/>
            <a:ext cx="5845175" cy="32305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 </a:t>
            </a:r>
          </a:p>
        </p:txBody>
      </p:sp>
      <p:sp>
        <p:nvSpPr>
          <p:cNvPr id="12292" name="Rounded Rectangle 844806"/>
          <p:cNvSpPr>
            <a:spLocks noChangeArrowheads="1"/>
          </p:cNvSpPr>
          <p:nvPr/>
        </p:nvSpPr>
        <p:spPr bwMode="auto">
          <a:xfrm>
            <a:off x="3462339" y="2611438"/>
            <a:ext cx="5216525" cy="2476500"/>
          </a:xfrm>
          <a:prstGeom prst="rect">
            <a:avLst/>
          </a:prstGeom>
          <a:solidFill>
            <a:schemeClr val="accent1"/>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endParaRPr lang="en-US" b="0">
              <a:latin typeface="Segoe UI Light" panose="020B0502040204020203" pitchFamily="34" charset="0"/>
              <a:cs typeface="Segoe UI Light" panose="020B0502040204020203" pitchFamily="34" charset="0"/>
            </a:endParaRPr>
          </a:p>
        </p:txBody>
      </p:sp>
      <p:sp>
        <p:nvSpPr>
          <p:cNvPr id="990213" name="AutoShape 5"/>
          <p:cNvSpPr>
            <a:spLocks noChangeArrowheads="1"/>
          </p:cNvSpPr>
          <p:nvPr/>
        </p:nvSpPr>
        <p:spPr bwMode="auto">
          <a:xfrm>
            <a:off x="1946276" y="1036638"/>
            <a:ext cx="8397875" cy="825500"/>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dirty="0">
                <a:latin typeface="Segoe UI Light" panose="020B0502040204020203" pitchFamily="34" charset="0"/>
                <a:cs typeface="Segoe UI Light" panose="020B0502040204020203" pitchFamily="34" charset="0"/>
              </a:rPr>
              <a:t>The AD LDS application partition holds the data that is used by the application</a:t>
            </a:r>
          </a:p>
        </p:txBody>
      </p:sp>
      <p:sp>
        <p:nvSpPr>
          <p:cNvPr id="12294" name="Text Box 8"/>
          <p:cNvSpPr txBox="1">
            <a:spLocks noChangeArrowheads="1"/>
          </p:cNvSpPr>
          <p:nvPr/>
        </p:nvSpPr>
        <p:spPr bwMode="auto">
          <a:xfrm>
            <a:off x="4564064" y="2174876"/>
            <a:ext cx="3260725" cy="33496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A Single AD LDS Instance</a:t>
            </a:r>
            <a:endParaRPr lang="en-US" sz="1600" b="0">
              <a:latin typeface="Segoe UI Light" panose="020B0502040204020203" pitchFamily="34" charset="0"/>
              <a:cs typeface="Segoe UI Light" panose="020B0502040204020203" pitchFamily="34" charset="0"/>
            </a:endParaRPr>
          </a:p>
        </p:txBody>
      </p:sp>
      <p:sp>
        <p:nvSpPr>
          <p:cNvPr id="12295" name="AutoShape 10"/>
          <p:cNvSpPr>
            <a:spLocks noChangeArrowheads="1"/>
          </p:cNvSpPr>
          <p:nvPr/>
        </p:nvSpPr>
        <p:spPr bwMode="auto">
          <a:xfrm>
            <a:off x="1960563" y="5636311"/>
            <a:ext cx="8380412" cy="646331"/>
          </a:xfrm>
          <a:prstGeom prst="rect">
            <a:avLst/>
          </a:prstGeom>
          <a:solidFill>
            <a:srgbClr val="BBCDE3"/>
          </a:solidFill>
          <a:ln w="9525" algn="ctr">
            <a:solidFill>
              <a:srgbClr val="333333"/>
            </a:solidFill>
            <a:round/>
            <a:headEnd/>
            <a:tailEnd/>
          </a:ln>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Multiple application directory partitions can be created in each LDS instance; however each partition would share a single set of configuration and schema partitions</a:t>
            </a:r>
          </a:p>
        </p:txBody>
      </p:sp>
      <p:grpSp>
        <p:nvGrpSpPr>
          <p:cNvPr id="12296" name="Group 32"/>
          <p:cNvGrpSpPr>
            <a:grpSpLocks/>
          </p:cNvGrpSpPr>
          <p:nvPr/>
        </p:nvGrpSpPr>
        <p:grpSpPr bwMode="auto">
          <a:xfrm>
            <a:off x="4483101" y="2876550"/>
            <a:ext cx="1254125" cy="1976438"/>
            <a:chOff x="2457" y="1902"/>
            <a:chExt cx="790" cy="1245"/>
          </a:xfrm>
        </p:grpSpPr>
        <p:pic>
          <p:nvPicPr>
            <p:cNvPr id="990239" name="Picture 31"/>
            <p:cNvPicPr>
              <a:picLocks noChangeAspect="1" noChangeArrowheads="1"/>
            </p:cNvPicPr>
            <p:nvPr/>
          </p:nvPicPr>
          <p:blipFill>
            <a:blip r:embed="rId3"/>
            <a:srcRect/>
            <a:stretch>
              <a:fillRect/>
            </a:stretch>
          </p:blipFill>
          <p:spPr bwMode="auto">
            <a:xfrm>
              <a:off x="2464" y="2520"/>
              <a:ext cx="776" cy="627"/>
            </a:xfrm>
            <a:prstGeom prst="rect">
              <a:avLst/>
            </a:prstGeom>
            <a:noFill/>
            <a:ln w="9525" algn="ctr">
              <a:noFill/>
              <a:miter lim="800000"/>
              <a:headEnd/>
              <a:tailEnd/>
            </a:ln>
            <a:effectLst>
              <a:outerShdw dist="35921" dir="2700000" algn="ctr" rotWithShape="0">
                <a:srgbClr val="AFAFAF"/>
              </a:outerShdw>
            </a:effectLst>
          </p:spPr>
        </p:pic>
        <p:pic>
          <p:nvPicPr>
            <p:cNvPr id="990238" name="Picture 30"/>
            <p:cNvPicPr>
              <a:picLocks noChangeAspect="1" noChangeArrowheads="1"/>
            </p:cNvPicPr>
            <p:nvPr/>
          </p:nvPicPr>
          <p:blipFill>
            <a:blip r:embed="rId4"/>
            <a:srcRect/>
            <a:stretch>
              <a:fillRect/>
            </a:stretch>
          </p:blipFill>
          <p:spPr bwMode="auto">
            <a:xfrm>
              <a:off x="2466" y="2227"/>
              <a:ext cx="772" cy="623"/>
            </a:xfrm>
            <a:prstGeom prst="rect">
              <a:avLst/>
            </a:prstGeom>
            <a:noFill/>
            <a:ln w="9525" algn="ctr">
              <a:noFill/>
              <a:miter lim="800000"/>
              <a:headEnd/>
              <a:tailEnd/>
            </a:ln>
            <a:effectLst>
              <a:outerShdw dist="35921" dir="2700000" algn="ctr" rotWithShape="0">
                <a:srgbClr val="AFAFAF"/>
              </a:outerShdw>
            </a:effectLst>
          </p:spPr>
        </p:pic>
        <p:pic>
          <p:nvPicPr>
            <p:cNvPr id="990237" name="Picture 29"/>
            <p:cNvPicPr>
              <a:picLocks noChangeAspect="1" noChangeArrowheads="1"/>
            </p:cNvPicPr>
            <p:nvPr/>
          </p:nvPicPr>
          <p:blipFill>
            <a:blip r:embed="rId5"/>
            <a:srcRect/>
            <a:stretch>
              <a:fillRect/>
            </a:stretch>
          </p:blipFill>
          <p:spPr bwMode="auto">
            <a:xfrm>
              <a:off x="2457" y="1902"/>
              <a:ext cx="790" cy="638"/>
            </a:xfrm>
            <a:prstGeom prst="rect">
              <a:avLst/>
            </a:prstGeom>
            <a:noFill/>
            <a:ln w="9525" algn="ctr">
              <a:noFill/>
              <a:miter lim="800000"/>
              <a:headEnd/>
              <a:tailEnd/>
            </a:ln>
            <a:effectLst>
              <a:outerShdw dist="35921" dir="2700000" algn="ctr" rotWithShape="0">
                <a:srgbClr val="AFAFAF"/>
              </a:outerShdw>
            </a:effectLst>
          </p:spPr>
        </p:pic>
      </p:grpSp>
      <p:sp>
        <p:nvSpPr>
          <p:cNvPr id="12297" name="Text Box 33"/>
          <p:cNvSpPr txBox="1">
            <a:spLocks noChangeArrowheads="1"/>
          </p:cNvSpPr>
          <p:nvPr/>
        </p:nvSpPr>
        <p:spPr bwMode="auto">
          <a:xfrm>
            <a:off x="5808663" y="3236914"/>
            <a:ext cx="2514600" cy="365125"/>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GB" sz="1400" b="0">
                <a:latin typeface="Segoe UI Light" panose="020B0502040204020203" pitchFamily="34" charset="0"/>
                <a:cs typeface="Segoe UI Light" panose="020B0502040204020203" pitchFamily="34" charset="0"/>
              </a:rPr>
              <a:t>Application partition 1</a:t>
            </a:r>
            <a:endParaRPr lang="en-US" sz="1400" b="0">
              <a:latin typeface="Segoe UI Light" panose="020B0502040204020203" pitchFamily="34" charset="0"/>
              <a:cs typeface="Segoe UI Light" panose="020B0502040204020203" pitchFamily="34" charset="0"/>
            </a:endParaRPr>
          </a:p>
        </p:txBody>
      </p:sp>
      <p:sp>
        <p:nvSpPr>
          <p:cNvPr id="12298" name="Text Box 34"/>
          <p:cNvSpPr txBox="1">
            <a:spLocks noChangeArrowheads="1"/>
          </p:cNvSpPr>
          <p:nvPr/>
        </p:nvSpPr>
        <p:spPr bwMode="auto">
          <a:xfrm>
            <a:off x="5794375" y="3771901"/>
            <a:ext cx="2514600" cy="365125"/>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GB" sz="1400" b="0">
                <a:latin typeface="Segoe UI Light" panose="020B0502040204020203" pitchFamily="34" charset="0"/>
                <a:cs typeface="Segoe UI Light" panose="020B0502040204020203" pitchFamily="34" charset="0"/>
              </a:rPr>
              <a:t>Configuration partition</a:t>
            </a:r>
            <a:endParaRPr lang="en-US" sz="1400" b="0">
              <a:latin typeface="Segoe UI Light" panose="020B0502040204020203" pitchFamily="34" charset="0"/>
              <a:cs typeface="Segoe UI Light" panose="020B0502040204020203" pitchFamily="34" charset="0"/>
            </a:endParaRPr>
          </a:p>
        </p:txBody>
      </p:sp>
      <p:sp>
        <p:nvSpPr>
          <p:cNvPr id="12299" name="Text Box 35"/>
          <p:cNvSpPr txBox="1">
            <a:spLocks noChangeArrowheads="1"/>
          </p:cNvSpPr>
          <p:nvPr/>
        </p:nvSpPr>
        <p:spPr bwMode="auto">
          <a:xfrm>
            <a:off x="5802313" y="4284663"/>
            <a:ext cx="2514600" cy="366712"/>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GB" sz="1400" b="0">
                <a:latin typeface="Segoe UI Light" panose="020B0502040204020203" pitchFamily="34" charset="0"/>
                <a:cs typeface="Segoe UI Light" panose="020B0502040204020203" pitchFamily="34" charset="0"/>
              </a:rPr>
              <a:t>Schema partition</a:t>
            </a:r>
            <a:endParaRPr lang="en-US" sz="1400" b="0">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713655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t>Demonstration: Configuring AD LDS Instances and Application Partitions</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configure an AD LDS instance on a computer that is already running one instance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934438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ounded Rectangle 812098"/>
          <p:cNvSpPr>
            <a:spLocks noGrp="1" noChangeArrowheads="1"/>
          </p:cNvSpPr>
          <p:nvPr>
            <p:ph type="body" idx="4294967295"/>
          </p:nvPr>
        </p:nvSpPr>
        <p:spPr>
          <a:xfrm>
            <a:off x="1765300" y="1044575"/>
            <a:ext cx="8675688" cy="52768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800" b="1" dirty="0" smtClean="0"/>
              <a:t>AD LDS provides four default, role-based groups stored in the roles container of the appropriate partitions</a:t>
            </a:r>
          </a:p>
        </p:txBody>
      </p:sp>
      <p:sp>
        <p:nvSpPr>
          <p:cNvPr id="14339" name="Rectangle 2"/>
          <p:cNvSpPr>
            <a:spLocks noGrp="1" noChangeArrowheads="1"/>
          </p:cNvSpPr>
          <p:nvPr>
            <p:ph type="title"/>
          </p:nvPr>
        </p:nvSpPr>
        <p:spPr/>
        <p:txBody>
          <a:bodyPr/>
          <a:lstStyle/>
          <a:p>
            <a:pPr eaLnBrk="1" hangingPunct="1"/>
            <a:r>
              <a:rPr lang="en-US" smtClean="0"/>
              <a:t>AD LDS Users and Groups</a:t>
            </a:r>
          </a:p>
        </p:txBody>
      </p:sp>
      <p:graphicFrame>
        <p:nvGraphicFramePr>
          <p:cNvPr id="994366" name="Group 62"/>
          <p:cNvGraphicFramePr>
            <a:graphicFrameLocks noGrp="1"/>
          </p:cNvGraphicFramePr>
          <p:nvPr>
            <p:ph idx="1"/>
            <p:extLst>
              <p:ext uri="{D42A27DB-BD31-4B8C-83A1-F6EECF244321}">
                <p14:modId xmlns:p14="http://schemas.microsoft.com/office/powerpoint/2010/main" val="3328148645"/>
              </p:ext>
            </p:extLst>
          </p:nvPr>
        </p:nvGraphicFramePr>
        <p:xfrm>
          <a:off x="1970784" y="2413587"/>
          <a:ext cx="8232775" cy="3791258"/>
        </p:xfrm>
        <a:graphic>
          <a:graphicData uri="http://schemas.openxmlformats.org/drawingml/2006/table">
            <a:tbl>
              <a:tblPr/>
              <a:tblGrid>
                <a:gridCol w="1740288"/>
                <a:gridCol w="4847243"/>
                <a:gridCol w="1645244"/>
              </a:tblGrid>
              <a:tr h="62166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Role</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Default Members</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Default Access</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0010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Administrators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Configuration partition: AD LDS administrators that are assigned during AD LDS setup</a:t>
                      </a:r>
                    </a:p>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Application partitions: The Administrators group from the configuration partition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Full access to all partitions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6681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Readers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None</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Read access to the partition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0010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Users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Configuration partition: Transitively, all AD LDS users</a:t>
                      </a:r>
                    </a:p>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Application partitions: Transitively, all AD LDS users that are created in the partition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None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0225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Instances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Configuration partition: All instances </a:t>
                      </a: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L="91445" marR="91445"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55173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How Does Access Control Work in AD LDS?</a:t>
            </a:r>
          </a:p>
        </p:txBody>
      </p:sp>
      <p:sp>
        <p:nvSpPr>
          <p:cNvPr id="15363" name="Rounded Rectangle 812098"/>
          <p:cNvSpPr>
            <a:spLocks noGrp="1" noChangeArrowheads="1"/>
          </p:cNvSpPr>
          <p:nvPr>
            <p:ph type="body" idx="4294967295"/>
          </p:nvPr>
        </p:nvSpPr>
        <p:spPr>
          <a:xfrm>
            <a:off x="1878014" y="1112839"/>
            <a:ext cx="8429625" cy="52085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AD LDS Access Control:</a:t>
            </a:r>
          </a:p>
        </p:txBody>
      </p:sp>
      <p:sp>
        <p:nvSpPr>
          <p:cNvPr id="15364" name="Rounded Rectangle 844806"/>
          <p:cNvSpPr>
            <a:spLocks noChangeArrowheads="1"/>
          </p:cNvSpPr>
          <p:nvPr/>
        </p:nvSpPr>
        <p:spPr bwMode="auto">
          <a:xfrm>
            <a:off x="2162175" y="2013394"/>
            <a:ext cx="7932738" cy="602361"/>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a:latin typeface="Segoe UI Light" panose="020B0502040204020203" pitchFamily="34" charset="0"/>
                <a:cs typeface="Segoe UI Light" panose="020B0502040204020203" pitchFamily="34" charset="0"/>
              </a:rPr>
              <a:t>	Authenticates the identity of users requesting access to the directory, allowing only successfully authenticated users into the directory</a:t>
            </a:r>
          </a:p>
        </p:txBody>
      </p:sp>
      <p:sp>
        <p:nvSpPr>
          <p:cNvPr id="15365" name="Rounded Rectangle 844808"/>
          <p:cNvSpPr>
            <a:spLocks noChangeArrowheads="1"/>
          </p:cNvSpPr>
          <p:nvPr/>
        </p:nvSpPr>
        <p:spPr bwMode="auto">
          <a:xfrm>
            <a:off x="2162175" y="3135757"/>
            <a:ext cx="7951788" cy="602361"/>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a:latin typeface="Segoe UI Light" panose="020B0502040204020203" pitchFamily="34" charset="0"/>
                <a:cs typeface="Segoe UI Light" panose="020B0502040204020203" pitchFamily="34" charset="0"/>
              </a:rPr>
              <a:t>	Uses security descriptors, called access control lists (ACLs), on directory objects to determine which objects an authenticated user can access</a:t>
            </a:r>
          </a:p>
        </p:txBody>
      </p:sp>
      <p:sp>
        <p:nvSpPr>
          <p:cNvPr id="7" name="AutoShape 53"/>
          <p:cNvSpPr>
            <a:spLocks noChangeArrowheads="1"/>
          </p:cNvSpPr>
          <p:nvPr/>
        </p:nvSpPr>
        <p:spPr bwMode="auto">
          <a:xfrm>
            <a:off x="2047876" y="2092325"/>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latin typeface="Segoe UI Light" panose="020B0502040204020203" pitchFamily="34" charset="0"/>
                <a:cs typeface="Segoe UI Light" panose="020B0502040204020203" pitchFamily="34" charset="0"/>
              </a:rPr>
              <a:t>1</a:t>
            </a:r>
          </a:p>
        </p:txBody>
      </p:sp>
      <p:sp>
        <p:nvSpPr>
          <p:cNvPr id="8" name="AutoShape 53"/>
          <p:cNvSpPr>
            <a:spLocks noChangeArrowheads="1"/>
          </p:cNvSpPr>
          <p:nvPr/>
        </p:nvSpPr>
        <p:spPr bwMode="auto">
          <a:xfrm>
            <a:off x="2047876" y="3213100"/>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latin typeface="Segoe UI Light" panose="020B0502040204020203" pitchFamily="34" charset="0"/>
                <a:cs typeface="Segoe UI Light" panose="020B0502040204020203" pitchFamily="34" charset="0"/>
              </a:rPr>
              <a:t>2</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878308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3: Implementing AD LDS Replication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How AD LDS Replication Works </a:t>
            </a:r>
          </a:p>
          <a:p>
            <a:r>
              <a:rPr lang="en-US" dirty="0"/>
              <a:t>Why Implement AD LDS Replication</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495567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76" name="Picture 44"/>
          <p:cNvPicPr>
            <a:picLocks noChangeAspect="1" noChangeArrowheads="1"/>
          </p:cNvPicPr>
          <p:nvPr/>
        </p:nvPicPr>
        <p:blipFill>
          <a:blip r:embed="rId3"/>
          <a:srcRect/>
          <a:stretch>
            <a:fillRect/>
          </a:stretch>
        </p:blipFill>
        <p:spPr bwMode="auto">
          <a:xfrm>
            <a:off x="1855789" y="2378075"/>
            <a:ext cx="8497887" cy="4057650"/>
          </a:xfrm>
          <a:prstGeom prst="rect">
            <a:avLst/>
          </a:prstGeom>
          <a:noFill/>
          <a:ln w="9525" cap="flat" cmpd="sng" algn="ctr">
            <a:noFill/>
            <a:prstDash val="solid"/>
            <a:miter lim="800000"/>
            <a:headEnd/>
            <a:tailEnd/>
          </a:ln>
          <a:effectLst>
            <a:outerShdw dist="35921" dir="2700000" algn="ctr" rotWithShape="0">
              <a:srgbClr val="AFAFAF"/>
            </a:outerShdw>
          </a:effectLst>
        </p:spPr>
      </p:pic>
      <p:sp>
        <p:nvSpPr>
          <p:cNvPr id="18435" name="Rectangle 3"/>
          <p:cNvSpPr>
            <a:spLocks noGrp="1" noChangeArrowheads="1"/>
          </p:cNvSpPr>
          <p:nvPr>
            <p:ph type="title"/>
          </p:nvPr>
        </p:nvSpPr>
        <p:spPr/>
        <p:txBody>
          <a:bodyPr/>
          <a:lstStyle/>
          <a:p>
            <a:pPr eaLnBrk="1" hangingPunct="1"/>
            <a:r>
              <a:rPr lang="en-US" smtClean="0"/>
              <a:t>How AD LDS Replication Works</a:t>
            </a:r>
          </a:p>
        </p:txBody>
      </p:sp>
      <p:sp>
        <p:nvSpPr>
          <p:cNvPr id="18436" name="AutoShape 23"/>
          <p:cNvSpPr>
            <a:spLocks noChangeArrowheads="1"/>
          </p:cNvSpPr>
          <p:nvPr/>
        </p:nvSpPr>
        <p:spPr bwMode="auto">
          <a:xfrm>
            <a:off x="1890713" y="885826"/>
            <a:ext cx="8450262" cy="1389063"/>
          </a:xfrm>
          <a:prstGeom prst="rect">
            <a:avLst/>
          </a:prstGeom>
          <a:solidFill>
            <a:schemeClr val="accent2">
              <a:lumMod val="40000"/>
              <a:lumOff val="60000"/>
            </a:schemeClr>
          </a:solidFill>
          <a:ln w="9525" algn="ctr">
            <a:solidFill>
              <a:srgbClr val="333333"/>
            </a:solidFill>
            <a:round/>
            <a:headEnd/>
            <a:tailEnd/>
          </a:ln>
        </p:spPr>
        <p:txBody>
          <a:bodyPr wrap="none" anchor="ctr"/>
          <a:lstStyle/>
          <a:p>
            <a:pPr marL="228600" indent="-228600">
              <a:lnSpc>
                <a:spcPct val="90000"/>
              </a:lnSpc>
              <a:spcBef>
                <a:spcPct val="40000"/>
              </a:spcBef>
              <a:buClr>
                <a:srgbClr val="006699"/>
              </a:buClr>
              <a:defRPr/>
            </a:pPr>
            <a:r>
              <a:rPr lang="en-US" dirty="0">
                <a:latin typeface="Segoe UI Light" panose="020B0502040204020203" pitchFamily="34" charset="0"/>
                <a:cs typeface="Segoe UI Light" panose="020B0502040204020203" pitchFamily="34" charset="0"/>
              </a:rPr>
              <a:t>AD LDS uses </a:t>
            </a:r>
            <a:r>
              <a:rPr lang="en-US" dirty="0" err="1">
                <a:latin typeface="Segoe UI Light" panose="020B0502040204020203" pitchFamily="34" charset="0"/>
                <a:cs typeface="Segoe UI Light" panose="020B0502040204020203" pitchFamily="34" charset="0"/>
              </a:rPr>
              <a:t>multimaster</a:t>
            </a:r>
            <a:r>
              <a:rPr lang="en-US" dirty="0">
                <a:latin typeface="Segoe UI Light" panose="020B0502040204020203" pitchFamily="34" charset="0"/>
                <a:cs typeface="Segoe UI Light" panose="020B0502040204020203" pitchFamily="34" charset="0"/>
              </a:rPr>
              <a:t> replication:</a:t>
            </a:r>
          </a:p>
          <a:p>
            <a:pPr marL="228600" indent="-228600">
              <a:lnSpc>
                <a:spcPct val="90000"/>
              </a:lnSpc>
              <a:spcBef>
                <a:spcPct val="40000"/>
              </a:spcBef>
              <a:buClr>
                <a:srgbClr val="006699"/>
              </a:buClr>
              <a:buFontTx/>
              <a:buChar char="•"/>
              <a:defRPr/>
            </a:pPr>
            <a:r>
              <a:rPr lang="en-US" dirty="0">
                <a:latin typeface="Segoe UI Light" panose="020B0502040204020203" pitchFamily="34" charset="0"/>
                <a:cs typeface="Segoe UI Light" panose="020B0502040204020203" pitchFamily="34" charset="0"/>
              </a:rPr>
              <a:t>All instances are writable</a:t>
            </a:r>
          </a:p>
          <a:p>
            <a:pPr marL="228600" indent="-228600">
              <a:lnSpc>
                <a:spcPct val="90000"/>
              </a:lnSpc>
              <a:spcBef>
                <a:spcPct val="40000"/>
              </a:spcBef>
              <a:buClr>
                <a:srgbClr val="006699"/>
              </a:buClr>
              <a:buFontTx/>
              <a:buChar char="•"/>
              <a:defRPr/>
            </a:pPr>
            <a:r>
              <a:rPr lang="en-US" dirty="0">
                <a:latin typeface="Segoe UI Light" panose="020B0502040204020203" pitchFamily="34" charset="0"/>
                <a:cs typeface="Segoe UI Light" panose="020B0502040204020203" pitchFamily="34" charset="0"/>
              </a:rPr>
              <a:t>Changes on one instance are replicated to the other instances</a:t>
            </a:r>
          </a:p>
        </p:txBody>
      </p:sp>
      <p:pic>
        <p:nvPicPr>
          <p:cNvPr id="1002561" name="Picture 65"/>
          <p:cNvPicPr>
            <a:picLocks noChangeAspect="1" noChangeArrowheads="1"/>
          </p:cNvPicPr>
          <p:nvPr/>
        </p:nvPicPr>
        <p:blipFill>
          <a:blip r:embed="rId4"/>
          <a:srcRect/>
          <a:stretch>
            <a:fillRect/>
          </a:stretch>
        </p:blipFill>
        <p:spPr bwMode="auto">
          <a:xfrm>
            <a:off x="4284663" y="4037013"/>
            <a:ext cx="722312" cy="849312"/>
          </a:xfrm>
          <a:prstGeom prst="rect">
            <a:avLst/>
          </a:prstGeom>
          <a:noFill/>
          <a:ln w="9525" algn="ctr">
            <a:noFill/>
            <a:miter lim="800000"/>
            <a:headEnd/>
            <a:tailEnd/>
          </a:ln>
          <a:effectLst>
            <a:outerShdw dist="35921" dir="2700000" algn="ctr" rotWithShape="0">
              <a:srgbClr val="AFAFAF"/>
            </a:outerShdw>
          </a:effectLst>
        </p:spPr>
      </p:pic>
      <p:pic>
        <p:nvPicPr>
          <p:cNvPr id="1002562" name="Picture 66"/>
          <p:cNvPicPr>
            <a:picLocks noChangeAspect="1" noChangeArrowheads="1"/>
          </p:cNvPicPr>
          <p:nvPr/>
        </p:nvPicPr>
        <p:blipFill>
          <a:blip r:embed="rId5"/>
          <a:srcRect/>
          <a:stretch>
            <a:fillRect/>
          </a:stretch>
        </p:blipFill>
        <p:spPr bwMode="auto">
          <a:xfrm>
            <a:off x="2774950" y="2709864"/>
            <a:ext cx="762000" cy="928687"/>
          </a:xfrm>
          <a:prstGeom prst="rect">
            <a:avLst/>
          </a:prstGeom>
          <a:noFill/>
          <a:ln w="9525" algn="ctr">
            <a:noFill/>
            <a:miter lim="800000"/>
            <a:headEnd/>
            <a:tailEnd/>
          </a:ln>
          <a:effectLst>
            <a:outerShdw dist="35921" dir="2700000" algn="ctr" rotWithShape="0">
              <a:srgbClr val="AFAFAF"/>
            </a:outerShdw>
          </a:effectLst>
        </p:spPr>
      </p:pic>
      <p:pic>
        <p:nvPicPr>
          <p:cNvPr id="1002563" name="Picture 67"/>
          <p:cNvPicPr>
            <a:picLocks noChangeAspect="1" noChangeArrowheads="1"/>
          </p:cNvPicPr>
          <p:nvPr/>
        </p:nvPicPr>
        <p:blipFill>
          <a:blip r:embed="rId4"/>
          <a:srcRect/>
          <a:stretch>
            <a:fillRect/>
          </a:stretch>
        </p:blipFill>
        <p:spPr bwMode="auto">
          <a:xfrm>
            <a:off x="5489576" y="5108576"/>
            <a:ext cx="722313" cy="849313"/>
          </a:xfrm>
          <a:prstGeom prst="rect">
            <a:avLst/>
          </a:prstGeom>
          <a:noFill/>
          <a:ln w="9525" algn="ctr">
            <a:noFill/>
            <a:miter lim="800000"/>
            <a:headEnd/>
            <a:tailEnd/>
          </a:ln>
          <a:effectLst>
            <a:outerShdw dist="35921" dir="2700000" algn="ctr" rotWithShape="0">
              <a:srgbClr val="AFAFAF"/>
            </a:outerShdw>
          </a:effectLst>
        </p:spPr>
      </p:pic>
      <p:pic>
        <p:nvPicPr>
          <p:cNvPr id="1002564" name="Picture 68"/>
          <p:cNvPicPr>
            <a:picLocks noChangeAspect="1" noChangeArrowheads="1"/>
          </p:cNvPicPr>
          <p:nvPr/>
        </p:nvPicPr>
        <p:blipFill>
          <a:blip r:embed="rId4"/>
          <a:srcRect/>
          <a:stretch>
            <a:fillRect/>
          </a:stretch>
        </p:blipFill>
        <p:spPr bwMode="auto">
          <a:xfrm>
            <a:off x="6889751" y="4046538"/>
            <a:ext cx="722313" cy="849312"/>
          </a:xfrm>
          <a:prstGeom prst="rect">
            <a:avLst/>
          </a:prstGeom>
          <a:noFill/>
          <a:ln w="9525" algn="ctr">
            <a:noFill/>
            <a:miter lim="800000"/>
            <a:headEnd/>
            <a:tailEnd/>
          </a:ln>
          <a:effectLst>
            <a:outerShdw dist="35921" dir="2700000" algn="ctr" rotWithShape="0">
              <a:srgbClr val="AFAFAF"/>
            </a:outerShdw>
          </a:effectLst>
        </p:spPr>
      </p:pic>
      <p:pic>
        <p:nvPicPr>
          <p:cNvPr id="1002565" name="Picture 69"/>
          <p:cNvPicPr>
            <a:picLocks noChangeAspect="1" noChangeArrowheads="1"/>
          </p:cNvPicPr>
          <p:nvPr/>
        </p:nvPicPr>
        <p:blipFill>
          <a:blip r:embed="rId5"/>
          <a:srcRect/>
          <a:stretch>
            <a:fillRect/>
          </a:stretch>
        </p:blipFill>
        <p:spPr bwMode="auto">
          <a:xfrm>
            <a:off x="8551863" y="2709864"/>
            <a:ext cx="762000" cy="928687"/>
          </a:xfrm>
          <a:prstGeom prst="rect">
            <a:avLst/>
          </a:prstGeom>
          <a:noFill/>
          <a:ln w="9525" algn="ctr">
            <a:noFill/>
            <a:miter lim="800000"/>
            <a:headEnd/>
            <a:tailEnd/>
          </a:ln>
          <a:effectLst>
            <a:outerShdw dist="35921" dir="2700000" algn="ctr" rotWithShape="0">
              <a:srgbClr val="AFAFAF"/>
            </a:outerShdw>
          </a:effectLst>
        </p:spPr>
      </p:pic>
      <p:sp>
        <p:nvSpPr>
          <p:cNvPr id="18442" name="Text Box 91"/>
          <p:cNvSpPr txBox="1">
            <a:spLocks noChangeArrowheads="1"/>
          </p:cNvSpPr>
          <p:nvPr/>
        </p:nvSpPr>
        <p:spPr bwMode="auto">
          <a:xfrm>
            <a:off x="4845051" y="3502025"/>
            <a:ext cx="2157413" cy="744538"/>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AD LDS servers replicate changes to all servers</a:t>
            </a:r>
            <a:endParaRPr lang="en-US" sz="1600" b="0">
              <a:latin typeface="Segoe UI Light" panose="020B0502040204020203" pitchFamily="34" charset="0"/>
              <a:cs typeface="Segoe UI Light" panose="020B0502040204020203" pitchFamily="34" charset="0"/>
            </a:endParaRPr>
          </a:p>
        </p:txBody>
      </p:sp>
      <p:sp>
        <p:nvSpPr>
          <p:cNvPr id="18443" name="Text Box 92"/>
          <p:cNvSpPr txBox="1">
            <a:spLocks noChangeArrowheads="1"/>
          </p:cNvSpPr>
          <p:nvPr/>
        </p:nvSpPr>
        <p:spPr bwMode="auto">
          <a:xfrm>
            <a:off x="2254250" y="3683000"/>
            <a:ext cx="1365250" cy="700088"/>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Client adds “User 2” on Server 1</a:t>
            </a:r>
            <a:endParaRPr lang="en-US" sz="1600" b="0" dirty="0">
              <a:latin typeface="Segoe UI Light" panose="020B0502040204020203" pitchFamily="34" charset="0"/>
              <a:cs typeface="Segoe UI Light" panose="020B0502040204020203" pitchFamily="34" charset="0"/>
            </a:endParaRPr>
          </a:p>
        </p:txBody>
      </p:sp>
      <p:sp>
        <p:nvSpPr>
          <p:cNvPr id="18444" name="Text Box 93"/>
          <p:cNvSpPr txBox="1">
            <a:spLocks noChangeArrowheads="1"/>
          </p:cNvSpPr>
          <p:nvPr/>
        </p:nvSpPr>
        <p:spPr bwMode="auto">
          <a:xfrm>
            <a:off x="8043863" y="3678239"/>
            <a:ext cx="2063750" cy="790575"/>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Client modifies “User 1” display name on Server 2</a:t>
            </a:r>
            <a:endParaRPr lang="en-US" sz="1600" b="0">
              <a:latin typeface="Segoe UI Light" panose="020B0502040204020203" pitchFamily="34" charset="0"/>
              <a:cs typeface="Segoe UI Light" panose="020B0502040204020203" pitchFamily="34" charset="0"/>
            </a:endParaRPr>
          </a:p>
        </p:txBody>
      </p:sp>
      <p:sp>
        <p:nvSpPr>
          <p:cNvPr id="18445" name="Text Box 95"/>
          <p:cNvSpPr txBox="1">
            <a:spLocks noChangeArrowheads="1"/>
          </p:cNvSpPr>
          <p:nvPr/>
        </p:nvSpPr>
        <p:spPr bwMode="auto">
          <a:xfrm>
            <a:off x="6837364" y="4962525"/>
            <a:ext cx="1076325" cy="368300"/>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Server 2</a:t>
            </a:r>
            <a:endParaRPr lang="en-US" sz="1400" b="0">
              <a:latin typeface="Segoe UI Light" panose="020B0502040204020203" pitchFamily="34" charset="0"/>
              <a:cs typeface="Segoe UI Light" panose="020B0502040204020203" pitchFamily="34" charset="0"/>
            </a:endParaRPr>
          </a:p>
        </p:txBody>
      </p:sp>
      <p:sp>
        <p:nvSpPr>
          <p:cNvPr id="18446" name="Text Box 94"/>
          <p:cNvSpPr txBox="1">
            <a:spLocks noChangeArrowheads="1"/>
          </p:cNvSpPr>
          <p:nvPr/>
        </p:nvSpPr>
        <p:spPr bwMode="auto">
          <a:xfrm>
            <a:off x="3971926" y="5040313"/>
            <a:ext cx="1065213" cy="334962"/>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Server 1</a:t>
            </a:r>
            <a:endParaRPr lang="en-US" sz="1400" b="0">
              <a:latin typeface="Segoe UI Light" panose="020B0502040204020203" pitchFamily="34" charset="0"/>
              <a:cs typeface="Segoe UI Light" panose="020B0502040204020203" pitchFamily="34" charset="0"/>
            </a:endParaRPr>
          </a:p>
        </p:txBody>
      </p:sp>
      <p:sp>
        <p:nvSpPr>
          <p:cNvPr id="18447" name="Text Box 96"/>
          <p:cNvSpPr txBox="1">
            <a:spLocks noChangeArrowheads="1"/>
          </p:cNvSpPr>
          <p:nvPr/>
        </p:nvSpPr>
        <p:spPr bwMode="auto">
          <a:xfrm>
            <a:off x="5303838" y="5942013"/>
            <a:ext cx="1065212" cy="334962"/>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Server 3</a:t>
            </a:r>
            <a:endParaRPr lang="en-US" sz="1400" b="0">
              <a:latin typeface="Segoe UI Light" panose="020B0502040204020203" pitchFamily="34" charset="0"/>
              <a:cs typeface="Segoe UI Light" panose="020B0502040204020203" pitchFamily="34" charset="0"/>
            </a:endParaRPr>
          </a:p>
        </p:txBody>
      </p:sp>
      <p:cxnSp>
        <p:nvCxnSpPr>
          <p:cNvPr id="18448" name="Straight Arrow Connector 45"/>
          <p:cNvCxnSpPr>
            <a:cxnSpLocks noChangeShapeType="1"/>
          </p:cNvCxnSpPr>
          <p:nvPr/>
        </p:nvCxnSpPr>
        <p:spPr bwMode="auto">
          <a:xfrm>
            <a:off x="3548063" y="3640138"/>
            <a:ext cx="690562" cy="552450"/>
          </a:xfrm>
          <a:prstGeom prst="straightConnector1">
            <a:avLst/>
          </a:prstGeom>
          <a:noFill/>
          <a:ln w="41275" algn="ctr">
            <a:solidFill>
              <a:srgbClr val="C00000"/>
            </a:solidFill>
            <a:round/>
            <a:headEnd/>
            <a:tailEnd type="triangle" w="lg" len="med"/>
          </a:ln>
          <a:extLst>
            <a:ext uri="{909E8E84-426E-40DD-AFC4-6F175D3DCCD1}">
              <a14:hiddenFill xmlns:a14="http://schemas.microsoft.com/office/drawing/2010/main">
                <a:noFill/>
              </a14:hiddenFill>
            </a:ext>
          </a:extLst>
        </p:spPr>
      </p:cxnSp>
      <p:cxnSp>
        <p:nvCxnSpPr>
          <p:cNvPr id="18449" name="Straight Arrow Connector 47"/>
          <p:cNvCxnSpPr>
            <a:cxnSpLocks noChangeShapeType="1"/>
          </p:cNvCxnSpPr>
          <p:nvPr/>
        </p:nvCxnSpPr>
        <p:spPr bwMode="auto">
          <a:xfrm rot="10800000" flipV="1">
            <a:off x="7723188" y="3571876"/>
            <a:ext cx="690562" cy="500063"/>
          </a:xfrm>
          <a:prstGeom prst="straightConnector1">
            <a:avLst/>
          </a:prstGeom>
          <a:noFill/>
          <a:ln w="41275" algn="ctr">
            <a:solidFill>
              <a:srgbClr val="C00000"/>
            </a:solidFill>
            <a:round/>
            <a:headEnd/>
            <a:tailEnd type="triangle" w="lg" len="med"/>
          </a:ln>
          <a:extLst>
            <a:ext uri="{909E8E84-426E-40DD-AFC4-6F175D3DCCD1}">
              <a14:hiddenFill xmlns:a14="http://schemas.microsoft.com/office/drawing/2010/main">
                <a:noFill/>
              </a14:hiddenFill>
            </a:ext>
          </a:extLst>
        </p:spPr>
      </p:cxnSp>
      <p:cxnSp>
        <p:nvCxnSpPr>
          <p:cNvPr id="18450" name="Straight Arrow Connector 49"/>
          <p:cNvCxnSpPr>
            <a:cxnSpLocks noChangeShapeType="1"/>
          </p:cNvCxnSpPr>
          <p:nvPr/>
        </p:nvCxnSpPr>
        <p:spPr bwMode="auto">
          <a:xfrm flipV="1">
            <a:off x="5256214" y="4519613"/>
            <a:ext cx="1260475" cy="0"/>
          </a:xfrm>
          <a:prstGeom prst="straightConnector1">
            <a:avLst/>
          </a:prstGeom>
          <a:noFill/>
          <a:ln w="41275"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8451" name="Straight Arrow Connector 53"/>
          <p:cNvCxnSpPr>
            <a:cxnSpLocks noChangeShapeType="1"/>
          </p:cNvCxnSpPr>
          <p:nvPr/>
        </p:nvCxnSpPr>
        <p:spPr bwMode="auto">
          <a:xfrm flipV="1">
            <a:off x="6343651" y="4792664"/>
            <a:ext cx="531813" cy="382587"/>
          </a:xfrm>
          <a:prstGeom prst="straightConnector1">
            <a:avLst/>
          </a:prstGeom>
          <a:noFill/>
          <a:ln w="41275"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8452" name="Straight Arrow Connector 56"/>
          <p:cNvCxnSpPr>
            <a:cxnSpLocks noChangeShapeType="1"/>
          </p:cNvCxnSpPr>
          <p:nvPr/>
        </p:nvCxnSpPr>
        <p:spPr bwMode="auto">
          <a:xfrm>
            <a:off x="5032375" y="4813301"/>
            <a:ext cx="465138" cy="346075"/>
          </a:xfrm>
          <a:prstGeom prst="straightConnector1">
            <a:avLst/>
          </a:prstGeom>
          <a:noFill/>
          <a:ln w="41275"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692772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Why Implement AD LDS Replication?</a:t>
            </a:r>
          </a:p>
        </p:txBody>
      </p:sp>
      <p:sp>
        <p:nvSpPr>
          <p:cNvPr id="19459" name="Rounded Rectangle 812098"/>
          <p:cNvSpPr>
            <a:spLocks noGrp="1" noChangeArrowheads="1"/>
          </p:cNvSpPr>
          <p:nvPr>
            <p:ph type="body" idx="4294967295"/>
          </p:nvPr>
        </p:nvSpPr>
        <p:spPr>
          <a:xfrm>
            <a:off x="1968500" y="1112839"/>
            <a:ext cx="8339138" cy="52085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Why implement AD LDS Replication? </a:t>
            </a:r>
          </a:p>
        </p:txBody>
      </p:sp>
      <p:sp>
        <p:nvSpPr>
          <p:cNvPr id="19460" name="Rounded Rectangle 844806"/>
          <p:cNvSpPr>
            <a:spLocks noChangeArrowheads="1"/>
          </p:cNvSpPr>
          <p:nvPr/>
        </p:nvSpPr>
        <p:spPr bwMode="auto">
          <a:xfrm>
            <a:off x="2206625" y="2143759"/>
            <a:ext cx="7920038"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High availability</a:t>
            </a:r>
          </a:p>
        </p:txBody>
      </p:sp>
      <p:sp>
        <p:nvSpPr>
          <p:cNvPr id="19461" name="Rounded Rectangle 844808"/>
          <p:cNvSpPr>
            <a:spLocks noChangeArrowheads="1"/>
          </p:cNvSpPr>
          <p:nvPr/>
        </p:nvSpPr>
        <p:spPr bwMode="auto">
          <a:xfrm>
            <a:off x="2206626" y="3377247"/>
            <a:ext cx="7902575"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Load balancing</a:t>
            </a:r>
          </a:p>
        </p:txBody>
      </p:sp>
      <p:sp>
        <p:nvSpPr>
          <p:cNvPr id="19462" name="Rounded Rectangle 844808"/>
          <p:cNvSpPr>
            <a:spLocks noChangeArrowheads="1"/>
          </p:cNvSpPr>
          <p:nvPr/>
        </p:nvSpPr>
        <p:spPr bwMode="auto">
          <a:xfrm>
            <a:off x="2206626" y="4561522"/>
            <a:ext cx="7902575"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Geographic limitations</a:t>
            </a:r>
          </a:p>
        </p:txBody>
      </p:sp>
      <p:pic>
        <p:nvPicPr>
          <p:cNvPr id="1004552" name="Picture 8"/>
          <p:cNvPicPr>
            <a:picLocks noChangeAspect="1" noChangeArrowheads="1"/>
          </p:cNvPicPr>
          <p:nvPr/>
        </p:nvPicPr>
        <p:blipFill>
          <a:blip r:embed="rId3"/>
          <a:srcRect/>
          <a:stretch>
            <a:fillRect/>
          </a:stretch>
        </p:blipFill>
        <p:spPr bwMode="auto">
          <a:xfrm>
            <a:off x="8597901" y="3157539"/>
            <a:ext cx="1133475" cy="884237"/>
          </a:xfrm>
          <a:prstGeom prst="rect">
            <a:avLst/>
          </a:prstGeom>
          <a:noFill/>
          <a:ln w="9525" algn="ctr">
            <a:noFill/>
            <a:miter lim="800000"/>
            <a:headEnd/>
            <a:tailEnd/>
          </a:ln>
          <a:effectLst>
            <a:outerShdw dist="35921" dir="2700000" algn="ctr" rotWithShape="0">
              <a:srgbClr val="AFAFAF"/>
            </a:outerShdw>
          </a:effectLst>
        </p:spPr>
      </p:pic>
      <p:pic>
        <p:nvPicPr>
          <p:cNvPr id="1004553" name="Picture 9"/>
          <p:cNvPicPr>
            <a:picLocks noChangeAspect="1" noChangeArrowheads="1"/>
          </p:cNvPicPr>
          <p:nvPr/>
        </p:nvPicPr>
        <p:blipFill>
          <a:blip r:embed="rId4"/>
          <a:srcRect/>
          <a:stretch>
            <a:fillRect/>
          </a:stretch>
        </p:blipFill>
        <p:spPr bwMode="auto">
          <a:xfrm>
            <a:off x="8707439" y="4519613"/>
            <a:ext cx="879475" cy="881062"/>
          </a:xfrm>
          <a:prstGeom prst="rect">
            <a:avLst/>
          </a:prstGeom>
          <a:noFill/>
          <a:ln w="9525" algn="ctr">
            <a:noFill/>
            <a:miter lim="800000"/>
            <a:headEnd/>
            <a:tailEnd/>
          </a:ln>
          <a:effectLst>
            <a:outerShdw dist="35921" dir="2700000" algn="ctr" rotWithShape="0">
              <a:srgbClr val="AFAFAF"/>
            </a:outerShdw>
          </a:effectLst>
        </p:spPr>
      </p:pic>
      <p:pic>
        <p:nvPicPr>
          <p:cNvPr id="1004554" name="Picture 10"/>
          <p:cNvPicPr>
            <a:picLocks noChangeAspect="1" noChangeArrowheads="1"/>
          </p:cNvPicPr>
          <p:nvPr/>
        </p:nvPicPr>
        <p:blipFill>
          <a:blip r:embed="rId5"/>
          <a:srcRect/>
          <a:stretch>
            <a:fillRect/>
          </a:stretch>
        </p:blipFill>
        <p:spPr bwMode="auto">
          <a:xfrm>
            <a:off x="8385176" y="4370388"/>
            <a:ext cx="506413" cy="595312"/>
          </a:xfrm>
          <a:prstGeom prst="rect">
            <a:avLst/>
          </a:prstGeom>
          <a:noFill/>
          <a:ln w="9525" algn="ctr">
            <a:noFill/>
            <a:miter lim="800000"/>
            <a:headEnd/>
            <a:tailEnd/>
          </a:ln>
          <a:effectLst>
            <a:outerShdw dist="35921" dir="2700000" algn="ctr" rotWithShape="0">
              <a:srgbClr val="AFAFAF"/>
            </a:outerShdw>
          </a:effectLst>
        </p:spPr>
      </p:pic>
      <p:pic>
        <p:nvPicPr>
          <p:cNvPr id="1004556" name="Picture 12"/>
          <p:cNvPicPr>
            <a:picLocks noChangeAspect="1" noChangeArrowheads="1"/>
          </p:cNvPicPr>
          <p:nvPr/>
        </p:nvPicPr>
        <p:blipFill>
          <a:blip r:embed="rId6"/>
          <a:srcRect/>
          <a:stretch>
            <a:fillRect/>
          </a:stretch>
        </p:blipFill>
        <p:spPr bwMode="auto">
          <a:xfrm>
            <a:off x="9388476" y="5013325"/>
            <a:ext cx="454025" cy="534988"/>
          </a:xfrm>
          <a:prstGeom prst="rect">
            <a:avLst/>
          </a:prstGeom>
          <a:noFill/>
          <a:ln w="9525" algn="ctr">
            <a:noFill/>
            <a:miter lim="800000"/>
            <a:headEnd/>
            <a:tailEnd/>
          </a:ln>
          <a:effectLst>
            <a:outerShdw dist="35921" dir="2700000" algn="ctr" rotWithShape="0">
              <a:srgbClr val="AFAFAF"/>
            </a:outerShdw>
          </a:effectLst>
        </p:spPr>
      </p:pic>
      <p:grpSp>
        <p:nvGrpSpPr>
          <p:cNvPr id="19467" name="Group 13"/>
          <p:cNvGrpSpPr>
            <a:grpSpLocks/>
          </p:cNvGrpSpPr>
          <p:nvPr/>
        </p:nvGrpSpPr>
        <p:grpSpPr bwMode="auto">
          <a:xfrm>
            <a:off x="8697914" y="1739900"/>
            <a:ext cx="1004887" cy="965200"/>
            <a:chOff x="-1572880" y="1567128"/>
            <a:chExt cx="1004194" cy="965486"/>
          </a:xfrm>
        </p:grpSpPr>
        <p:pic>
          <p:nvPicPr>
            <p:cNvPr id="19469" name="Picture 13"/>
            <p:cNvPicPr>
              <a:picLocks noChangeAspect="1" noChangeArrowheads="1"/>
            </p:cNvPicPr>
            <p:nvPr/>
          </p:nvPicPr>
          <p:blipFill>
            <a:blip r:embed="rId7"/>
            <a:srcRect/>
            <a:stretch>
              <a:fillRect/>
            </a:stretch>
          </p:blipFill>
          <p:spPr bwMode="auto">
            <a:xfrm>
              <a:off x="-1572880" y="1635411"/>
              <a:ext cx="761475" cy="897203"/>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19468" name="Picture 12"/>
            <p:cNvPicPr>
              <a:picLocks noChangeAspect="1" noChangeArrowheads="1"/>
            </p:cNvPicPr>
            <p:nvPr/>
          </p:nvPicPr>
          <p:blipFill>
            <a:blip r:embed="rId8"/>
            <a:srcRect/>
            <a:stretch>
              <a:fillRect/>
            </a:stretch>
          </p:blipFill>
          <p:spPr bwMode="auto">
            <a:xfrm>
              <a:off x="-1176279" y="1567128"/>
              <a:ext cx="607593" cy="641540"/>
            </a:xfrm>
            <a:prstGeom prst="rect">
              <a:avLst/>
            </a:prstGeom>
            <a:noFill/>
            <a:ln w="9525" cap="flat" cmpd="sng" algn="ctr">
              <a:noFill/>
              <a:prstDash val="solid"/>
              <a:miter lim="800000"/>
              <a:headEnd/>
              <a:tailEnd/>
            </a:ln>
            <a:effectLst>
              <a:outerShdw dist="35921" dir="2700000" algn="ctr" rotWithShape="0">
                <a:srgbClr val="AFAFAF"/>
              </a:outerShdw>
            </a:effectLst>
          </p:spPr>
        </p:pic>
      </p:gr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867968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4: Comparing AD DS and AD LDS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Similarities between AD DS and AD LDS</a:t>
            </a:r>
          </a:p>
          <a:p>
            <a:r>
              <a:rPr lang="en-US" dirty="0"/>
              <a:t>Differences between AD DS and AD LDS </a:t>
            </a:r>
          </a:p>
          <a:p>
            <a:r>
              <a:rPr lang="en-US" dirty="0"/>
              <a:t>Integrating AD DS and AD LDS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72252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prstGeom prst="rect">
            <a:avLst/>
          </a:prstGeom>
        </p:spPr>
        <p:txBody>
          <a:bodyPr/>
          <a:lstStyle/>
          <a:p>
            <a:pPr eaLnBrk="1" hangingPunct="1"/>
            <a:r>
              <a:rPr lang="en-US" smtClean="0"/>
              <a:t>Similarities Between AD DS and AD LDS</a:t>
            </a:r>
          </a:p>
        </p:txBody>
      </p:sp>
      <p:sp>
        <p:nvSpPr>
          <p:cNvPr id="23555" name="Rounded Rectangle 812098"/>
          <p:cNvSpPr>
            <a:spLocks noGrp="1" noChangeArrowheads="1"/>
          </p:cNvSpPr>
          <p:nvPr>
            <p:ph type="body" idx="4294967295"/>
          </p:nvPr>
        </p:nvSpPr>
        <p:spPr>
          <a:xfrm>
            <a:off x="1968500" y="1112839"/>
            <a:ext cx="8339138" cy="52085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Similarities between AD DS and AD LDS:</a:t>
            </a:r>
          </a:p>
        </p:txBody>
      </p:sp>
      <p:sp>
        <p:nvSpPr>
          <p:cNvPr id="23556" name="Rounded Rectangle 844806"/>
          <p:cNvSpPr>
            <a:spLocks noChangeArrowheads="1"/>
          </p:cNvSpPr>
          <p:nvPr/>
        </p:nvSpPr>
        <p:spPr bwMode="auto">
          <a:xfrm>
            <a:off x="2274888" y="1938972"/>
            <a:ext cx="7778750"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Support LDAP connections</a:t>
            </a:r>
          </a:p>
        </p:txBody>
      </p:sp>
      <p:sp>
        <p:nvSpPr>
          <p:cNvPr id="23557" name="Rounded Rectangle 844808"/>
          <p:cNvSpPr>
            <a:spLocks noChangeArrowheads="1"/>
          </p:cNvSpPr>
          <p:nvPr/>
        </p:nvSpPr>
        <p:spPr bwMode="auto">
          <a:xfrm>
            <a:off x="2274888" y="2759709"/>
            <a:ext cx="7766050"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multimaster replication</a:t>
            </a:r>
          </a:p>
        </p:txBody>
      </p:sp>
      <p:sp>
        <p:nvSpPr>
          <p:cNvPr id="23558" name="Rounded Rectangle 844808"/>
          <p:cNvSpPr>
            <a:spLocks noChangeArrowheads="1"/>
          </p:cNvSpPr>
          <p:nvPr/>
        </p:nvSpPr>
        <p:spPr bwMode="auto">
          <a:xfrm>
            <a:off x="2274888" y="3577272"/>
            <a:ext cx="7751762"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Support delegated administration</a:t>
            </a:r>
          </a:p>
        </p:txBody>
      </p:sp>
      <p:sp>
        <p:nvSpPr>
          <p:cNvPr id="23559" name="Rounded Rectangle 844808"/>
          <p:cNvSpPr>
            <a:spLocks noChangeArrowheads="1"/>
          </p:cNvSpPr>
          <p:nvPr/>
        </p:nvSpPr>
        <p:spPr bwMode="auto">
          <a:xfrm>
            <a:off x="2274888" y="4380547"/>
            <a:ext cx="7751762"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Extensible Storage Engine for the database store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03664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Active Directory Lightweight Directory Services (AD LDS)</a:t>
            </a:r>
            <a:endParaRPr lang="en-US" dirty="0"/>
          </a:p>
        </p:txBody>
      </p:sp>
    </p:spTree>
    <p:extLst>
      <p:ext uri="{BB962C8B-B14F-4D97-AF65-F5344CB8AC3E}">
        <p14:creationId xmlns:p14="http://schemas.microsoft.com/office/powerpoint/2010/main" val="316713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Differences Between AD DS and AD LDS</a:t>
            </a:r>
          </a:p>
        </p:txBody>
      </p:sp>
      <p:graphicFrame>
        <p:nvGraphicFramePr>
          <p:cNvPr id="24623" name="Group 47"/>
          <p:cNvGraphicFramePr>
            <a:graphicFrameLocks noGrp="1"/>
          </p:cNvGraphicFramePr>
          <p:nvPr>
            <p:ph idx="1"/>
            <p:extLst>
              <p:ext uri="{D42A27DB-BD31-4B8C-83A1-F6EECF244321}">
                <p14:modId xmlns:p14="http://schemas.microsoft.com/office/powerpoint/2010/main" val="4222953128"/>
              </p:ext>
            </p:extLst>
          </p:nvPr>
        </p:nvGraphicFramePr>
        <p:xfrm>
          <a:off x="2265364" y="1176338"/>
          <a:ext cx="7780337" cy="4718214"/>
        </p:xfrm>
        <a:graphic>
          <a:graphicData uri="http://schemas.openxmlformats.org/drawingml/2006/table">
            <a:tbl>
              <a:tblPr/>
              <a:tblGrid>
                <a:gridCol w="4640262"/>
                <a:gridCol w="1622425"/>
                <a:gridCol w="1517650"/>
              </a:tblGrid>
              <a:tr h="45717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Features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AD LDS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AD DS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67662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Capable of multiple instances running on one server</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Runs on </a:t>
                      </a:r>
                      <a:r>
                        <a:rPr kumimoji="0" lang="en-US" sz="1800" b="0" i="0" u="none" strike="noStrike" cap="none" normalizeH="0" baseline="0" dirty="0" err="1"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nondomain</a:t>
                      </a:r>
                      <a:r>
                        <a:rPr kumimoji="0" lang="en-US" sz="1800" b="0" i="0" u="none" strike="noStrike" cap="none" normalizeH="0" baseline="0" dirty="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 controllers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Does not require DNS infrastructure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Group policy</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r>
                        <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Global Catalog functions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Kerberos V5 Protocol authentication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Full-featured administrator tools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5120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ea typeface="Arial Unicode MS" pitchFamily="34" charset="-128"/>
                          <a:cs typeface="Segoe UI Light" panose="020B0502040204020203" pitchFamily="34" charset="0"/>
                        </a:rPr>
                        <a:t>Automatic failover of services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ctr" defTabSz="914400" rtl="0" eaLnBrk="1" fontAlgn="base" latinLnBrk="0" hangingPunct="1">
                        <a:lnSpc>
                          <a:spcPct val="90000"/>
                        </a:lnSpc>
                        <a:spcBef>
                          <a:spcPct val="70000"/>
                        </a:spcBef>
                        <a:spcAft>
                          <a:spcPct val="0"/>
                        </a:spcAft>
                        <a:buClr>
                          <a:srgbClr val="FF0000"/>
                        </a:buClr>
                        <a:buSzPct val="90000"/>
                        <a:buFont typeface="Wingdings" pitchFamily="2" charset="2"/>
                        <a:buNone/>
                        <a:tabLst/>
                      </a:pPr>
                      <a:r>
                        <a:rPr kumimoji="0" lang="en-US" sz="24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819748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Integrating AD DS and AD LDS </a:t>
            </a:r>
          </a:p>
        </p:txBody>
      </p:sp>
      <p:sp>
        <p:nvSpPr>
          <p:cNvPr id="25603" name="AutoShape 3"/>
          <p:cNvSpPr>
            <a:spLocks noChangeArrowheads="1"/>
          </p:cNvSpPr>
          <p:nvPr/>
        </p:nvSpPr>
        <p:spPr bwMode="auto">
          <a:xfrm>
            <a:off x="1857375" y="1152525"/>
            <a:ext cx="8362950" cy="5265738"/>
          </a:xfrm>
          <a:prstGeom prst="rect">
            <a:avLst/>
          </a:prstGeom>
          <a:solidFill>
            <a:srgbClr val="DEE7F1"/>
          </a:solidFill>
          <a:ln w="9525" algn="ctr">
            <a:solidFill>
              <a:srgbClr val="333333"/>
            </a:solidFill>
            <a:round/>
            <a:headEnd/>
            <a:tailEnd/>
          </a:ln>
        </p:spPr>
        <p:txBody>
          <a:bodyPr/>
          <a:lstStyle>
            <a:lvl1pPr marL="174625" indent="-174625">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To integrate AD DS and AD LDS: </a:t>
            </a:r>
          </a:p>
        </p:txBody>
      </p:sp>
      <p:sp>
        <p:nvSpPr>
          <p:cNvPr id="25604" name="AutoShape 4"/>
          <p:cNvSpPr>
            <a:spLocks noChangeArrowheads="1"/>
          </p:cNvSpPr>
          <p:nvPr/>
        </p:nvSpPr>
        <p:spPr bwMode="auto">
          <a:xfrm>
            <a:off x="2409825" y="1897064"/>
            <a:ext cx="7454900" cy="549275"/>
          </a:xfrm>
          <a:prstGeom prst="rect">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Prepare the schema for synchronization</a:t>
            </a:r>
          </a:p>
        </p:txBody>
      </p:sp>
      <p:sp>
        <p:nvSpPr>
          <p:cNvPr id="25605" name="AutoShape 5"/>
          <p:cNvSpPr>
            <a:spLocks noChangeArrowheads="1"/>
          </p:cNvSpPr>
          <p:nvPr/>
        </p:nvSpPr>
        <p:spPr bwMode="auto">
          <a:xfrm>
            <a:off x="2422526" y="2838451"/>
            <a:ext cx="7451725" cy="549275"/>
          </a:xfrm>
          <a:prstGeom prst="rect">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Prepare the configuration for AdamSync</a:t>
            </a:r>
          </a:p>
        </p:txBody>
      </p:sp>
      <p:sp>
        <p:nvSpPr>
          <p:cNvPr id="25606" name="AutoShape 7"/>
          <p:cNvSpPr>
            <a:spLocks noChangeArrowheads="1"/>
          </p:cNvSpPr>
          <p:nvPr/>
        </p:nvSpPr>
        <p:spPr bwMode="auto">
          <a:xfrm>
            <a:off x="2433639" y="3689351"/>
            <a:ext cx="7451725" cy="549275"/>
          </a:xfrm>
          <a:prstGeom prst="rect">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Run AdamSync</a:t>
            </a:r>
          </a:p>
        </p:txBody>
      </p:sp>
      <p:sp>
        <p:nvSpPr>
          <p:cNvPr id="1016841" name="AutoShape 9"/>
          <p:cNvSpPr>
            <a:spLocks noChangeArrowheads="1"/>
          </p:cNvSpPr>
          <p:nvPr/>
        </p:nvSpPr>
        <p:spPr bwMode="auto">
          <a:xfrm>
            <a:off x="2235201" y="1954213"/>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latin typeface="Segoe UI Light" panose="020B0502040204020203" pitchFamily="34" charset="0"/>
                <a:cs typeface="Segoe UI Light" panose="020B0502040204020203" pitchFamily="34" charset="0"/>
              </a:rPr>
              <a:t>1</a:t>
            </a:r>
          </a:p>
        </p:txBody>
      </p:sp>
      <p:sp>
        <p:nvSpPr>
          <p:cNvPr id="1016843" name="AutoShape 11"/>
          <p:cNvSpPr>
            <a:spLocks noChangeArrowheads="1"/>
          </p:cNvSpPr>
          <p:nvPr/>
        </p:nvSpPr>
        <p:spPr bwMode="auto">
          <a:xfrm>
            <a:off x="2232026" y="3754438"/>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latin typeface="Segoe UI Light" panose="020B0502040204020203" pitchFamily="34" charset="0"/>
                <a:cs typeface="Segoe UI Light" panose="020B0502040204020203" pitchFamily="34" charset="0"/>
              </a:rPr>
              <a:t>3</a:t>
            </a:r>
          </a:p>
        </p:txBody>
      </p:sp>
      <p:sp>
        <p:nvSpPr>
          <p:cNvPr id="1016844" name="AutoShape 12"/>
          <p:cNvSpPr>
            <a:spLocks noChangeArrowheads="1"/>
          </p:cNvSpPr>
          <p:nvPr/>
        </p:nvSpPr>
        <p:spPr bwMode="auto">
          <a:xfrm>
            <a:off x="2225676" y="2890838"/>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2</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26484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Module Review and Takeaways</a:t>
            </a:r>
          </a:p>
        </p:txBody>
      </p:sp>
      <p:sp>
        <p:nvSpPr>
          <p:cNvPr id="28675" name="Rectangle 3"/>
          <p:cNvSpPr>
            <a:spLocks noGrp="1" noChangeArrowheads="1"/>
          </p:cNvSpPr>
          <p:nvPr>
            <p:ph type="body" idx="4294967295"/>
          </p:nvPr>
        </p:nvSpPr>
        <p:spPr>
          <a:xfrm>
            <a:off x="1982788" y="992188"/>
            <a:ext cx="7751762" cy="4386262"/>
          </a:xfrm>
          <a:prstGeom prst="rect">
            <a:avLst/>
          </a:prstGeom>
        </p:spPr>
        <p:txBody>
          <a:bodyPr/>
          <a:lstStyle/>
          <a:p>
            <a:r>
              <a:rPr lang="en-US" dirty="0" smtClean="0"/>
              <a:t>Review Questions</a:t>
            </a:r>
          </a:p>
          <a:p>
            <a:r>
              <a:rPr lang="en-US" dirty="0" smtClean="0"/>
              <a:t>Summary of AD LDS</a:t>
            </a:r>
          </a:p>
          <a:p>
            <a:pPr>
              <a:buFontTx/>
              <a:buNone/>
            </a:pPr>
            <a:endParaRPr lang="en-US" dirty="0" smtClean="0"/>
          </a:p>
          <a:p>
            <a:pPr eaLnBrk="1" hangingPunct="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59914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Thanks for Watching!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449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Module Overview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AD LDS Overview </a:t>
            </a:r>
          </a:p>
          <a:p>
            <a:r>
              <a:rPr lang="en-US" dirty="0"/>
              <a:t>Implementing and Administering AD LDS </a:t>
            </a:r>
          </a:p>
          <a:p>
            <a:r>
              <a:rPr lang="en-US" dirty="0"/>
              <a:t>Implementing AD LDS Replication </a:t>
            </a:r>
          </a:p>
          <a:p>
            <a:r>
              <a:rPr lang="en-US" dirty="0"/>
              <a:t>Comparing AD DS and AD LDS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811747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1: AD LDS Overview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How AD LDS Works </a:t>
            </a:r>
          </a:p>
          <a:p>
            <a:r>
              <a:rPr lang="en-US" dirty="0"/>
              <a:t>AD LDS Administration Tools </a:t>
            </a:r>
          </a:p>
          <a:p>
            <a:r>
              <a:rPr lang="en-US" dirty="0"/>
              <a:t>What Is the AD LDS Schema? </a:t>
            </a:r>
          </a:p>
          <a:p>
            <a:r>
              <a:rPr lang="en-US" dirty="0"/>
              <a:t>Demonstration: </a:t>
            </a:r>
            <a:r>
              <a:rPr lang="en-US" dirty="0" smtClean="0"/>
              <a:t>Installing AD LDS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383070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Oval 2"/>
          <p:cNvSpPr>
            <a:spLocks noChangeArrowheads="1"/>
          </p:cNvSpPr>
          <p:nvPr/>
        </p:nvSpPr>
        <p:spPr bwMode="auto">
          <a:xfrm>
            <a:off x="1914526" y="1296988"/>
            <a:ext cx="8220075" cy="4184650"/>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sp>
        <p:nvSpPr>
          <p:cNvPr id="6147" name="Rectangle 3"/>
          <p:cNvSpPr>
            <a:spLocks noGrp="1" noChangeArrowheads="1"/>
          </p:cNvSpPr>
          <p:nvPr>
            <p:ph type="title"/>
          </p:nvPr>
        </p:nvSpPr>
        <p:spPr/>
        <p:txBody>
          <a:bodyPr/>
          <a:lstStyle/>
          <a:p>
            <a:pPr eaLnBrk="1" hangingPunct="1"/>
            <a:r>
              <a:rPr lang="en-US" smtClean="0"/>
              <a:t>How AD LDS Works</a:t>
            </a:r>
          </a:p>
        </p:txBody>
      </p:sp>
      <p:sp>
        <p:nvSpPr>
          <p:cNvPr id="977926" name="AutoShape 6"/>
          <p:cNvSpPr>
            <a:spLocks noChangeArrowheads="1"/>
          </p:cNvSpPr>
          <p:nvPr/>
        </p:nvSpPr>
        <p:spPr bwMode="auto">
          <a:xfrm>
            <a:off x="2466975" y="3498850"/>
            <a:ext cx="3524250" cy="2097088"/>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LDS can be accessed via LDAP</a:t>
            </a:r>
          </a:p>
        </p:txBody>
      </p:sp>
      <p:sp>
        <p:nvSpPr>
          <p:cNvPr id="977927" name="AutoShape 7"/>
          <p:cNvSpPr>
            <a:spLocks noChangeArrowheads="1"/>
          </p:cNvSpPr>
          <p:nvPr/>
        </p:nvSpPr>
        <p:spPr bwMode="auto">
          <a:xfrm>
            <a:off x="6118226" y="3498850"/>
            <a:ext cx="3630613" cy="2103438"/>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The store is organized into three partitions types:</a:t>
            </a:r>
          </a:p>
          <a:p>
            <a:pPr marL="685800" lvl="1" indent="-228600">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Configuration</a:t>
            </a:r>
          </a:p>
          <a:p>
            <a:pPr marL="685800" lvl="1" indent="-228600">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Schema</a:t>
            </a:r>
          </a:p>
          <a:p>
            <a:pPr marL="685800" lvl="1" indent="-228600">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Application </a:t>
            </a:r>
          </a:p>
        </p:txBody>
      </p:sp>
      <p:grpSp>
        <p:nvGrpSpPr>
          <p:cNvPr id="6150" name="Group 15"/>
          <p:cNvGrpSpPr>
            <a:grpSpLocks/>
          </p:cNvGrpSpPr>
          <p:nvPr/>
        </p:nvGrpSpPr>
        <p:grpSpPr bwMode="auto">
          <a:xfrm>
            <a:off x="2484439" y="1303339"/>
            <a:ext cx="3506787" cy="2039937"/>
            <a:chOff x="960438" y="1303338"/>
            <a:chExt cx="3506787" cy="2039937"/>
          </a:xfrm>
        </p:grpSpPr>
        <p:sp>
          <p:nvSpPr>
            <p:cNvPr id="977924" name="AutoShape 4"/>
            <p:cNvSpPr>
              <a:spLocks noChangeArrowheads="1"/>
            </p:cNvSpPr>
            <p:nvPr/>
          </p:nvSpPr>
          <p:spPr bwMode="auto">
            <a:xfrm>
              <a:off x="960438" y="1303338"/>
              <a:ext cx="3506787" cy="2039937"/>
            </a:xfrm>
            <a:prstGeom prst="rect">
              <a:avLst/>
            </a:prstGeom>
            <a:gradFill rotWithShape="1">
              <a:gsLst>
                <a:gs pos="0">
                  <a:srgbClr val="B395D8"/>
                </a:gs>
                <a:gs pos="100000">
                  <a:srgbClr val="DFD2EE"/>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LDS is a hierarchical file-based directory store</a:t>
              </a:r>
            </a:p>
            <a:p>
              <a:pPr marL="166688" indent="-166688">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pic>
          <p:nvPicPr>
            <p:cNvPr id="977954" name="Picture 34"/>
            <p:cNvPicPr>
              <a:picLocks noChangeAspect="1" noChangeArrowheads="1"/>
            </p:cNvPicPr>
            <p:nvPr/>
          </p:nvPicPr>
          <p:blipFill>
            <a:blip r:embed="rId4"/>
            <a:srcRect/>
            <a:stretch>
              <a:fillRect/>
            </a:stretch>
          </p:blipFill>
          <p:spPr bwMode="auto">
            <a:xfrm>
              <a:off x="2982913" y="2200275"/>
              <a:ext cx="817562" cy="958850"/>
            </a:xfrm>
            <a:prstGeom prst="rect">
              <a:avLst/>
            </a:prstGeom>
            <a:noFill/>
            <a:ln w="9525" algn="ctr">
              <a:noFill/>
              <a:miter lim="800000"/>
              <a:headEnd/>
              <a:tailEnd/>
            </a:ln>
            <a:effectLst>
              <a:outerShdw dist="35921" dir="2700000" algn="ctr" rotWithShape="0">
                <a:srgbClr val="AFAFAF"/>
              </a:outerShdw>
            </a:effectLst>
          </p:spPr>
        </p:pic>
        <p:pic>
          <p:nvPicPr>
            <p:cNvPr id="977950" name="Picture 30"/>
            <p:cNvPicPr>
              <a:picLocks noChangeAspect="1" noChangeArrowheads="1"/>
            </p:cNvPicPr>
            <p:nvPr/>
          </p:nvPicPr>
          <p:blipFill>
            <a:blip r:embed="rId5"/>
            <a:srcRect/>
            <a:stretch>
              <a:fillRect/>
            </a:stretch>
          </p:blipFill>
          <p:spPr bwMode="auto">
            <a:xfrm>
              <a:off x="2505075" y="2014538"/>
              <a:ext cx="568325" cy="601662"/>
            </a:xfrm>
            <a:prstGeom prst="rect">
              <a:avLst/>
            </a:prstGeom>
            <a:noFill/>
            <a:ln w="9525" algn="ctr">
              <a:noFill/>
              <a:miter lim="800000"/>
              <a:headEnd/>
              <a:tailEnd/>
            </a:ln>
            <a:effectLst>
              <a:outerShdw dist="35921" dir="2700000" algn="ctr" rotWithShape="0">
                <a:srgbClr val="AFAFAF"/>
              </a:outerShdw>
            </a:effectLst>
          </p:spPr>
        </p:pic>
        <p:pic>
          <p:nvPicPr>
            <p:cNvPr id="977953" name="Picture 33"/>
            <p:cNvPicPr>
              <a:picLocks noChangeAspect="1" noChangeArrowheads="1"/>
            </p:cNvPicPr>
            <p:nvPr/>
          </p:nvPicPr>
          <p:blipFill>
            <a:blip r:embed="rId5"/>
            <a:srcRect/>
            <a:stretch>
              <a:fillRect/>
            </a:stretch>
          </p:blipFill>
          <p:spPr bwMode="auto">
            <a:xfrm>
              <a:off x="2746375" y="2706688"/>
              <a:ext cx="568325" cy="601662"/>
            </a:xfrm>
            <a:prstGeom prst="rect">
              <a:avLst/>
            </a:prstGeom>
            <a:noFill/>
            <a:ln w="9525" algn="ctr">
              <a:noFill/>
              <a:miter lim="800000"/>
              <a:headEnd/>
              <a:tailEnd/>
            </a:ln>
            <a:effectLst>
              <a:outerShdw dist="35921" dir="2700000" algn="ctr" rotWithShape="0">
                <a:srgbClr val="AFAFAF"/>
              </a:outerShdw>
            </a:effectLst>
          </p:spPr>
        </p:pic>
        <p:pic>
          <p:nvPicPr>
            <p:cNvPr id="977952" name="Picture 32"/>
            <p:cNvPicPr>
              <a:picLocks noChangeAspect="1" noChangeArrowheads="1"/>
            </p:cNvPicPr>
            <p:nvPr/>
          </p:nvPicPr>
          <p:blipFill>
            <a:blip r:embed="rId5"/>
            <a:srcRect/>
            <a:stretch>
              <a:fillRect/>
            </a:stretch>
          </p:blipFill>
          <p:spPr bwMode="auto">
            <a:xfrm>
              <a:off x="2503488" y="2495550"/>
              <a:ext cx="568325" cy="601663"/>
            </a:xfrm>
            <a:prstGeom prst="rect">
              <a:avLst/>
            </a:prstGeom>
            <a:noFill/>
            <a:ln w="9525" algn="ctr">
              <a:noFill/>
              <a:miter lim="800000"/>
              <a:headEnd/>
              <a:tailEnd/>
            </a:ln>
            <a:effectLst>
              <a:outerShdw dist="35921" dir="2700000" algn="ctr" rotWithShape="0">
                <a:srgbClr val="AFAFAF"/>
              </a:outerShdw>
            </a:effectLst>
          </p:spPr>
        </p:pic>
        <p:pic>
          <p:nvPicPr>
            <p:cNvPr id="977951" name="Picture 31"/>
            <p:cNvPicPr>
              <a:picLocks noChangeAspect="1" noChangeArrowheads="1"/>
            </p:cNvPicPr>
            <p:nvPr/>
          </p:nvPicPr>
          <p:blipFill>
            <a:blip r:embed="rId5"/>
            <a:srcRect/>
            <a:stretch>
              <a:fillRect/>
            </a:stretch>
          </p:blipFill>
          <p:spPr bwMode="auto">
            <a:xfrm>
              <a:off x="2251075" y="2149475"/>
              <a:ext cx="568325" cy="601663"/>
            </a:xfrm>
            <a:prstGeom prst="rect">
              <a:avLst/>
            </a:prstGeom>
            <a:noFill/>
            <a:ln w="9525" algn="ctr">
              <a:noFill/>
              <a:miter lim="800000"/>
              <a:headEnd/>
              <a:tailEnd/>
            </a:ln>
            <a:effectLst>
              <a:outerShdw dist="35921" dir="2700000" algn="ctr" rotWithShape="0">
                <a:srgbClr val="AFAFAF"/>
              </a:outerShdw>
            </a:effectLst>
          </p:spPr>
        </p:pic>
      </p:grpSp>
      <p:grpSp>
        <p:nvGrpSpPr>
          <p:cNvPr id="3" name="Group 16"/>
          <p:cNvGrpSpPr>
            <a:grpSpLocks/>
          </p:cNvGrpSpPr>
          <p:nvPr/>
        </p:nvGrpSpPr>
        <p:grpSpPr bwMode="auto">
          <a:xfrm>
            <a:off x="6118226" y="1303339"/>
            <a:ext cx="3630613" cy="2039937"/>
            <a:chOff x="4594225" y="1303338"/>
            <a:chExt cx="3630613" cy="2039937"/>
          </a:xfrm>
        </p:grpSpPr>
        <p:sp>
          <p:nvSpPr>
            <p:cNvPr id="977925" name="AutoShape 5"/>
            <p:cNvSpPr>
              <a:spLocks noChangeArrowheads="1"/>
            </p:cNvSpPr>
            <p:nvPr/>
          </p:nvSpPr>
          <p:spPr bwMode="auto">
            <a:xfrm>
              <a:off x="4594225" y="1303338"/>
              <a:ext cx="3630613" cy="2039937"/>
            </a:xfrm>
            <a:prstGeom prst="rect">
              <a:avLst/>
            </a:prstGeom>
            <a:gradFill rotWithShape="1">
              <a:gsLst>
                <a:gs pos="0">
                  <a:srgbClr val="8DACD0"/>
                </a:gs>
                <a:gs pos="100000">
                  <a:srgbClr val="DEE7F1"/>
                </a:gs>
              </a:gsLst>
              <a:lin ang="2700000" scaled="1"/>
            </a:gradFill>
            <a:ln w="9525">
              <a:solidFill>
                <a:srgbClr val="333333"/>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a:latin typeface="Segoe UI Light" panose="020B0502040204020203" pitchFamily="34" charset="0"/>
                  <a:cs typeface="Segoe UI Light" panose="020B0502040204020203" pitchFamily="34" charset="0"/>
                </a:rPr>
                <a:t>Uses the Extensible Storage Engine (ESE) for file storage </a:t>
              </a:r>
            </a:p>
          </p:txBody>
        </p:sp>
        <p:pic>
          <p:nvPicPr>
            <p:cNvPr id="977957" name="Picture 37"/>
            <p:cNvPicPr>
              <a:picLocks noChangeAspect="1" noChangeArrowheads="1"/>
            </p:cNvPicPr>
            <p:nvPr/>
          </p:nvPicPr>
          <p:blipFill>
            <a:blip r:embed="rId4"/>
            <a:srcRect/>
            <a:stretch>
              <a:fillRect/>
            </a:stretch>
          </p:blipFill>
          <p:spPr bwMode="auto">
            <a:xfrm>
              <a:off x="6608763" y="2093913"/>
              <a:ext cx="817562" cy="958850"/>
            </a:xfrm>
            <a:prstGeom prst="rect">
              <a:avLst/>
            </a:prstGeom>
            <a:noFill/>
            <a:ln w="9525" algn="ctr">
              <a:noFill/>
              <a:miter lim="800000"/>
              <a:headEnd/>
              <a:tailEnd/>
            </a:ln>
            <a:effectLst>
              <a:outerShdw dist="35921" dir="2700000" algn="ctr" rotWithShape="0">
                <a:srgbClr val="AFAFAF"/>
              </a:outerShdw>
            </a:effectLst>
          </p:spPr>
        </p:pic>
        <p:sp>
          <p:nvSpPr>
            <p:cNvPr id="6162" name="Text Box 38"/>
            <p:cNvSpPr txBox="1">
              <a:spLocks noChangeArrowheads="1"/>
            </p:cNvSpPr>
            <p:nvPr/>
          </p:nvSpPr>
          <p:spPr bwMode="auto">
            <a:xfrm>
              <a:off x="6157913" y="2655888"/>
              <a:ext cx="815975" cy="334962"/>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ESE</a:t>
              </a:r>
              <a:endParaRPr lang="en-US" sz="1400" b="0">
                <a:latin typeface="Segoe UI Light" panose="020B0502040204020203" pitchFamily="34" charset="0"/>
                <a:cs typeface="Segoe UI Light" panose="020B0502040204020203" pitchFamily="34" charset="0"/>
              </a:endParaRPr>
            </a:p>
          </p:txBody>
        </p:sp>
        <p:pic>
          <p:nvPicPr>
            <p:cNvPr id="977959" name="Picture 39"/>
            <p:cNvPicPr>
              <a:picLocks noChangeAspect="1" noChangeArrowheads="1"/>
            </p:cNvPicPr>
            <p:nvPr/>
          </p:nvPicPr>
          <p:blipFill>
            <a:blip r:embed="rId6"/>
            <a:srcRect/>
            <a:stretch>
              <a:fillRect/>
            </a:stretch>
          </p:blipFill>
          <p:spPr bwMode="auto">
            <a:xfrm>
              <a:off x="7046913" y="2540000"/>
              <a:ext cx="649287" cy="504825"/>
            </a:xfrm>
            <a:prstGeom prst="rect">
              <a:avLst/>
            </a:prstGeom>
            <a:noFill/>
            <a:ln w="9525" algn="ctr">
              <a:noFill/>
              <a:miter lim="800000"/>
              <a:headEnd/>
              <a:tailEnd/>
            </a:ln>
            <a:effectLst>
              <a:outerShdw dist="35921" dir="2700000" algn="ctr" rotWithShape="0">
                <a:srgbClr val="AFAFAF"/>
              </a:outerShdw>
            </a:effectLst>
          </p:spPr>
        </p:pic>
      </p:gr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778263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7926"/>
                                        </p:tgtEl>
                                        <p:attrNameLst>
                                          <p:attrName>style.visibility</p:attrName>
                                        </p:attrNameLst>
                                      </p:cBhvr>
                                      <p:to>
                                        <p:strVal val="visible"/>
                                      </p:to>
                                    </p:set>
                                    <p:animEffect transition="in" filter="fade">
                                      <p:cBhvr>
                                        <p:cTn id="12" dur="500"/>
                                        <p:tgtEl>
                                          <p:spTgt spid="977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7927"/>
                                        </p:tgtEl>
                                        <p:attrNameLst>
                                          <p:attrName>style.visibility</p:attrName>
                                        </p:attrNameLst>
                                      </p:cBhvr>
                                      <p:to>
                                        <p:strVal val="visible"/>
                                      </p:to>
                                    </p:set>
                                    <p:animEffect transition="in" filter="fade">
                                      <p:cBhvr>
                                        <p:cTn id="17" dur="500"/>
                                        <p:tgtEl>
                                          <p:spTgt spid="97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6" grpId="0" animBg="1"/>
      <p:bldP spid="9779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AD LDS Administration Tools</a:t>
            </a:r>
          </a:p>
        </p:txBody>
      </p:sp>
      <p:graphicFrame>
        <p:nvGraphicFramePr>
          <p:cNvPr id="7201" name="Group 33"/>
          <p:cNvGraphicFramePr>
            <a:graphicFrameLocks noGrp="1"/>
          </p:cNvGraphicFramePr>
          <p:nvPr>
            <p:ph idx="1"/>
            <p:extLst>
              <p:ext uri="{D42A27DB-BD31-4B8C-83A1-F6EECF244321}">
                <p14:modId xmlns:p14="http://schemas.microsoft.com/office/powerpoint/2010/main" val="593654823"/>
              </p:ext>
            </p:extLst>
          </p:nvPr>
        </p:nvGraphicFramePr>
        <p:xfrm>
          <a:off x="1901826" y="1100139"/>
          <a:ext cx="8437563" cy="5075238"/>
        </p:xfrm>
        <a:graphic>
          <a:graphicData uri="http://schemas.openxmlformats.org/drawingml/2006/table">
            <a:tbl>
              <a:tblPr/>
              <a:tblGrid>
                <a:gridCol w="2587797"/>
                <a:gridCol w="5849766"/>
              </a:tblGrid>
              <a:tr h="4297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Tool</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Usage</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84130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Active Directory Lightweight Directory Services Wizard</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Create a new instance of AD LDS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Create a new replica of an AD LDS instance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9253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ADSIEdit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Modifying data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Viewing data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8269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LDP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Creating application partition instances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Modifying data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Viewing data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0236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Ldifde or Csvde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Importing and exporting data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0236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Dsacls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View or set permissions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0236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AdamSync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to synchronize an instance of AD DS to AD LDS </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2183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ADSchemaAnalyzer</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Used in migrating the Active Directory schema to ADAM</a:t>
                      </a:r>
                    </a:p>
                  </a:txBody>
                  <a:tcPr marL="91437" marR="91437" marT="91446" marB="9144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253218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What Is the AD LDS Schema?</a:t>
            </a:r>
          </a:p>
        </p:txBody>
      </p:sp>
      <p:sp>
        <p:nvSpPr>
          <p:cNvPr id="8195" name="Rounded Rectangle 812098"/>
          <p:cNvSpPr>
            <a:spLocks noGrp="1" noChangeArrowheads="1"/>
          </p:cNvSpPr>
          <p:nvPr>
            <p:ph type="body" idx="4294967295"/>
          </p:nvPr>
        </p:nvSpPr>
        <p:spPr>
          <a:xfrm>
            <a:off x="1903414" y="2259013"/>
            <a:ext cx="8385175" cy="406241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 </a:t>
            </a:r>
          </a:p>
        </p:txBody>
      </p:sp>
      <p:sp>
        <p:nvSpPr>
          <p:cNvPr id="8196" name="Rounded Rectangle 844806"/>
          <p:cNvSpPr>
            <a:spLocks noChangeArrowheads="1"/>
          </p:cNvSpPr>
          <p:nvPr/>
        </p:nvSpPr>
        <p:spPr bwMode="auto">
          <a:xfrm>
            <a:off x="6396039" y="2846389"/>
            <a:ext cx="3502025" cy="3246437"/>
          </a:xfrm>
          <a:prstGeom prst="rect">
            <a:avLst/>
          </a:prstGeom>
          <a:solidFill>
            <a:schemeClr val="accent1"/>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endParaRPr lang="en-US" b="0">
              <a:latin typeface="Segoe UI Light" panose="020B0502040204020203" pitchFamily="34" charset="0"/>
              <a:cs typeface="Segoe UI Light" panose="020B0502040204020203" pitchFamily="34" charset="0"/>
            </a:endParaRPr>
          </a:p>
        </p:txBody>
      </p:sp>
      <p:sp>
        <p:nvSpPr>
          <p:cNvPr id="8197" name="Rounded Rectangle 844808"/>
          <p:cNvSpPr>
            <a:spLocks noChangeArrowheads="1"/>
          </p:cNvSpPr>
          <p:nvPr/>
        </p:nvSpPr>
        <p:spPr bwMode="auto">
          <a:xfrm>
            <a:off x="2293939" y="2846389"/>
            <a:ext cx="3330575" cy="3240087"/>
          </a:xfrm>
          <a:prstGeom prst="rect">
            <a:avLst/>
          </a:prstGeom>
          <a:solidFill>
            <a:schemeClr val="accent1"/>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endParaRPr lang="en-US" b="0">
              <a:latin typeface="Segoe UI Light" panose="020B0502040204020203" pitchFamily="34" charset="0"/>
              <a:cs typeface="Segoe UI Light" panose="020B0502040204020203" pitchFamily="34" charset="0"/>
            </a:endParaRPr>
          </a:p>
        </p:txBody>
      </p:sp>
      <p:sp>
        <p:nvSpPr>
          <p:cNvPr id="982022" name="AutoShape 6"/>
          <p:cNvSpPr>
            <a:spLocks noChangeArrowheads="1"/>
          </p:cNvSpPr>
          <p:nvPr/>
        </p:nvSpPr>
        <p:spPr bwMode="auto">
          <a:xfrm>
            <a:off x="1897064" y="1036638"/>
            <a:ext cx="8397875" cy="1058862"/>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LDS Schema defines the types of objects and data that can be created and stored in an AD LDS instance using object classes and attributes</a:t>
            </a:r>
          </a:p>
        </p:txBody>
      </p:sp>
      <p:grpSp>
        <p:nvGrpSpPr>
          <p:cNvPr id="8199" name="Group 19"/>
          <p:cNvGrpSpPr>
            <a:grpSpLocks/>
          </p:cNvGrpSpPr>
          <p:nvPr/>
        </p:nvGrpSpPr>
        <p:grpSpPr bwMode="auto">
          <a:xfrm>
            <a:off x="7067551" y="3168650"/>
            <a:ext cx="2225675" cy="1296988"/>
            <a:chOff x="880" y="1971"/>
            <a:chExt cx="1402" cy="817"/>
          </a:xfrm>
        </p:grpSpPr>
        <p:sp>
          <p:nvSpPr>
            <p:cNvPr id="982031" name="AutoShape 15"/>
            <p:cNvSpPr>
              <a:spLocks noChangeArrowheads="1"/>
            </p:cNvSpPr>
            <p:nvPr/>
          </p:nvSpPr>
          <p:spPr bwMode="auto">
            <a:xfrm>
              <a:off x="986" y="2086"/>
              <a:ext cx="1296" cy="702"/>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a:lnSpc>
                  <a:spcPct val="90000"/>
                </a:lnSpc>
                <a:spcBef>
                  <a:spcPct val="40000"/>
                </a:spcBef>
                <a:buSzPct val="80000"/>
                <a:defRPr/>
              </a:pPr>
              <a:endParaRPr lang="en-US" sz="1600">
                <a:latin typeface="Segoe UI Light" panose="020B0502040204020203" pitchFamily="34" charset="0"/>
                <a:cs typeface="Segoe UI Light" panose="020B0502040204020203" pitchFamily="34" charset="0"/>
              </a:endParaRPr>
            </a:p>
          </p:txBody>
        </p:sp>
        <p:sp>
          <p:nvSpPr>
            <p:cNvPr id="982030" name="AutoShape 14"/>
            <p:cNvSpPr>
              <a:spLocks noChangeArrowheads="1"/>
            </p:cNvSpPr>
            <p:nvPr/>
          </p:nvSpPr>
          <p:spPr bwMode="auto">
            <a:xfrm>
              <a:off x="936" y="2028"/>
              <a:ext cx="1296" cy="702"/>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a:lnSpc>
                  <a:spcPct val="90000"/>
                </a:lnSpc>
                <a:spcBef>
                  <a:spcPct val="40000"/>
                </a:spcBef>
                <a:buSzPct val="80000"/>
                <a:defRPr/>
              </a:pPr>
              <a:endParaRPr lang="en-US" sz="1600">
                <a:latin typeface="Segoe UI Light" panose="020B0502040204020203" pitchFamily="34" charset="0"/>
                <a:cs typeface="Segoe UI Light" panose="020B0502040204020203" pitchFamily="34" charset="0"/>
              </a:endParaRPr>
            </a:p>
          </p:txBody>
        </p:sp>
        <p:sp>
          <p:nvSpPr>
            <p:cNvPr id="982028" name="AutoShape 12"/>
            <p:cNvSpPr>
              <a:spLocks noChangeArrowheads="1"/>
            </p:cNvSpPr>
            <p:nvPr/>
          </p:nvSpPr>
          <p:spPr bwMode="auto">
            <a:xfrm>
              <a:off x="880" y="1971"/>
              <a:ext cx="1296" cy="702"/>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nchor="ctr"/>
            <a:lstStyle/>
            <a:p>
              <a:pPr>
                <a:lnSpc>
                  <a:spcPct val="90000"/>
                </a:lnSpc>
                <a:spcBef>
                  <a:spcPct val="40000"/>
                </a:spcBef>
                <a:buSzPct val="80000"/>
                <a:defRPr/>
              </a:pPr>
              <a:r>
                <a:rPr lang="en-US" sz="1600" dirty="0">
                  <a:latin typeface="Segoe UI Light" panose="020B0502040204020203" pitchFamily="34" charset="0"/>
                  <a:cs typeface="Segoe UI Light" panose="020B0502040204020203" pitchFamily="34" charset="0"/>
                </a:rPr>
                <a:t>Directory objects based on the automobile object class</a:t>
              </a:r>
            </a:p>
          </p:txBody>
        </p:sp>
      </p:grpSp>
      <p:sp>
        <p:nvSpPr>
          <p:cNvPr id="982029" name="AutoShape 13"/>
          <p:cNvSpPr>
            <a:spLocks noChangeArrowheads="1"/>
          </p:cNvSpPr>
          <p:nvPr/>
        </p:nvSpPr>
        <p:spPr bwMode="auto">
          <a:xfrm>
            <a:off x="2930525" y="3170238"/>
            <a:ext cx="2057400" cy="1116012"/>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nchor="ctr"/>
          <a:lstStyle/>
          <a:p>
            <a:pPr>
              <a:lnSpc>
                <a:spcPct val="90000"/>
              </a:lnSpc>
              <a:spcBef>
                <a:spcPct val="40000"/>
              </a:spcBef>
              <a:buSzPct val="80000"/>
              <a:defRPr/>
            </a:pPr>
            <a:r>
              <a:rPr lang="en-US" sz="1600" dirty="0">
                <a:latin typeface="Segoe UI Light" panose="020B0502040204020203" pitchFamily="34" charset="0"/>
                <a:cs typeface="Segoe UI Light" panose="020B0502040204020203" pitchFamily="34" charset="0"/>
              </a:rPr>
              <a:t>Definition for an automobile object class</a:t>
            </a:r>
          </a:p>
        </p:txBody>
      </p:sp>
      <p:sp>
        <p:nvSpPr>
          <p:cNvPr id="8201" name="Text Box 16"/>
          <p:cNvSpPr txBox="1">
            <a:spLocks noChangeArrowheads="1"/>
          </p:cNvSpPr>
          <p:nvPr/>
        </p:nvSpPr>
        <p:spPr bwMode="auto">
          <a:xfrm>
            <a:off x="2336801" y="2466976"/>
            <a:ext cx="3260725" cy="33496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b="0">
                <a:latin typeface="Segoe UI Light" panose="020B0502040204020203" pitchFamily="34" charset="0"/>
                <a:cs typeface="Segoe UI Light" panose="020B0502040204020203" pitchFamily="34" charset="0"/>
              </a:rPr>
              <a:t>Schema Partition</a:t>
            </a:r>
            <a:endParaRPr lang="en-US" b="0">
              <a:latin typeface="Segoe UI Light" panose="020B0502040204020203" pitchFamily="34" charset="0"/>
              <a:cs typeface="Segoe UI Light" panose="020B0502040204020203" pitchFamily="34" charset="0"/>
            </a:endParaRPr>
          </a:p>
        </p:txBody>
      </p:sp>
      <p:grpSp>
        <p:nvGrpSpPr>
          <p:cNvPr id="8202" name="Group 25"/>
          <p:cNvGrpSpPr>
            <a:grpSpLocks/>
          </p:cNvGrpSpPr>
          <p:nvPr/>
        </p:nvGrpSpPr>
        <p:grpSpPr bwMode="auto">
          <a:xfrm>
            <a:off x="7064376" y="4641851"/>
            <a:ext cx="2238375" cy="1279525"/>
            <a:chOff x="868" y="2899"/>
            <a:chExt cx="1410" cy="806"/>
          </a:xfrm>
        </p:grpSpPr>
        <p:sp>
          <p:nvSpPr>
            <p:cNvPr id="982036" name="AutoShape 20"/>
            <p:cNvSpPr>
              <a:spLocks noChangeArrowheads="1"/>
            </p:cNvSpPr>
            <p:nvPr/>
          </p:nvSpPr>
          <p:spPr bwMode="auto">
            <a:xfrm>
              <a:off x="984" y="3005"/>
              <a:ext cx="1294" cy="700"/>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a:lnSpc>
                  <a:spcPct val="90000"/>
                </a:lnSpc>
                <a:spcBef>
                  <a:spcPct val="40000"/>
                </a:spcBef>
                <a:buSzPct val="80000"/>
                <a:buFont typeface="Symbol" pitchFamily="18" charset="2"/>
                <a:buNone/>
                <a:defRPr/>
              </a:pPr>
              <a:endParaRPr lang="en-US" sz="1600">
                <a:latin typeface="Segoe UI Light" panose="020B0502040204020203" pitchFamily="34" charset="0"/>
                <a:cs typeface="Segoe UI Light" panose="020B0502040204020203" pitchFamily="34" charset="0"/>
              </a:endParaRPr>
            </a:p>
          </p:txBody>
        </p:sp>
        <p:sp>
          <p:nvSpPr>
            <p:cNvPr id="982037" name="AutoShape 21"/>
            <p:cNvSpPr>
              <a:spLocks noChangeArrowheads="1"/>
            </p:cNvSpPr>
            <p:nvPr/>
          </p:nvSpPr>
          <p:spPr bwMode="auto">
            <a:xfrm>
              <a:off x="930" y="2951"/>
              <a:ext cx="1294" cy="700"/>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a:lnSpc>
                  <a:spcPct val="90000"/>
                </a:lnSpc>
                <a:spcBef>
                  <a:spcPct val="40000"/>
                </a:spcBef>
                <a:buSzPct val="80000"/>
                <a:buFont typeface="Symbol" pitchFamily="18" charset="2"/>
                <a:buNone/>
                <a:defRPr/>
              </a:pPr>
              <a:endParaRPr lang="en-US" sz="1600">
                <a:latin typeface="Segoe UI Light" panose="020B0502040204020203" pitchFamily="34" charset="0"/>
                <a:cs typeface="Segoe UI Light" panose="020B0502040204020203" pitchFamily="34" charset="0"/>
              </a:endParaRPr>
            </a:p>
          </p:txBody>
        </p:sp>
        <p:sp>
          <p:nvSpPr>
            <p:cNvPr id="982034" name="AutoShape 18"/>
            <p:cNvSpPr>
              <a:spLocks noChangeArrowheads="1"/>
            </p:cNvSpPr>
            <p:nvPr/>
          </p:nvSpPr>
          <p:spPr bwMode="auto">
            <a:xfrm>
              <a:off x="868" y="2899"/>
              <a:ext cx="1294" cy="700"/>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nSpc>
                  <a:spcPct val="90000"/>
                </a:lnSpc>
                <a:spcBef>
                  <a:spcPct val="40000"/>
                </a:spcBef>
                <a:buSzPct val="80000"/>
                <a:buFont typeface="Symbol" pitchFamily="18" charset="2"/>
                <a:buNone/>
                <a:defRPr/>
              </a:pPr>
              <a:r>
                <a:rPr lang="en-US" sz="1600" dirty="0">
                  <a:latin typeface="Segoe UI Light" panose="020B0502040204020203" pitchFamily="34" charset="0"/>
                  <a:cs typeface="Segoe UI Light" panose="020B0502040204020203" pitchFamily="34" charset="0"/>
                </a:rPr>
                <a:t>Directory objects based on the user object class</a:t>
              </a:r>
            </a:p>
          </p:txBody>
        </p:sp>
      </p:grpSp>
      <p:sp>
        <p:nvSpPr>
          <p:cNvPr id="8203" name="Text Box 23"/>
          <p:cNvSpPr txBox="1">
            <a:spLocks noChangeArrowheads="1"/>
          </p:cNvSpPr>
          <p:nvPr/>
        </p:nvSpPr>
        <p:spPr bwMode="auto">
          <a:xfrm>
            <a:off x="6532564" y="2479676"/>
            <a:ext cx="3260725" cy="33496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b="0">
                <a:latin typeface="Segoe UI Light" panose="020B0502040204020203" pitchFamily="34" charset="0"/>
                <a:cs typeface="Segoe UI Light" panose="020B0502040204020203" pitchFamily="34" charset="0"/>
              </a:rPr>
              <a:t>Application Partition</a:t>
            </a:r>
            <a:endParaRPr lang="en-US" b="0">
              <a:latin typeface="Segoe UI Light" panose="020B0502040204020203" pitchFamily="34" charset="0"/>
              <a:cs typeface="Segoe UI Light" panose="020B0502040204020203" pitchFamily="34" charset="0"/>
            </a:endParaRPr>
          </a:p>
        </p:txBody>
      </p:sp>
      <p:sp>
        <p:nvSpPr>
          <p:cNvPr id="982040" name="AutoShape 24"/>
          <p:cNvSpPr>
            <a:spLocks noChangeArrowheads="1"/>
          </p:cNvSpPr>
          <p:nvPr/>
        </p:nvSpPr>
        <p:spPr bwMode="auto">
          <a:xfrm>
            <a:off x="2954339" y="4649788"/>
            <a:ext cx="2054225" cy="1111250"/>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nSpc>
                <a:spcPct val="90000"/>
              </a:lnSpc>
              <a:spcBef>
                <a:spcPct val="40000"/>
              </a:spcBef>
              <a:buSzPct val="80000"/>
              <a:buFont typeface="Symbol" pitchFamily="18" charset="2"/>
              <a:buNone/>
              <a:defRPr/>
            </a:pPr>
            <a:r>
              <a:rPr lang="en-US" sz="1600" dirty="0">
                <a:latin typeface="Segoe UI Light" panose="020B0502040204020203" pitchFamily="34" charset="0"/>
                <a:cs typeface="Segoe UI Light" panose="020B0502040204020203" pitchFamily="34" charset="0"/>
              </a:rPr>
              <a:t>Definition for a user object class</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229861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Demonstration: Installing AD LDS</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a:t>
            </a:r>
            <a:r>
              <a:rPr lang="en-US" dirty="0" smtClean="0"/>
              <a:t>install Active Directory Lightweight Directory Services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598765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Lesson 2: Implementing and Administering AD LDS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What Is an AD LDS Instance? </a:t>
            </a:r>
          </a:p>
          <a:p>
            <a:r>
              <a:rPr lang="en-US" dirty="0"/>
              <a:t>What Is an AD LDS Application Partition? </a:t>
            </a:r>
          </a:p>
          <a:p>
            <a:r>
              <a:rPr lang="en-US" dirty="0"/>
              <a:t>Demonstration: Configuring AD LDS Instances and Application Partitions </a:t>
            </a:r>
          </a:p>
          <a:p>
            <a:r>
              <a:rPr lang="en-US" dirty="0"/>
              <a:t>AD LDS Users and Groups</a:t>
            </a:r>
          </a:p>
          <a:p>
            <a:r>
              <a:rPr lang="en-US" dirty="0"/>
              <a:t>How Does Access Control Work in AD LDS?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352507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2372953C8DDD4DA31FD599B3FC6041" ma:contentTypeVersion="0" ma:contentTypeDescription="Create a new document." ma:contentTypeScope="" ma:versionID="6b74ad2281637a75594514b58e8c5741">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8F0E2-9D01-4AC1-BAD8-F2DF20AA4AD0}">
  <ds:schemaRefs>
    <ds:schemaRef ds:uri="http://schemas.microsoft.com/sharepoint/v3/contenttype/forms"/>
  </ds:schemaRefs>
</ds:datastoreItem>
</file>

<file path=customXml/itemProps2.xml><?xml version="1.0" encoding="utf-8"?>
<ds:datastoreItem xmlns:ds="http://schemas.openxmlformats.org/officeDocument/2006/customXml" ds:itemID="{69CBC53E-7550-4F12-88A6-694577C03EA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51E883A-E289-4452-9CF4-598C1FAD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30295</TotalTime>
  <Words>1942</Words>
  <Application>Microsoft Office PowerPoint</Application>
  <PresentationFormat>Widescreen</PresentationFormat>
  <Paragraphs>307</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ＭＳ Ｐゴシック</vt:lpstr>
      <vt:lpstr>Arial</vt:lpstr>
      <vt:lpstr>Calibri</vt:lpstr>
      <vt:lpstr>Segoe UI</vt:lpstr>
      <vt:lpstr>Segoe UI Light</vt:lpstr>
      <vt:lpstr>Symbol</vt:lpstr>
      <vt:lpstr>Wingdings</vt:lpstr>
      <vt:lpstr>1_Office Theme</vt:lpstr>
      <vt:lpstr>Understanding Active Directory</vt:lpstr>
      <vt:lpstr>PowerPoint Presentation</vt:lpstr>
      <vt:lpstr>Module Overview </vt:lpstr>
      <vt:lpstr>Lesson 1: AD LDS Overview </vt:lpstr>
      <vt:lpstr>How AD LDS Works</vt:lpstr>
      <vt:lpstr>AD LDS Administration Tools</vt:lpstr>
      <vt:lpstr>What Is the AD LDS Schema?</vt:lpstr>
      <vt:lpstr>Demonstration: Installing AD LDS</vt:lpstr>
      <vt:lpstr>Lesson 2: Implementing and Administering AD LDS</vt:lpstr>
      <vt:lpstr>What Is an AD LDS Instance?</vt:lpstr>
      <vt:lpstr>What Is an AD LDS Application Partition?</vt:lpstr>
      <vt:lpstr>Demonstration: Configuring AD LDS Instances and Application Partitions</vt:lpstr>
      <vt:lpstr>AD LDS Users and Groups</vt:lpstr>
      <vt:lpstr>How Does Access Control Work in AD LDS?</vt:lpstr>
      <vt:lpstr>Lesson 3: Implementing AD LDS Replication </vt:lpstr>
      <vt:lpstr>How AD LDS Replication Works</vt:lpstr>
      <vt:lpstr>Why Implement AD LDS Replication?</vt:lpstr>
      <vt:lpstr>Lesson 4: Comparing AD DS and AD LDS </vt:lpstr>
      <vt:lpstr>Similarities Between AD DS and AD LDS</vt:lpstr>
      <vt:lpstr>Differences Between AD DS and AD LDS</vt:lpstr>
      <vt:lpstr>Integrating AD DS and AD LDS </vt:lpstr>
      <vt:lpstr>Module Review and Takeaways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187</cp:revision>
  <dcterms:created xsi:type="dcterms:W3CDTF">2013-02-15T23:12:42Z</dcterms:created>
  <dcterms:modified xsi:type="dcterms:W3CDTF">2013-08-27T22:13:20Z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ies>
</file>