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1" r:id="rId5"/>
    <p:sldId id="272" r:id="rId6"/>
    <p:sldId id="274" r:id="rId7"/>
    <p:sldId id="275" r:id="rId8"/>
    <p:sldId id="460" r:id="rId9"/>
    <p:sldId id="278" r:id="rId10"/>
    <p:sldId id="286" r:id="rId11"/>
    <p:sldId id="307" r:id="rId12"/>
    <p:sldId id="305" r:id="rId13"/>
    <p:sldId id="291" r:id="rId14"/>
    <p:sldId id="336" r:id="rId15"/>
    <p:sldId id="306" r:id="rId16"/>
    <p:sldId id="337" r:id="rId17"/>
    <p:sldId id="288" r:id="rId18"/>
    <p:sldId id="338" r:id="rId19"/>
    <p:sldId id="289" r:id="rId20"/>
    <p:sldId id="339" r:id="rId21"/>
    <p:sldId id="290" r:id="rId22"/>
    <p:sldId id="280"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2369" autoAdjust="0"/>
  </p:normalViewPr>
  <p:slideViewPr>
    <p:cSldViewPr snapToGrid="0">
      <p:cViewPr varScale="1">
        <p:scale>
          <a:sx n="60" d="100"/>
          <a:sy n="60" d="100"/>
        </p:scale>
        <p:origin x="1710" y="78"/>
      </p:cViewPr>
      <p:guideLst/>
    </p:cSldViewPr>
  </p:slideViewPr>
  <p:outlineViewPr>
    <p:cViewPr>
      <p:scale>
        <a:sx n="33" d="100"/>
        <a:sy n="33" d="100"/>
      </p:scale>
      <p:origin x="0" y="-36120"/>
    </p:cViewPr>
  </p:outlineViewPr>
  <p:notesTextViewPr>
    <p:cViewPr>
      <p:scale>
        <a:sx n="1" d="1"/>
        <a:sy n="1" d="1"/>
      </p:scale>
      <p:origin x="0" y="0"/>
    </p:cViewPr>
  </p:notesTextViewPr>
  <p:notesViewPr>
    <p:cSldViewPr snapToGrid="0">
      <p:cViewPr varScale="1">
        <p:scale>
          <a:sx n="68" d="100"/>
          <a:sy n="68" d="100"/>
        </p:scale>
        <p:origin x="328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r>
              <a:rPr lang="en-US" dirty="0" smtClean="0"/>
              <a:t>1 minute</a:t>
            </a:r>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792058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228600" indent="-228600">
              <a:buAutoNum type="arabicParenR"/>
            </a:pPr>
            <a:r>
              <a:rPr lang="en-US" sz="1200" b="1" kern="1200" dirty="0" smtClean="0">
                <a:solidFill>
                  <a:schemeClr val="tx1"/>
                </a:solidFill>
                <a:effectLst/>
                <a:latin typeface="+mn-lt"/>
                <a:ea typeface="+mn-ea"/>
                <a:cs typeface="+mn-cs"/>
              </a:rPr>
              <a:t>End-entity</a:t>
            </a:r>
            <a:r>
              <a:rPr lang="en-US" sz="1200" kern="1200" dirty="0" smtClean="0">
                <a:solidFill>
                  <a:schemeClr val="tx1"/>
                </a:solidFill>
                <a:effectLst/>
                <a:latin typeface="+mn-lt"/>
                <a:ea typeface="+mn-ea"/>
                <a:cs typeface="+mn-cs"/>
              </a:rPr>
              <a:t> - the end-user consumers of PKI services. This could be a person, or a computer. </a:t>
            </a:r>
          </a:p>
          <a:p>
            <a:pPr marL="228600" indent="-228600">
              <a:buAutoNum type="arabicParenR"/>
            </a:pPr>
            <a:r>
              <a:rPr lang="en-US" sz="1200" b="1" kern="1200" dirty="0" smtClean="0">
                <a:solidFill>
                  <a:schemeClr val="tx1"/>
                </a:solidFill>
                <a:effectLst/>
                <a:latin typeface="+mn-lt"/>
                <a:ea typeface="+mn-ea"/>
                <a:cs typeface="+mn-cs"/>
              </a:rPr>
              <a:t>Certificate Authority (CA)</a:t>
            </a:r>
            <a:r>
              <a:rPr lang="en-US" sz="1200" kern="1200" dirty="0" smtClean="0">
                <a:solidFill>
                  <a:schemeClr val="tx1"/>
                </a:solidFill>
                <a:effectLst/>
                <a:latin typeface="+mn-lt"/>
                <a:ea typeface="+mn-ea"/>
                <a:cs typeface="+mn-cs"/>
              </a:rPr>
              <a:t> – Trusted party responsible for the management of digital certificates. The</a:t>
            </a:r>
            <a:r>
              <a:rPr lang="en-US" sz="1200" kern="1200" baseline="0" dirty="0" smtClean="0">
                <a:solidFill>
                  <a:schemeClr val="tx1"/>
                </a:solidFill>
                <a:effectLst/>
                <a:latin typeface="+mn-lt"/>
                <a:ea typeface="+mn-ea"/>
                <a:cs typeface="+mn-cs"/>
              </a:rPr>
              <a:t> CA is</a:t>
            </a:r>
            <a:r>
              <a:rPr lang="en-US" sz="1200" kern="1200" dirty="0" smtClean="0">
                <a:solidFill>
                  <a:schemeClr val="tx1"/>
                </a:solidFill>
                <a:effectLst/>
                <a:latin typeface="+mn-lt"/>
                <a:ea typeface="+mn-ea"/>
                <a:cs typeface="+mn-cs"/>
              </a:rPr>
              <a:t> the center of the PKI </a:t>
            </a:r>
            <a:r>
              <a:rPr lang="en-US" sz="1200" i="1" kern="1200" dirty="0" smtClean="0">
                <a:solidFill>
                  <a:schemeClr val="tx1"/>
                </a:solidFill>
                <a:effectLst/>
                <a:latin typeface="+mn-lt"/>
                <a:ea typeface="+mn-ea"/>
                <a:cs typeface="+mn-cs"/>
              </a:rPr>
              <a:t>trust model</a:t>
            </a:r>
            <a:r>
              <a:rPr lang="en-US" sz="1200" kern="1200" dirty="0" smtClean="0">
                <a:solidFill>
                  <a:schemeClr val="tx1"/>
                </a:solidFill>
                <a:effectLst/>
                <a:latin typeface="+mn-lt"/>
                <a:ea typeface="+mn-ea"/>
                <a:cs typeface="+mn-cs"/>
              </a:rPr>
              <a:t>. A CA is responsible for </a:t>
            </a:r>
            <a:r>
              <a:rPr lang="en-US" sz="1200" i="1" kern="1200" dirty="0" smtClean="0">
                <a:solidFill>
                  <a:schemeClr val="tx1"/>
                </a:solidFill>
                <a:effectLst/>
                <a:latin typeface="+mn-lt"/>
                <a:ea typeface="+mn-ea"/>
                <a:cs typeface="+mn-cs"/>
              </a:rPr>
              <a:t>issuing</a:t>
            </a:r>
            <a:r>
              <a:rPr lang="en-US" sz="1200" kern="1200" dirty="0" smtClean="0">
                <a:solidFill>
                  <a:schemeClr val="tx1"/>
                </a:solidFill>
                <a:effectLst/>
                <a:latin typeface="+mn-lt"/>
                <a:ea typeface="+mn-ea"/>
                <a:cs typeface="+mn-cs"/>
              </a:rPr>
              <a:t> signed digital certificates, maintaining a </a:t>
            </a:r>
            <a:r>
              <a:rPr lang="en-US" sz="1200" i="1" kern="1200" smtClean="0">
                <a:solidFill>
                  <a:schemeClr val="tx1"/>
                </a:solidFill>
                <a:effectLst/>
                <a:latin typeface="+mn-lt"/>
                <a:ea typeface="+mn-ea"/>
                <a:cs typeface="+mn-cs"/>
              </a:rPr>
              <a:t>certificate repository</a:t>
            </a:r>
            <a:r>
              <a:rPr lang="en-US" sz="1200" kern="120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managing revoked certificates and the public</a:t>
            </a:r>
            <a:r>
              <a:rPr lang="en-US" sz="1200" kern="1200" baseline="0" dirty="0" smtClean="0">
                <a:solidFill>
                  <a:schemeClr val="tx1"/>
                </a:solidFill>
                <a:effectLst/>
                <a:latin typeface="+mn-lt"/>
                <a:ea typeface="+mn-ea"/>
                <a:cs typeface="+mn-cs"/>
              </a:rPr>
              <a:t> list of those certificates, the c</a:t>
            </a:r>
            <a:r>
              <a:rPr lang="en-US" sz="1200" kern="1200" dirty="0" smtClean="0">
                <a:solidFill>
                  <a:schemeClr val="tx1"/>
                </a:solidFill>
                <a:effectLst/>
                <a:latin typeface="+mn-lt"/>
                <a:ea typeface="+mn-ea"/>
                <a:cs typeface="+mn-cs"/>
              </a:rPr>
              <a:t>ertificate revocation list (</a:t>
            </a:r>
            <a:r>
              <a:rPr lang="en-US" sz="1200" kern="1200" smtClean="0">
                <a:solidFill>
                  <a:schemeClr val="tx1"/>
                </a:solidFill>
                <a:effectLst/>
                <a:latin typeface="+mn-lt"/>
                <a:ea typeface="+mn-ea"/>
                <a:cs typeface="+mn-cs"/>
              </a:rPr>
              <a:t>CRL).</a:t>
            </a:r>
            <a:endParaRPr lang="en-US" sz="1200" kern="1200" dirty="0" smtClean="0">
              <a:solidFill>
                <a:schemeClr val="tx1"/>
              </a:solidFill>
              <a:effectLst/>
              <a:latin typeface="+mn-lt"/>
              <a:ea typeface="+mn-ea"/>
              <a:cs typeface="+mn-cs"/>
            </a:endParaRPr>
          </a:p>
          <a:p>
            <a:pPr marL="228600" indent="-228600">
              <a:buAutoNum type="arabicParenR"/>
            </a:pPr>
            <a:r>
              <a:rPr lang="en-US" sz="1200" b="1" kern="1200" dirty="0" smtClean="0">
                <a:solidFill>
                  <a:schemeClr val="tx1"/>
                </a:solidFill>
                <a:effectLst/>
                <a:latin typeface="+mn-lt"/>
                <a:ea typeface="+mn-ea"/>
                <a:cs typeface="+mn-cs"/>
              </a:rPr>
              <a:t>Certificate Signing Request (CSR)</a:t>
            </a:r>
            <a:r>
              <a:rPr lang="en-US" sz="1200" kern="1200" dirty="0" smtClean="0">
                <a:solidFill>
                  <a:schemeClr val="tx1"/>
                </a:solidFill>
                <a:effectLst/>
                <a:latin typeface="+mn-lt"/>
                <a:ea typeface="+mn-ea"/>
                <a:cs typeface="+mn-cs"/>
              </a:rPr>
              <a:t> - a document generated by an end-entity used to enroll for a certificate. </a:t>
            </a:r>
            <a:r>
              <a:rPr lang="en-US" sz="1200" kern="1200" baseline="0" dirty="0" smtClean="0">
                <a:solidFill>
                  <a:schemeClr val="tx1"/>
                </a:solidFill>
                <a:effectLst/>
                <a:latin typeface="+mn-lt"/>
                <a:ea typeface="+mn-ea"/>
                <a:cs typeface="+mn-cs"/>
              </a:rPr>
              <a:t> The request</a:t>
            </a:r>
            <a:r>
              <a:rPr lang="en-US" sz="1200" kern="1200" dirty="0" smtClean="0">
                <a:solidFill>
                  <a:schemeClr val="tx1"/>
                </a:solidFill>
                <a:effectLst/>
                <a:latin typeface="+mn-lt"/>
                <a:ea typeface="+mn-ea"/>
                <a:cs typeface="+mn-cs"/>
              </a:rPr>
              <a:t> contains information about the user such as </a:t>
            </a:r>
            <a:r>
              <a:rPr lang="en-US" sz="1200" i="1" kern="1200" dirty="0" smtClean="0">
                <a:solidFill>
                  <a:schemeClr val="tx1"/>
                </a:solidFill>
                <a:effectLst/>
                <a:latin typeface="+mn-lt"/>
                <a:ea typeface="+mn-ea"/>
                <a:cs typeface="+mn-cs"/>
              </a:rPr>
              <a:t>distinguished name</a:t>
            </a:r>
            <a:r>
              <a:rPr lang="en-US" sz="1200" i="0" kern="1200" baseline="0" dirty="0" smtClean="0">
                <a:solidFill>
                  <a:schemeClr val="tx1"/>
                </a:solidFill>
                <a:effectLst/>
                <a:latin typeface="+mn-lt"/>
                <a:ea typeface="+mn-ea"/>
                <a:cs typeface="+mn-cs"/>
              </a:rPr>
              <a:t> and</a:t>
            </a:r>
            <a:r>
              <a:rPr lang="en-US" sz="1200" kern="1200" dirty="0" smtClean="0">
                <a:solidFill>
                  <a:schemeClr val="tx1"/>
                </a:solidFill>
                <a:effectLst/>
                <a:latin typeface="+mn-lt"/>
                <a:ea typeface="+mn-ea"/>
                <a:cs typeface="+mn-cs"/>
              </a:rPr>
              <a:t> public key (signature).</a:t>
            </a:r>
          </a:p>
          <a:p>
            <a:pPr marL="228600" indent="-228600">
              <a:buAutoNum type="arabicParenR"/>
            </a:pPr>
            <a:r>
              <a:rPr lang="en-US" sz="1200" b="1" kern="1200" dirty="0" smtClean="0">
                <a:solidFill>
                  <a:schemeClr val="tx1"/>
                </a:solidFill>
                <a:effectLst/>
                <a:latin typeface="+mn-lt"/>
                <a:ea typeface="+mn-ea"/>
                <a:cs typeface="+mn-cs"/>
              </a:rPr>
              <a:t>Public Digital Certificate and Certificate Path</a:t>
            </a:r>
            <a:r>
              <a:rPr lang="en-US" sz="1200" kern="1200" dirty="0" smtClean="0">
                <a:solidFill>
                  <a:schemeClr val="tx1"/>
                </a:solidFill>
                <a:effectLst/>
                <a:latin typeface="+mn-lt"/>
                <a:ea typeface="+mn-ea"/>
                <a:cs typeface="+mn-cs"/>
              </a:rPr>
              <a:t> - a digital certificate is the public component in PKI.  A public certificate represents the credentials for a given end-entity by connecting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entity</a:t>
            </a:r>
            <a:r>
              <a:rPr lang="en-US" sz="1200" kern="1200" dirty="0" smtClean="0">
                <a:solidFill>
                  <a:schemeClr val="tx1"/>
                </a:solidFill>
                <a:effectLst/>
                <a:latin typeface="+mn-lt"/>
                <a:ea typeface="+mn-ea"/>
                <a:cs typeface="+mn-cs"/>
              </a:rPr>
              <a:t> to a </a:t>
            </a:r>
            <a:r>
              <a:rPr lang="en-US" sz="1200" kern="1200" baseline="0" dirty="0" smtClean="0">
                <a:solidFill>
                  <a:schemeClr val="tx1"/>
                </a:solidFill>
                <a:effectLst/>
                <a:latin typeface="+mn-lt"/>
                <a:ea typeface="+mn-ea"/>
                <a:cs typeface="+mn-cs"/>
              </a:rPr>
              <a:t>specific p</a:t>
            </a:r>
            <a:r>
              <a:rPr lang="en-US" sz="1200" kern="1200" dirty="0" smtClean="0">
                <a:solidFill>
                  <a:schemeClr val="tx1"/>
                </a:solidFill>
                <a:effectLst/>
                <a:latin typeface="+mn-lt"/>
                <a:ea typeface="+mn-ea"/>
                <a:cs typeface="+mn-cs"/>
              </a:rPr>
              <a:t>ublic key.  The end-entity represented holds the private key that corresponds to that certificate. Certificates can</a:t>
            </a:r>
            <a:r>
              <a:rPr lang="en-US" sz="1200" kern="1200" baseline="0" dirty="0" smtClean="0">
                <a:solidFill>
                  <a:schemeClr val="tx1"/>
                </a:solidFill>
                <a:effectLst/>
                <a:latin typeface="+mn-lt"/>
                <a:ea typeface="+mn-ea"/>
                <a:cs typeface="+mn-cs"/>
              </a:rPr>
              <a:t> be </a:t>
            </a:r>
            <a:r>
              <a:rPr lang="en-US" sz="1200" kern="1200" dirty="0" smtClean="0">
                <a:solidFill>
                  <a:schemeClr val="tx1"/>
                </a:solidFill>
                <a:effectLst/>
                <a:latin typeface="+mn-lt"/>
                <a:ea typeface="+mn-ea"/>
                <a:cs typeface="+mn-cs"/>
              </a:rPr>
              <a:t>used for a</a:t>
            </a:r>
            <a:r>
              <a:rPr lang="en-US" sz="1200" kern="1200" baseline="0" dirty="0" smtClean="0">
                <a:solidFill>
                  <a:schemeClr val="tx1"/>
                </a:solidFill>
                <a:effectLst/>
                <a:latin typeface="+mn-lt"/>
                <a:ea typeface="+mn-ea"/>
                <a:cs typeface="+mn-cs"/>
              </a:rPr>
              <a:t> number of security measures such as </a:t>
            </a:r>
            <a:r>
              <a:rPr lang="en-US" sz="1200" u="none" strike="noStrike" kern="1200" dirty="0" smtClean="0">
                <a:solidFill>
                  <a:schemeClr val="tx1"/>
                </a:solidFill>
                <a:effectLst/>
                <a:latin typeface="+mn-lt"/>
                <a:ea typeface="+mn-ea"/>
                <a:cs typeface="+mn-cs"/>
              </a:rPr>
              <a:t>digital signatures </a:t>
            </a:r>
            <a:r>
              <a:rPr lang="en-US" sz="1200" kern="1200" dirty="0" smtClean="0">
                <a:solidFill>
                  <a:schemeClr val="tx1"/>
                </a:solidFill>
                <a:effectLst/>
                <a:latin typeface="+mn-lt"/>
                <a:ea typeface="+mn-ea"/>
                <a:cs typeface="+mn-cs"/>
              </a:rPr>
              <a:t>to verify the origin, integrity of information, and non-repudiation.</a:t>
            </a:r>
          </a:p>
          <a:p>
            <a:pPr marL="228600" indent="-228600">
              <a:buAutoNum type="arabicParenR"/>
            </a:pPr>
            <a:r>
              <a:rPr lang="en-US" sz="1200" b="1" kern="1200" dirty="0" smtClean="0">
                <a:solidFill>
                  <a:schemeClr val="tx1"/>
                </a:solidFill>
                <a:effectLst/>
                <a:latin typeface="+mn-lt"/>
                <a:ea typeface="+mn-ea"/>
                <a:cs typeface="+mn-cs"/>
              </a:rPr>
              <a:t>Certificate Revocation List (CRL)</a:t>
            </a:r>
            <a:r>
              <a:rPr lang="en-US" sz="1200" kern="1200" dirty="0" smtClean="0">
                <a:solidFill>
                  <a:schemeClr val="tx1"/>
                </a:solidFill>
                <a:effectLst/>
                <a:latin typeface="+mn-lt"/>
                <a:ea typeface="+mn-ea"/>
                <a:cs typeface="+mn-cs"/>
              </a:rPr>
              <a:t> - a list of revoked certificates. This list is checked</a:t>
            </a:r>
            <a:r>
              <a:rPr lang="en-US" sz="1200" kern="1200" baseline="0" dirty="0" smtClean="0">
                <a:solidFill>
                  <a:schemeClr val="tx1"/>
                </a:solidFill>
                <a:effectLst/>
                <a:latin typeface="+mn-lt"/>
                <a:ea typeface="+mn-ea"/>
                <a:cs typeface="+mn-cs"/>
              </a:rPr>
              <a:t> d</a:t>
            </a:r>
            <a:r>
              <a:rPr lang="en-US" sz="1200" kern="1200" dirty="0" smtClean="0">
                <a:solidFill>
                  <a:schemeClr val="tx1"/>
                </a:solidFill>
                <a:effectLst/>
                <a:latin typeface="+mn-lt"/>
                <a:ea typeface="+mn-ea"/>
                <a:cs typeface="+mn-cs"/>
              </a:rPr>
              <a:t>uring certificate verification by a certificate holder to verify the revocation status for a given certificate.  </a:t>
            </a:r>
            <a:r>
              <a:rPr lang="en-US" sz="1200" u="none" strike="noStrike" kern="1200" dirty="0" smtClean="0">
                <a:solidFill>
                  <a:schemeClr val="tx1"/>
                </a:solidFill>
                <a:effectLst/>
                <a:latin typeface="+mn-lt"/>
                <a:ea typeface="+mn-ea"/>
                <a:cs typeface="+mn-cs"/>
              </a:rPr>
              <a:t>Online Certificate Status</a:t>
            </a:r>
            <a:r>
              <a:rPr lang="en-US" sz="1200" u="none" strike="noStrike" kern="1200" baseline="0" dirty="0" smtClean="0">
                <a:solidFill>
                  <a:schemeClr val="tx1"/>
                </a:solidFill>
                <a:effectLst/>
                <a:latin typeface="+mn-lt"/>
                <a:ea typeface="+mn-ea"/>
                <a:cs typeface="+mn-cs"/>
              </a:rPr>
              <a:t> Protocol</a:t>
            </a:r>
            <a:r>
              <a:rPr lang="en-US" sz="1200" kern="1200" dirty="0" smtClean="0">
                <a:solidFill>
                  <a:schemeClr val="tx1"/>
                </a:solidFill>
                <a:effectLst/>
                <a:latin typeface="+mn-lt"/>
                <a:ea typeface="+mn-ea"/>
                <a:cs typeface="+mn-cs"/>
              </a:rPr>
              <a:t> (OCSP) is a CRL alternative that can be used to retrieve revocation and status information for a certificate as well.</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22641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dirty="0" smtClean="0">
                <a:effectLst/>
                <a:latin typeface="Segoe UI" panose="020B0502040204020203" pitchFamily="34" charset="0"/>
                <a:cs typeface="Segoe UI" panose="020B0502040204020203" pitchFamily="34" charset="0"/>
              </a:rPr>
              <a:t>By using Server Manager, you can install the following components of AD CS:</a:t>
            </a:r>
          </a:p>
          <a:p>
            <a:pPr marL="171450" indent="-171450">
              <a:buFont typeface="Arial" panose="020B0604020202020204" pitchFamily="34" charset="0"/>
              <a:buChar char="•"/>
            </a:pPr>
            <a:endParaRPr lang="en-US" sz="1200" dirty="0" smtClean="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b="1" dirty="0" smtClean="0">
                <a:effectLst/>
                <a:latin typeface="Segoe UI" panose="020B0502040204020203" pitchFamily="34" charset="0"/>
                <a:cs typeface="Segoe UI" panose="020B0502040204020203" pitchFamily="34" charset="0"/>
              </a:rPr>
              <a:t>Certification authorities (CAs)</a:t>
            </a:r>
          </a:p>
          <a:p>
            <a:pPr marL="628650" lvl="1" indent="-171450">
              <a:buFont typeface="Arial" panose="020B0604020202020204" pitchFamily="34" charset="0"/>
              <a:buChar char="•"/>
            </a:pPr>
            <a:r>
              <a:rPr lang="en-US" sz="1200" dirty="0" smtClean="0">
                <a:effectLst/>
                <a:latin typeface="Segoe UI" panose="020B0502040204020203" pitchFamily="34" charset="0"/>
                <a:cs typeface="Segoe UI" panose="020B0502040204020203" pitchFamily="34" charset="0"/>
              </a:rPr>
              <a:t>CAs issue certificates to users, computers, and services, and manage certificate validity</a:t>
            </a:r>
          </a:p>
          <a:p>
            <a:pPr marL="171450" indent="-171450">
              <a:buFont typeface="Arial" panose="020B0604020202020204" pitchFamily="34" charset="0"/>
              <a:buChar char="•"/>
            </a:pPr>
            <a:r>
              <a:rPr lang="en-US" sz="1200" b="1" dirty="0" smtClean="0">
                <a:effectLst/>
                <a:latin typeface="Segoe UI" panose="020B0502040204020203" pitchFamily="34" charset="0"/>
                <a:cs typeface="Segoe UI" panose="020B0502040204020203" pitchFamily="34" charset="0"/>
              </a:rPr>
              <a:t>CA Web enrollment</a:t>
            </a:r>
          </a:p>
          <a:p>
            <a:pPr marL="628650" lvl="1" indent="-171450">
              <a:buFont typeface="Arial" panose="020B0604020202020204" pitchFamily="34" charset="0"/>
              <a:buChar char="•"/>
            </a:pPr>
            <a:r>
              <a:rPr lang="en-US" sz="1200" dirty="0" smtClean="0">
                <a:effectLst/>
                <a:latin typeface="Segoe UI" panose="020B0502040204020203" pitchFamily="34" charset="0"/>
                <a:cs typeface="Segoe UI" panose="020B0502040204020203" pitchFamily="34" charset="0"/>
              </a:rPr>
              <a:t>Web enrollment allows users to connect to a CA by means of a Web browser in order to request certificates and retrieve certificate revocation lists (CRLs)</a:t>
            </a:r>
          </a:p>
          <a:p>
            <a:pPr marL="171450" indent="-171450">
              <a:buFont typeface="Arial" panose="020B0604020202020204" pitchFamily="34" charset="0"/>
              <a:buChar char="•"/>
            </a:pPr>
            <a:r>
              <a:rPr lang="en-US" sz="1200" b="1" dirty="0" smtClean="0">
                <a:effectLst/>
                <a:latin typeface="Segoe UI" panose="020B0502040204020203" pitchFamily="34" charset="0"/>
                <a:cs typeface="Segoe UI" panose="020B0502040204020203" pitchFamily="34" charset="0"/>
              </a:rPr>
              <a:t>Online Responder</a:t>
            </a:r>
          </a:p>
          <a:p>
            <a:pPr marL="628650" lvl="1" indent="-171450">
              <a:buFont typeface="Arial" panose="020B0604020202020204" pitchFamily="34" charset="0"/>
              <a:buChar char="•"/>
            </a:pPr>
            <a:r>
              <a:rPr lang="en-US" sz="1200" dirty="0" smtClean="0">
                <a:effectLst/>
                <a:latin typeface="Segoe UI" panose="020B0502040204020203" pitchFamily="34" charset="0"/>
                <a:cs typeface="Segoe UI" panose="020B0502040204020203" pitchFamily="34" charset="0"/>
              </a:rPr>
              <a:t>The Online Responder service sends a signed response containing requested certificate status information</a:t>
            </a:r>
            <a:r>
              <a:rPr lang="en-US" sz="1200" baseline="0" dirty="0" smtClean="0">
                <a:effectLst/>
                <a:latin typeface="Segoe UI" panose="020B0502040204020203" pitchFamily="34" charset="0"/>
                <a:cs typeface="Segoe UI" panose="020B0502040204020203" pitchFamily="34" charset="0"/>
              </a:rPr>
              <a:t> to clients</a:t>
            </a:r>
            <a:endParaRPr lang="en-US" sz="1200" dirty="0" smtClean="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b="1" dirty="0" smtClean="0">
                <a:effectLst/>
                <a:latin typeface="Segoe UI" panose="020B0502040204020203" pitchFamily="34" charset="0"/>
                <a:cs typeface="Segoe UI" panose="020B0502040204020203" pitchFamily="34" charset="0"/>
              </a:rPr>
              <a:t>Network Device Enrollment Service</a:t>
            </a:r>
          </a:p>
          <a:p>
            <a:pPr marL="628650" lvl="1" indent="-171450">
              <a:buFont typeface="Arial" panose="020B0604020202020204" pitchFamily="34" charset="0"/>
              <a:buChar char="•"/>
            </a:pPr>
            <a:r>
              <a:rPr lang="en-US" sz="1200" dirty="0" smtClean="0">
                <a:effectLst/>
                <a:latin typeface="Segoe UI" panose="020B0502040204020203" pitchFamily="34" charset="0"/>
                <a:cs typeface="Segoe UI" panose="020B0502040204020203" pitchFamily="34" charset="0"/>
              </a:rPr>
              <a:t>The Network Device Enrollment Service allows network devices to obtain certificates</a:t>
            </a:r>
            <a:r>
              <a:rPr lang="en-US" sz="1200" baseline="0" dirty="0" smtClean="0">
                <a:effectLst/>
                <a:latin typeface="Segoe UI" panose="020B0502040204020203" pitchFamily="34" charset="0"/>
                <a:cs typeface="Segoe UI" panose="020B0502040204020203" pitchFamily="34" charset="0"/>
              </a:rPr>
              <a:t> when they don’t have domain accounts</a:t>
            </a:r>
            <a:endParaRPr lang="en-US" sz="1200" dirty="0" smtClean="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b="1" dirty="0" smtClean="0">
                <a:effectLst/>
                <a:latin typeface="Segoe UI" panose="020B0502040204020203" pitchFamily="34" charset="0"/>
                <a:cs typeface="Segoe UI" panose="020B0502040204020203" pitchFamily="34" charset="0"/>
              </a:rPr>
              <a:t>Certificate Enrollment Web Service</a:t>
            </a:r>
          </a:p>
          <a:p>
            <a:pPr marL="628650" lvl="1" indent="-171450">
              <a:buFont typeface="Arial" panose="020B0604020202020204" pitchFamily="34" charset="0"/>
              <a:buChar char="•"/>
            </a:pPr>
            <a:r>
              <a:rPr lang="en-US" sz="1200" dirty="0" smtClean="0">
                <a:effectLst/>
                <a:latin typeface="Segoe UI" panose="020B0502040204020203" pitchFamily="34" charset="0"/>
                <a:cs typeface="Segoe UI" panose="020B0502040204020203" pitchFamily="34" charset="0"/>
              </a:rPr>
              <a:t>The Certificate Enrollment Web Service allows for certificate enrollment by users and computers</a:t>
            </a:r>
            <a:r>
              <a:rPr lang="en-US" sz="1200" baseline="0" dirty="0" smtClean="0">
                <a:effectLst/>
                <a:latin typeface="Segoe UI" panose="020B0502040204020203" pitchFamily="34" charset="0"/>
                <a:cs typeface="Segoe UI" panose="020B0502040204020203" pitchFamily="34" charset="0"/>
              </a:rPr>
              <a:t> using SSL to</a:t>
            </a:r>
            <a:r>
              <a:rPr lang="en-US" sz="1200" dirty="0" smtClean="0">
                <a:effectLst/>
                <a:latin typeface="Segoe UI" panose="020B0502040204020203" pitchFamily="34" charset="0"/>
                <a:cs typeface="Segoe UI" panose="020B0502040204020203" pitchFamily="34" charset="0"/>
              </a:rPr>
              <a:t> enables policy-based certificate enrollment for disconnected or non-domain-joined</a:t>
            </a:r>
            <a:r>
              <a:rPr lang="en-US" sz="1200" baseline="0" dirty="0" smtClean="0">
                <a:effectLst/>
                <a:latin typeface="Segoe UI" panose="020B0502040204020203" pitchFamily="34" charset="0"/>
                <a:cs typeface="Segoe UI" panose="020B0502040204020203" pitchFamily="34" charset="0"/>
              </a:rPr>
              <a:t> computers and users</a:t>
            </a:r>
            <a:endParaRPr lang="en-US" sz="1200" dirty="0" smtClean="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b="1" dirty="0" smtClean="0">
                <a:effectLst/>
                <a:latin typeface="Segoe UI" panose="020B0502040204020203" pitchFamily="34" charset="0"/>
                <a:cs typeface="Segoe UI" panose="020B0502040204020203" pitchFamily="34" charset="0"/>
              </a:rPr>
              <a:t>Certificate Enrollment Policy Web Service</a:t>
            </a:r>
          </a:p>
          <a:p>
            <a:pPr marL="628650" lvl="1" indent="-171450">
              <a:buFont typeface="Arial" panose="020B0604020202020204" pitchFamily="34" charset="0"/>
              <a:buChar char="•"/>
            </a:pPr>
            <a:r>
              <a:rPr lang="en-US" sz="1200" dirty="0" smtClean="0">
                <a:effectLst/>
                <a:latin typeface="Segoe UI" panose="020B0502040204020203" pitchFamily="34" charset="0"/>
                <a:cs typeface="Segoe UI" panose="020B0502040204020203" pitchFamily="34" charset="0"/>
              </a:rPr>
              <a:t>Delivers certificate enrollment policy information to computers and users to enable</a:t>
            </a:r>
            <a:r>
              <a:rPr lang="en-US" sz="1200" baseline="0" dirty="0" smtClean="0">
                <a:effectLst/>
                <a:latin typeface="Segoe UI" panose="020B0502040204020203" pitchFamily="34" charset="0"/>
                <a:cs typeface="Segoe UI" panose="020B0502040204020203" pitchFamily="34" charset="0"/>
              </a:rPr>
              <a:t> the Certificate Enrollment Web Service</a:t>
            </a:r>
            <a:r>
              <a:rPr lang="en-US" dirty="0" smtClean="0">
                <a:effectLst/>
              </a:rPr>
              <a:t/>
            </a:r>
            <a:br>
              <a:rPr lang="en-US" dirty="0" smtClean="0">
                <a:effectLst/>
              </a:rPr>
            </a:br>
            <a:endParaRPr lang="en-US" dirty="0" smtClean="0">
              <a:effectLst/>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0850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22970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latin typeface="Segoe UI" panose="020B0502040204020203" pitchFamily="34" charset="0"/>
                <a:cs typeface="Segoe UI" panose="020B0502040204020203" pitchFamily="34" charset="0"/>
              </a:rPr>
              <a:t>AD </a:t>
            </a:r>
            <a:r>
              <a:rPr lang="en-US" dirty="0">
                <a:latin typeface="Segoe UI" panose="020B0502040204020203" pitchFamily="34" charset="0"/>
                <a:cs typeface="Segoe UI" panose="020B0502040204020203" pitchFamily="34" charset="0"/>
              </a:rPr>
              <a:t>FS simplifies end-user access to systems and applications by using a claims-based access authorization mechanism to maintain application security. You can deploy AD FS to</a:t>
            </a:r>
            <a:r>
              <a:rPr lang="en-US" dirty="0" smtClean="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Provide your employees or customers with seamless access to Web-based resources in any federation partner organization on the Internet without requiring employees or customers to log on more than </a:t>
            </a:r>
            <a:r>
              <a:rPr lang="en-US" dirty="0" smtClean="0">
                <a:latin typeface="Segoe UI" panose="020B0502040204020203" pitchFamily="34" charset="0"/>
                <a:cs typeface="Segoe UI" panose="020B0502040204020203" pitchFamily="34" charset="0"/>
              </a:rPr>
              <a:t>once</a:t>
            </a:r>
          </a:p>
          <a:p>
            <a:pPr marL="171450" indent="-171450">
              <a:buFont typeface="Arial" panose="020B0604020202020204" pitchFamily="34" charset="0"/>
              <a:buChar char="•"/>
            </a:pPr>
            <a:r>
              <a:rPr lang="en-US" dirty="0" smtClean="0">
                <a:latin typeface="Segoe UI" panose="020B0502040204020203" pitchFamily="34" charset="0"/>
                <a:cs typeface="Segoe UI" panose="020B0502040204020203" pitchFamily="34" charset="0"/>
              </a:rPr>
              <a:t>Retain </a:t>
            </a:r>
            <a:r>
              <a:rPr lang="en-US" dirty="0">
                <a:latin typeface="Segoe UI" panose="020B0502040204020203" pitchFamily="34" charset="0"/>
                <a:cs typeface="Segoe UI" panose="020B0502040204020203" pitchFamily="34" charset="0"/>
              </a:rPr>
              <a:t>complete control over your employee or customer identities without using other sign-on providers (Windows Live ID, Liberty Alliance, and </a:t>
            </a:r>
            <a:r>
              <a:rPr lang="en-US" dirty="0" smtClean="0">
                <a:latin typeface="Segoe UI" panose="020B0502040204020203" pitchFamily="34" charset="0"/>
                <a:cs typeface="Segoe UI" panose="020B0502040204020203" pitchFamily="34" charset="0"/>
              </a:rPr>
              <a:t>others)</a:t>
            </a:r>
          </a:p>
          <a:p>
            <a:pPr marL="171450" indent="-1714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Provide </a:t>
            </a:r>
            <a:r>
              <a:rPr lang="en-US" dirty="0">
                <a:latin typeface="Segoe UI" panose="020B0502040204020203" pitchFamily="34" charset="0"/>
                <a:cs typeface="Segoe UI" panose="020B0502040204020203" pitchFamily="34" charset="0"/>
              </a:rPr>
              <a:t>your employees or customers with a Web-based, SSO experience when they need remote access to internally hosted Web sites or </a:t>
            </a:r>
            <a:r>
              <a:rPr lang="en-US" dirty="0" smtClean="0">
                <a:latin typeface="Segoe UI" panose="020B0502040204020203" pitchFamily="34" charset="0"/>
                <a:cs typeface="Segoe UI" panose="020B0502040204020203" pitchFamily="34" charset="0"/>
              </a:rPr>
              <a:t>services</a:t>
            </a:r>
            <a:endParaRPr lang="en-US"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Provide your employees or customers with a Web-based, SSO experience when they access cross-organizational Web sites or services from within the firewalls of your </a:t>
            </a:r>
            <a:r>
              <a:rPr lang="en-US" dirty="0" smtClean="0">
                <a:latin typeface="Segoe UI" panose="020B0502040204020203" pitchFamily="34" charset="0"/>
                <a:cs typeface="Segoe UI" panose="020B0502040204020203" pitchFamily="34" charset="0"/>
              </a:rPr>
              <a:t>network</a:t>
            </a:r>
            <a:endParaRPr lang="en-US" dirty="0">
              <a:latin typeface="Segoe UI" panose="020B0502040204020203" pitchFamily="34" charset="0"/>
              <a:cs typeface="Segoe UI" panose="020B0502040204020203" pitchFamily="34" charset="0"/>
            </a:endParaRPr>
          </a:p>
          <a:p>
            <a:endParaRPr lang="en-GB" dirty="0" smtClean="0">
              <a:solidFill>
                <a:schemeClr val="tx2"/>
              </a:solidFill>
              <a:latin typeface="Segoe UI" panose="020B0502040204020203" pitchFamily="34" charset="0"/>
              <a:cs typeface="Segoe UI" panose="020B0502040204020203" pitchFamily="34" charset="0"/>
            </a:endParaRPr>
          </a:p>
          <a:p>
            <a:pPr eaLnBrk="1" hangingPunct="1"/>
            <a:r>
              <a:rPr lang="en-US" dirty="0" smtClean="0">
                <a:latin typeface="Segoe UI" panose="020B0502040204020203" pitchFamily="34" charset="0"/>
                <a:cs typeface="Segoe UI" panose="020B0502040204020203" pitchFamily="34" charset="0"/>
              </a:rPr>
              <a:t>Identity Federation allows for separate authentication domains or realms to be able to share resources without having to provide complete access to each of the authentication domains.  In the real world everyone has a number of usernames and passwords that they must remember, even in the same organizations or within partner organizations. Identity federation allows for different authentication domains/realms to provide single sign-on (SSO) services. This can be done without creating a full Active Directory trust between the organizations.</a:t>
            </a:r>
          </a:p>
          <a:p>
            <a:endParaRPr lang="en-GB" dirty="0">
              <a:solidFill>
                <a:schemeClr val="tx2"/>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641142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348356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200" dirty="0" smtClean="0">
                <a:solidFill>
                  <a:schemeClr val="tx2"/>
                </a:solidFill>
                <a:latin typeface="Segoe UI" panose="020B0502040204020203" pitchFamily="34" charset="0"/>
                <a:cs typeface="Segoe UI" panose="020B0502040204020203" pitchFamily="34" charset="0"/>
              </a:rPr>
              <a:t>A rights-management solution protects information stored in documents, e-mail messages, and Web sites from unauthorized viewing, modification, or use.   </a:t>
            </a:r>
          </a:p>
          <a:p>
            <a:endParaRPr lang="en-US" sz="1200" dirty="0" smtClean="0">
              <a:solidFill>
                <a:schemeClr val="tx2"/>
              </a:solidFill>
              <a:latin typeface="Segoe UI" panose="020B0502040204020203" pitchFamily="34" charset="0"/>
              <a:cs typeface="Segoe UI" panose="020B0502040204020203" pitchFamily="34" charset="0"/>
            </a:endParaRPr>
          </a:p>
          <a:p>
            <a:r>
              <a:rPr lang="en-US" sz="1200" dirty="0" smtClean="0">
                <a:solidFill>
                  <a:schemeClr val="tx2"/>
                </a:solidFill>
                <a:latin typeface="Segoe UI" panose="020B0502040204020203" pitchFamily="34" charset="0"/>
                <a:cs typeface="Segoe UI" panose="020B0502040204020203" pitchFamily="34" charset="0"/>
              </a:rPr>
              <a:t>Features typically include:</a:t>
            </a:r>
          </a:p>
          <a:p>
            <a:endParaRPr lang="en-US" sz="1200" dirty="0" smtClean="0">
              <a:solidFill>
                <a:schemeClr val="tx2"/>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dirty="0" smtClean="0">
                <a:solidFill>
                  <a:schemeClr val="tx2"/>
                </a:solidFill>
                <a:latin typeface="Segoe UI" panose="020B0502040204020203" pitchFamily="34" charset="0"/>
                <a:cs typeface="Segoe UI" panose="020B0502040204020203" pitchFamily="34" charset="0"/>
              </a:rPr>
              <a:t>Protecting sensitive information from being accessed or shared with unauthorized users by preventing users from forwarding or copying content </a:t>
            </a:r>
          </a:p>
          <a:p>
            <a:pPr marL="171450" indent="-171450">
              <a:buFont typeface="Arial" panose="020B0604020202020204" pitchFamily="34" charset="0"/>
              <a:buChar char="•"/>
            </a:pPr>
            <a:r>
              <a:rPr lang="en-US" sz="1200" dirty="0" smtClean="0">
                <a:solidFill>
                  <a:schemeClr val="tx2"/>
                </a:solidFill>
                <a:latin typeface="Segoe UI" panose="020B0502040204020203" pitchFamily="34" charset="0"/>
                <a:cs typeface="Segoe UI" panose="020B0502040204020203" pitchFamily="34" charset="0"/>
              </a:rPr>
              <a:t>Ensuring that data content is protected and tamper-resistant</a:t>
            </a:r>
            <a:r>
              <a:rPr lang="en-US" sz="1200" baseline="0" dirty="0" smtClean="0">
                <a:solidFill>
                  <a:schemeClr val="tx2"/>
                </a:solidFill>
                <a:latin typeface="Segoe UI" panose="020B0502040204020203" pitchFamily="34" charset="0"/>
                <a:cs typeface="Segoe UI" panose="020B0502040204020203" pitchFamily="34" charset="0"/>
              </a:rPr>
              <a:t> </a:t>
            </a:r>
            <a:r>
              <a:rPr lang="en-US" sz="1200" dirty="0" smtClean="0">
                <a:solidFill>
                  <a:schemeClr val="tx2"/>
                </a:solidFill>
                <a:latin typeface="Segoe UI" panose="020B0502040204020203" pitchFamily="34" charset="0"/>
                <a:cs typeface="Segoe UI" panose="020B0502040204020203" pitchFamily="34" charset="0"/>
              </a:rPr>
              <a:t>using encryption and digital signatures</a:t>
            </a:r>
          </a:p>
          <a:p>
            <a:pPr marL="171450" indent="-171450">
              <a:buFont typeface="Arial" panose="020B0604020202020204" pitchFamily="34" charset="0"/>
              <a:buChar char="•"/>
            </a:pPr>
            <a:r>
              <a:rPr lang="en-US" sz="1200" dirty="0" smtClean="0">
                <a:solidFill>
                  <a:schemeClr val="tx2"/>
                </a:solidFill>
                <a:latin typeface="Segoe UI" panose="020B0502040204020203" pitchFamily="34" charset="0"/>
                <a:cs typeface="Segoe UI" panose="020B0502040204020203" pitchFamily="34" charset="0"/>
              </a:rPr>
              <a:t>Controlling when data will expire based on time requirements, even when that information is sent over the Internet to other individuals - ensuring that the most current information is used</a:t>
            </a:r>
            <a:endParaRPr lang="en-GB" sz="1200" dirty="0">
              <a:solidFill>
                <a:schemeClr val="tx2"/>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49502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The image</a:t>
            </a:r>
            <a:r>
              <a:rPr lang="en-GB" baseline="0" dirty="0" smtClean="0">
                <a:solidFill>
                  <a:schemeClr val="tx2"/>
                </a:solidFill>
                <a:latin typeface="Segoe" pitchFamily="34" charset="0"/>
              </a:rPr>
              <a:t> here was also used in the slide regarding AD DS.  It was left in place here intentionally to demonstrate the similarities between AD DS and  AD LDS.</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962392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solidFill>
                  <a:schemeClr val="tx2"/>
                </a:solidFill>
                <a:latin typeface="Segoe UI" panose="020B0502040204020203" pitchFamily="34" charset="0"/>
                <a:cs typeface="Segoe UI" panose="020B0502040204020203" pitchFamily="34" charset="0"/>
              </a:rPr>
              <a:t>Active Directory Lightweight Directory Services (AD LDS) provides a Lightweight Directory Access Protocol (LDAP) compliant directory and associated services.</a:t>
            </a:r>
            <a:r>
              <a:rPr lang="en-US" baseline="0" dirty="0" smtClean="0">
                <a:solidFill>
                  <a:schemeClr val="tx2"/>
                </a:solidFill>
                <a:latin typeface="Segoe UI" panose="020B0502040204020203" pitchFamily="34" charset="0"/>
                <a:cs typeface="Segoe UI" panose="020B0502040204020203" pitchFamily="34" charset="0"/>
              </a:rPr>
              <a:t>  It is used</a:t>
            </a:r>
            <a:r>
              <a:rPr lang="en-US" dirty="0" smtClean="0">
                <a:solidFill>
                  <a:schemeClr val="tx2"/>
                </a:solidFill>
                <a:latin typeface="Segoe UI" panose="020B0502040204020203" pitchFamily="34" charset="0"/>
                <a:cs typeface="Segoe UI" panose="020B0502040204020203" pitchFamily="34" charset="0"/>
              </a:rPr>
              <a:t> to provide authentication and directory services for custom written, third-party and other enterprise applications.</a:t>
            </a:r>
            <a:endParaRPr lang="en-GB" dirty="0">
              <a:solidFill>
                <a:schemeClr val="tx2"/>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3384432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887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minute</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minute</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b="0" dirty="0" smtClean="0"/>
              <a:t>1 minute</a:t>
            </a: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63783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2"/>
                </a:solidFill>
                <a:latin typeface="Segoe" pitchFamily="34" charset="0"/>
              </a:rPr>
              <a:t>2 minutes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2"/>
              </a:solidFill>
              <a:latin typeface="Segoe"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2"/>
                </a:solidFill>
                <a:latin typeface="Segoe" pitchFamily="34" charset="0"/>
              </a:rPr>
              <a:t>Active Directory is </a:t>
            </a:r>
            <a:r>
              <a:rPr lang="en-GB" dirty="0" smtClean="0">
                <a:solidFill>
                  <a:schemeClr val="tx1"/>
                </a:solidFill>
                <a:latin typeface="+mn-lt"/>
              </a:rPr>
              <a:t>a</a:t>
            </a:r>
            <a:r>
              <a:rPr lang="en-GB" dirty="0" smtClean="0"/>
              <a:t> collection of services (Server Roles and Features) used to manage identity and access for and to resources on a network.</a:t>
            </a: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319749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solidFill>
                  <a:schemeClr val="tx2"/>
                </a:solidFill>
                <a:latin typeface="Segoe" pitchFamily="34" charset="0"/>
              </a:rPr>
              <a:t>2 minutes</a:t>
            </a:r>
          </a:p>
          <a:p>
            <a:endParaRPr lang="en-GB" baseline="0" dirty="0" smtClean="0">
              <a:solidFill>
                <a:schemeClr val="tx2"/>
              </a:solidFill>
              <a:latin typeface="Segoe" pitchFamily="34" charset="0"/>
            </a:endParaRPr>
          </a:p>
          <a:p>
            <a:r>
              <a:rPr lang="en-GB" baseline="0" dirty="0" smtClean="0">
                <a:solidFill>
                  <a:schemeClr val="tx2"/>
                </a:solidFill>
                <a:latin typeface="Segoe" pitchFamily="34" charset="0"/>
              </a:rPr>
              <a:t>In the next few slides you will cover each of these Windows Roles with a summary of what each is and what each does.</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35415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smtClean="0">
                <a:solidFill>
                  <a:schemeClr val="tx2"/>
                </a:solidFill>
                <a:latin typeface="Segoe" pitchFamily="34" charset="0"/>
              </a:rPr>
              <a:t>5 Minutes</a:t>
            </a:r>
          </a:p>
          <a:p>
            <a:endParaRPr lang="en-GB" dirty="0" smtClean="0">
              <a:solidFill>
                <a:schemeClr val="tx2"/>
              </a:solidFill>
              <a:latin typeface="Segoe" pitchFamily="34" charset="0"/>
            </a:endParaRPr>
          </a:p>
          <a:p>
            <a:r>
              <a:rPr lang="en-GB" dirty="0" smtClean="0">
                <a:solidFill>
                  <a:schemeClr val="tx2"/>
                </a:solidFill>
                <a:latin typeface="Segoe" pitchFamily="34" charset="0"/>
              </a:rPr>
              <a:t>Use the phone book </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230085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smtClean="0">
                <a:solidFill>
                  <a:schemeClr val="bg1"/>
                </a:solidFill>
                <a:latin typeface="Segoe UI Light" panose="020B0502040204020203" pitchFamily="34" charset="0"/>
                <a:cs typeface="Segoe UI Light" panose="020B0502040204020203" pitchFamily="34" charset="0"/>
              </a:rPr>
              <a:t>Microsoft </a:t>
            </a:r>
          </a:p>
          <a:p>
            <a:r>
              <a:rPr lang="en-US" sz="1600" dirty="0" smtClean="0">
                <a:solidFill>
                  <a:schemeClr val="bg1"/>
                </a:solidFill>
                <a:latin typeface="Segoe UI Light" panose="020B0502040204020203" pitchFamily="34" charset="0"/>
                <a:cs typeface="Segoe UI Light" panose="020B0502040204020203" pitchFamily="34" charset="0"/>
              </a:rPr>
              <a:t>Virtual</a:t>
            </a:r>
            <a:r>
              <a:rPr lang="en-US" sz="1600" baseline="0" dirty="0" smtClean="0">
                <a:solidFill>
                  <a:schemeClr val="bg1"/>
                </a:solidFill>
                <a:latin typeface="Segoe UI Light" panose="020B0502040204020203" pitchFamily="34" charset="0"/>
                <a:cs typeface="Segoe UI Light" panose="020B0502040204020203" pitchFamily="34" charset="0"/>
              </a:rPr>
              <a:t> Academy</a:t>
            </a:r>
            <a:endParaRPr lang="en-US" sz="1600" dirty="0">
              <a:solidFill>
                <a:schemeClr val="bg1"/>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193271" y="144000"/>
            <a:ext cx="864083" cy="912424"/>
          </a:xfrm>
          <a:prstGeom prst="rect">
            <a:avLst/>
          </a:prstGeom>
        </p:spPr>
      </p:pic>
      <p:sp>
        <p:nvSpPr>
          <p:cNvPr id="7" name="TextBox 6"/>
          <p:cNvSpPr txBox="1"/>
          <p:nvPr userDrawn="1"/>
        </p:nvSpPr>
        <p:spPr>
          <a:xfrm>
            <a:off x="1057354" y="92380"/>
            <a:ext cx="1346633" cy="1015663"/>
          </a:xfrm>
          <a:prstGeom prst="rect">
            <a:avLst/>
          </a:prstGeom>
          <a:noFill/>
        </p:spPr>
        <p:txBody>
          <a:bodyPr wrap="square" rtlCol="0" anchor="ctr" anchorCtr="0">
            <a:spAutoFit/>
          </a:bodyPr>
          <a:lstStyle/>
          <a:p>
            <a:r>
              <a:rPr lang="en-US" sz="2000" dirty="0" smtClean="0">
                <a:latin typeface="Segoe UI Light" panose="020B0502040204020203" pitchFamily="34" charset="0"/>
                <a:cs typeface="Segoe UI Light" panose="020B0502040204020203" pitchFamily="34" charset="0"/>
              </a:rPr>
              <a:t>Microsoft </a:t>
            </a:r>
          </a:p>
          <a:p>
            <a:r>
              <a:rPr lang="en-US" sz="2000" dirty="0" smtClean="0">
                <a:latin typeface="Segoe UI Light" panose="020B0502040204020203" pitchFamily="34" charset="0"/>
                <a:cs typeface="Segoe UI Light" panose="020B0502040204020203" pitchFamily="34" charset="0"/>
              </a:rPr>
              <a:t>Virtual </a:t>
            </a:r>
          </a:p>
          <a:p>
            <a:r>
              <a:rPr lang="en-US" sz="2000" dirty="0" smtClean="0">
                <a:latin typeface="Segoe UI Light" panose="020B0502040204020203" pitchFamily="34" charset="0"/>
                <a:cs typeface="Segoe UI Light" panose="020B0502040204020203" pitchFamily="34" charset="0"/>
              </a:rPr>
              <a:t>Academy</a:t>
            </a:r>
            <a:endParaRPr lang="en-US" sz="20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0378" y="6321689"/>
            <a:ext cx="2114550" cy="428625"/>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top right small rectangle"/>
          <p:cNvSpPr/>
          <p:nvPr userDrawn="1"/>
        </p:nvSpPr>
        <p:spPr bwMode="auto">
          <a:xfrm>
            <a:off x="1" y="6472743"/>
            <a:ext cx="12192000" cy="392067"/>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solidFill>
                <a:schemeClr val="tx1"/>
              </a:solidFill>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378956" y="6562331"/>
            <a:ext cx="740346" cy="218986"/>
          </a:xfrm>
          <a:prstGeom prst="rect">
            <a:avLst/>
          </a:prstGeom>
        </p:spPr>
      </p:pic>
      <p:sp>
        <p:nvSpPr>
          <p:cNvPr id="11" name="Text Placeholder 10"/>
          <p:cNvSpPr>
            <a:spLocks noGrp="1"/>
          </p:cNvSpPr>
          <p:nvPr>
            <p:ph type="body" sz="quarter" idx="10"/>
          </p:nvPr>
        </p:nvSpPr>
        <p:spPr>
          <a:xfrm>
            <a:off x="437461" y="2319403"/>
            <a:ext cx="10941495" cy="1666254"/>
          </a:xfrm>
          <a:prstGeom prst="rect">
            <a:avLst/>
          </a:prstGeom>
        </p:spPr>
        <p:txBody>
          <a:bodyPr anchor="b" anchorCtr="0">
            <a:normAutofit/>
          </a:bodyPr>
          <a:lstStyle>
            <a:lvl1pPr marL="0" indent="0">
              <a:buNone/>
              <a:defRPr sz="4400">
                <a:solidFill>
                  <a:schemeClr val="tx1"/>
                </a:solidFill>
                <a:latin typeface="Segoe UI Light" panose="020B0502040204020203" pitchFamily="34" charset="0"/>
                <a:cs typeface="Segoe UI Light" panose="020B0502040204020203" pitchFamily="34" charset="0"/>
              </a:defRPr>
            </a:lvl1pPr>
          </a:lstStyle>
          <a:p>
            <a:pPr lvl="0"/>
            <a:endParaRPr lang="en-US" dirty="0" smtClean="0"/>
          </a:p>
        </p:txBody>
      </p:sp>
      <p:sp>
        <p:nvSpPr>
          <p:cNvPr id="4" name="Subtitle 2"/>
          <p:cNvSpPr>
            <a:spLocks noGrp="1"/>
          </p:cNvSpPr>
          <p:nvPr>
            <p:ph type="subTitle" idx="1"/>
          </p:nvPr>
        </p:nvSpPr>
        <p:spPr>
          <a:xfrm>
            <a:off x="437461" y="4225774"/>
            <a:ext cx="8161876" cy="1915719"/>
          </a:xfrm>
          <a:prstGeom prst="rect">
            <a:avLst/>
          </a:prstGeom>
        </p:spPr>
        <p:txBody>
          <a:bodyPr anchor="b" anchorCtr="0"/>
          <a:lstStyle>
            <a:lvl1pPr marL="0" indent="0" algn="l">
              <a:spcBef>
                <a:spcPts val="0"/>
              </a:spcBef>
              <a:buNone/>
              <a:defRPr sz="2400" b="0" baseline="0">
                <a:solidFill>
                  <a:schemeClr val="tx1"/>
                </a:solidFill>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9826" y="188373"/>
            <a:ext cx="1847574" cy="739030"/>
          </a:xfrm>
          <a:prstGeom prst="rect">
            <a:avLst/>
          </a:prstGeom>
        </p:spPr>
      </p:pic>
    </p:spTree>
    <p:extLst>
      <p:ext uri="{BB962C8B-B14F-4D97-AF65-F5344CB8AC3E}">
        <p14:creationId xmlns:p14="http://schemas.microsoft.com/office/powerpoint/2010/main" val="33559517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228">
          <p15:clr>
            <a:srgbClr val="FBAE40"/>
          </p15:clr>
        </p15:guide>
        <p15:guide id="4" pos="751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4.emf"/><Relationship Id="rId18" Type="http://schemas.openxmlformats.org/officeDocument/2006/relationships/image" Target="../media/image25.png"/><Relationship Id="rId3" Type="http://schemas.openxmlformats.org/officeDocument/2006/relationships/notesSlide" Target="../notesSlides/notesSlide15.xml"/><Relationship Id="rId7" Type="http://schemas.openxmlformats.org/officeDocument/2006/relationships/image" Target="../media/image18.png"/><Relationship Id="rId12" Type="http://schemas.openxmlformats.org/officeDocument/2006/relationships/oleObject" Target="../embeddings/oleObject1.bin"/><Relationship Id="rId17" Type="http://schemas.openxmlformats.org/officeDocument/2006/relationships/oleObject" Target="../embeddings/oleObject3.bin"/><Relationship Id="rId2" Type="http://schemas.openxmlformats.org/officeDocument/2006/relationships/slideLayout" Target="../slideLayouts/slideLayout2.xml"/><Relationship Id="rId16" Type="http://schemas.openxmlformats.org/officeDocument/2006/relationships/image" Target="../media/image24.png"/><Relationship Id="rId20" Type="http://schemas.openxmlformats.org/officeDocument/2006/relationships/image" Target="../media/image2.png"/><Relationship Id="rId1" Type="http://schemas.openxmlformats.org/officeDocument/2006/relationships/vmlDrawing" Target="../drawings/vmlDrawing1.v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oleObject" Target="../embeddings/oleObject2.bin"/><Relationship Id="rId10" Type="http://schemas.openxmlformats.org/officeDocument/2006/relationships/image" Target="../media/image21.png"/><Relationship Id="rId19"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stevenb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Chapman | MCT</a:t>
            </a:r>
          </a:p>
          <a:p>
            <a:r>
              <a:rPr lang="en-US" dirty="0" smtClean="0"/>
              <a:t>Content PM, Microsoft Learning, PDG Planning , Microsoft</a:t>
            </a:r>
            <a:endParaRPr lang="en-US" dirty="0"/>
          </a:p>
        </p:txBody>
      </p:sp>
      <p:sp>
        <p:nvSpPr>
          <p:cNvPr id="2" name="Title 1"/>
          <p:cNvSpPr>
            <a:spLocks noGrp="1"/>
          </p:cNvSpPr>
          <p:nvPr>
            <p:ph type="ctrTitle"/>
          </p:nvPr>
        </p:nvSpPr>
        <p:spPr/>
        <p:txBody>
          <a:bodyPr/>
          <a:lstStyle/>
          <a:p>
            <a:r>
              <a:rPr lang="en-US" sz="4400" dirty="0"/>
              <a:t>Understanding Active </a:t>
            </a:r>
            <a:r>
              <a:rPr lang="en-US" sz="4400" dirty="0" smtClean="0"/>
              <a:t>Directory</a:t>
            </a:r>
            <a:endParaRPr lang="en-US" sz="44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t>Scalable</a:t>
            </a:r>
            <a:r>
              <a:rPr lang="en-US" dirty="0"/>
              <a:t>, secure, and manageable infrastructure for user and resource </a:t>
            </a:r>
            <a:r>
              <a:rPr lang="en-US" dirty="0" smtClean="0"/>
              <a:t>management</a:t>
            </a:r>
          </a:p>
          <a:p>
            <a:pPr lvl="1"/>
            <a:r>
              <a:rPr lang="en-US" dirty="0"/>
              <a:t>stores and manages information about network </a:t>
            </a:r>
            <a:r>
              <a:rPr lang="en-US" dirty="0" smtClean="0"/>
              <a:t>resources</a:t>
            </a:r>
          </a:p>
          <a:p>
            <a:pPr lvl="1"/>
            <a:r>
              <a:rPr lang="en-US" dirty="0" smtClean="0"/>
              <a:t>provides </a:t>
            </a:r>
            <a:r>
              <a:rPr lang="en-US" dirty="0"/>
              <a:t>support for directory-enabled applications such as Microsoft® Exchange </a:t>
            </a:r>
            <a:r>
              <a:rPr lang="en-US" dirty="0" smtClean="0"/>
              <a:t>Server</a:t>
            </a:r>
          </a:p>
          <a:p>
            <a:pPr lvl="1"/>
            <a:r>
              <a:rPr lang="en-US" dirty="0" smtClean="0"/>
              <a:t>allows for centralized management</a:t>
            </a:r>
            <a:endParaRPr lang="en-GB" dirty="0"/>
          </a:p>
        </p:txBody>
      </p:sp>
      <p:sp>
        <p:nvSpPr>
          <p:cNvPr id="2" name="Title 1"/>
          <p:cNvSpPr>
            <a:spLocks noGrp="1"/>
          </p:cNvSpPr>
          <p:nvPr>
            <p:ph type="title"/>
          </p:nvPr>
        </p:nvSpPr>
        <p:spPr/>
        <p:txBody>
          <a:bodyPr/>
          <a:lstStyle/>
          <a:p>
            <a:r>
              <a:rPr lang="en-US" dirty="0" smtClean="0"/>
              <a:t>What does AD DS do?</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350426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2" y="1417638"/>
            <a:ext cx="6606003" cy="5311408"/>
          </a:xfrm>
        </p:spPr>
        <p:txBody>
          <a:bodyPr>
            <a:normAutofit/>
          </a:bodyPr>
          <a:lstStyle/>
          <a:p>
            <a:r>
              <a:rPr lang="en-US" dirty="0"/>
              <a:t>AD CS is the Microsoft implementation of </a:t>
            </a:r>
            <a:r>
              <a:rPr lang="en-US" dirty="0" smtClean="0"/>
              <a:t>Public Key Infrastructure (PKI)</a:t>
            </a:r>
          </a:p>
          <a:p>
            <a:r>
              <a:rPr lang="en-US" dirty="0"/>
              <a:t>PKI is </a:t>
            </a:r>
            <a:r>
              <a:rPr lang="en-US" dirty="0" smtClean="0"/>
              <a:t>a </a:t>
            </a:r>
            <a:r>
              <a:rPr lang="en-US" dirty="0"/>
              <a:t>set of hardware, software, people, policies, and procedures needed to create, manage, distribute, use, store, and revoke digital certificates</a:t>
            </a:r>
            <a:endParaRPr lang="en-GB" dirty="0" smtClean="0"/>
          </a:p>
        </p:txBody>
      </p:sp>
      <p:sp>
        <p:nvSpPr>
          <p:cNvPr id="2" name="Title 1"/>
          <p:cNvSpPr>
            <a:spLocks noGrp="1"/>
          </p:cNvSpPr>
          <p:nvPr>
            <p:ph type="title"/>
          </p:nvPr>
        </p:nvSpPr>
        <p:spPr/>
        <p:txBody>
          <a:bodyPr/>
          <a:lstStyle/>
          <a:p>
            <a:r>
              <a:rPr lang="en-US" dirty="0" smtClean="0"/>
              <a:t>What is AD CS?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grpSp>
        <p:nvGrpSpPr>
          <p:cNvPr id="30" name="Group 29"/>
          <p:cNvGrpSpPr/>
          <p:nvPr/>
        </p:nvGrpSpPr>
        <p:grpSpPr>
          <a:xfrm>
            <a:off x="7343148" y="3778421"/>
            <a:ext cx="3753859" cy="2011254"/>
            <a:chOff x="7343148" y="3778421"/>
            <a:chExt cx="3753859" cy="2011254"/>
          </a:xfrm>
        </p:grpSpPr>
        <p:cxnSp>
          <p:nvCxnSpPr>
            <p:cNvPr id="28" name="Curved Connector 27"/>
            <p:cNvCxnSpPr>
              <a:stCxn id="10" idx="2"/>
              <a:endCxn id="4" idx="2"/>
            </p:cNvCxnSpPr>
            <p:nvPr/>
          </p:nvCxnSpPr>
          <p:spPr>
            <a:xfrm rot="5400000">
              <a:off x="8772325" y="2349245"/>
              <a:ext cx="895506" cy="3753859"/>
            </a:xfrm>
            <a:prstGeom prst="curvedConnector3">
              <a:avLst>
                <a:gd name="adj1" fmla="val 232557"/>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26786" y="5512676"/>
              <a:ext cx="1449436" cy="276999"/>
            </a:xfrm>
            <a:prstGeom prst="rect">
              <a:avLst/>
            </a:prstGeom>
            <a:noFill/>
          </p:spPr>
          <p:txBody>
            <a:bodyPr wrap="none" rtlCol="0">
              <a:spAutoFit/>
            </a:bodyPr>
            <a:lstStyle/>
            <a:p>
              <a:r>
                <a:rPr lang="en-US" sz="1200" dirty="0" smtClean="0">
                  <a:latin typeface="Segoe UI Light" panose="020B0502040204020203" pitchFamily="34" charset="0"/>
                  <a:cs typeface="Segoe UI Light" panose="020B0502040204020203" pitchFamily="34" charset="0"/>
                </a:rPr>
                <a:t>Revocation Request</a:t>
              </a:r>
              <a:endParaRPr lang="en-US" sz="1200" dirty="0">
                <a:latin typeface="Segoe UI Light" panose="020B0502040204020203" pitchFamily="34" charset="0"/>
                <a:cs typeface="Segoe UI Light" panose="020B0502040204020203" pitchFamily="34" charset="0"/>
              </a:endParaRPr>
            </a:p>
          </p:txBody>
        </p:sp>
        <p:grpSp>
          <p:nvGrpSpPr>
            <p:cNvPr id="29" name="Group 28"/>
            <p:cNvGrpSpPr/>
            <p:nvPr/>
          </p:nvGrpSpPr>
          <p:grpSpPr>
            <a:xfrm>
              <a:off x="8201549" y="3778421"/>
              <a:ext cx="2895458" cy="1625313"/>
              <a:chOff x="8201549" y="3778421"/>
              <a:chExt cx="2895458" cy="1625313"/>
            </a:xfrm>
          </p:grpSpPr>
          <p:sp>
            <p:nvSpPr>
              <p:cNvPr id="9" name="Flowchart: Document 8"/>
              <p:cNvSpPr/>
              <p:nvPr/>
            </p:nvSpPr>
            <p:spPr>
              <a:xfrm>
                <a:off x="9090610" y="4372520"/>
                <a:ext cx="990719" cy="936978"/>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egoe UI Light" panose="020B0502040204020203" pitchFamily="34" charset="0"/>
                    <a:cs typeface="Segoe UI Light" panose="020B0502040204020203" pitchFamily="34" charset="0"/>
                  </a:rPr>
                  <a:t>Certificate Revocation List</a:t>
                </a:r>
                <a:endParaRPr lang="en-US" sz="1200" dirty="0">
                  <a:solidFill>
                    <a:schemeClr val="tx1"/>
                  </a:solidFill>
                  <a:latin typeface="Segoe UI Light" panose="020B0502040204020203" pitchFamily="34" charset="0"/>
                  <a:cs typeface="Segoe UI Light" panose="020B0502040204020203" pitchFamily="34" charset="0"/>
                </a:endParaRPr>
              </a:p>
            </p:txBody>
          </p:sp>
          <p:cxnSp>
            <p:nvCxnSpPr>
              <p:cNvPr id="26" name="Curved Connector 25"/>
              <p:cNvCxnSpPr>
                <a:stCxn id="9" idx="3"/>
                <a:endCxn id="10" idx="2"/>
              </p:cNvCxnSpPr>
              <p:nvPr/>
            </p:nvCxnSpPr>
            <p:spPr>
              <a:xfrm flipV="1">
                <a:off x="10081329" y="3778421"/>
                <a:ext cx="1015678" cy="10625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0" idx="2"/>
                <a:endCxn id="9" idx="1"/>
              </p:cNvCxnSpPr>
              <p:nvPr/>
            </p:nvCxnSpPr>
            <p:spPr>
              <a:xfrm rot="5400000">
                <a:off x="9562515" y="3306517"/>
                <a:ext cx="1062588" cy="2006397"/>
              </a:xfrm>
              <a:prstGeom prst="curvedConnector4">
                <a:avLst>
                  <a:gd name="adj1" fmla="val 26250"/>
                  <a:gd name="adj2" fmla="val 155321"/>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01549" y="4256888"/>
                <a:ext cx="919587" cy="461665"/>
              </a:xfrm>
              <a:prstGeom prst="rect">
                <a:avLst/>
              </a:prstGeom>
              <a:noFill/>
            </p:spPr>
            <p:txBody>
              <a:bodyPr wrap="square" rtlCol="0">
                <a:spAutoFit/>
              </a:bodyPr>
              <a:lstStyle/>
              <a:p>
                <a:r>
                  <a:rPr lang="en-US" sz="1200" dirty="0" smtClean="0">
                    <a:latin typeface="Segoe UI Light" panose="020B0502040204020203" pitchFamily="34" charset="0"/>
                    <a:cs typeface="Segoe UI Light" panose="020B0502040204020203" pitchFamily="34" charset="0"/>
                  </a:rPr>
                  <a:t>CRL Retrieval</a:t>
                </a:r>
                <a:endParaRPr lang="en-US" sz="1200" dirty="0">
                  <a:latin typeface="Segoe UI Light" panose="020B0502040204020203" pitchFamily="34" charset="0"/>
                  <a:cs typeface="Segoe UI Light" panose="020B0502040204020203" pitchFamily="34" charset="0"/>
                </a:endParaRPr>
              </a:p>
            </p:txBody>
          </p:sp>
          <p:sp>
            <p:nvSpPr>
              <p:cNvPr id="40" name="Oval 39"/>
              <p:cNvSpPr/>
              <p:nvPr/>
            </p:nvSpPr>
            <p:spPr>
              <a:xfrm>
                <a:off x="9123858" y="5059601"/>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panose="020B0502040204020203" pitchFamily="34" charset="0"/>
                    <a:cs typeface="Segoe UI" panose="020B0502040204020203" pitchFamily="34" charset="0"/>
                  </a:rPr>
                  <a:t>5</a:t>
                </a:r>
              </a:p>
            </p:txBody>
          </p:sp>
        </p:grpSp>
      </p:grpSp>
      <p:grpSp>
        <p:nvGrpSpPr>
          <p:cNvPr id="25" name="Group 24"/>
          <p:cNvGrpSpPr/>
          <p:nvPr/>
        </p:nvGrpSpPr>
        <p:grpSpPr>
          <a:xfrm>
            <a:off x="8252950" y="2584579"/>
            <a:ext cx="2844057" cy="1286636"/>
            <a:chOff x="8252950" y="2584579"/>
            <a:chExt cx="2844057" cy="1286636"/>
          </a:xfrm>
        </p:grpSpPr>
        <p:sp>
          <p:nvSpPr>
            <p:cNvPr id="6" name="Rectangle 5"/>
            <p:cNvSpPr/>
            <p:nvPr/>
          </p:nvSpPr>
          <p:spPr>
            <a:xfrm>
              <a:off x="9065652" y="2907216"/>
              <a:ext cx="990719" cy="8579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14"/>
            <p:cNvSpPr/>
            <p:nvPr/>
          </p:nvSpPr>
          <p:spPr>
            <a:xfrm>
              <a:off x="9175903" y="3036560"/>
              <a:ext cx="208170" cy="163672"/>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p:cNvSpPr/>
            <p:nvPr/>
          </p:nvSpPr>
          <p:spPr>
            <a:xfrm>
              <a:off x="9456926" y="3268805"/>
              <a:ext cx="208170" cy="163672"/>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16"/>
            <p:cNvSpPr/>
            <p:nvPr/>
          </p:nvSpPr>
          <p:spPr>
            <a:xfrm>
              <a:off x="9766541" y="3476711"/>
              <a:ext cx="208170" cy="163672"/>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6" idx="3"/>
              <a:endCxn id="10" idx="1"/>
            </p:cNvCxnSpPr>
            <p:nvPr/>
          </p:nvCxnSpPr>
          <p:spPr>
            <a:xfrm>
              <a:off x="10056371" y="3336194"/>
              <a:ext cx="430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51174" y="2584579"/>
              <a:ext cx="1619674" cy="276999"/>
            </a:xfrm>
            <a:prstGeom prst="rect">
              <a:avLst/>
            </a:prstGeom>
            <a:noFill/>
          </p:spPr>
          <p:txBody>
            <a:bodyPr wrap="none" rtlCol="0">
              <a:spAutoFit/>
            </a:bodyPr>
            <a:lstStyle/>
            <a:p>
              <a:r>
                <a:rPr lang="en-US" sz="1200" dirty="0" smtClean="0">
                  <a:latin typeface="Segoe UI Light" panose="020B0502040204020203" pitchFamily="34" charset="0"/>
                  <a:cs typeface="Segoe UI Light" panose="020B0502040204020203" pitchFamily="34" charset="0"/>
                </a:rPr>
                <a:t>x.509 Certificate Chain</a:t>
              </a:r>
              <a:endParaRPr lang="en-US" sz="1200" dirty="0">
                <a:latin typeface="Segoe UI Light" panose="020B0502040204020203" pitchFamily="34" charset="0"/>
                <a:cs typeface="Segoe UI Light" panose="020B0502040204020203" pitchFamily="34" charset="0"/>
              </a:endParaRPr>
            </a:p>
          </p:txBody>
        </p:sp>
        <p:cxnSp>
          <p:nvCxnSpPr>
            <p:cNvPr id="22" name="Curved Connector 21"/>
            <p:cNvCxnSpPr>
              <a:stCxn id="10" idx="2"/>
              <a:endCxn id="6" idx="1"/>
            </p:cNvCxnSpPr>
            <p:nvPr/>
          </p:nvCxnSpPr>
          <p:spPr>
            <a:xfrm rot="5400000" flipH="1">
              <a:off x="9860216" y="2541631"/>
              <a:ext cx="442227" cy="2031355"/>
            </a:xfrm>
            <a:prstGeom prst="curvedConnector4">
              <a:avLst>
                <a:gd name="adj1" fmla="val -37467"/>
                <a:gd name="adj2" fmla="val 154641"/>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252950" y="3409550"/>
              <a:ext cx="888680" cy="461665"/>
            </a:xfrm>
            <a:prstGeom prst="rect">
              <a:avLst/>
            </a:prstGeom>
            <a:noFill/>
          </p:spPr>
          <p:txBody>
            <a:bodyPr wrap="square" rtlCol="0">
              <a:spAutoFit/>
            </a:bodyPr>
            <a:lstStyle/>
            <a:p>
              <a:r>
                <a:rPr lang="en-US" sz="1200" dirty="0" smtClean="0">
                  <a:latin typeface="Segoe UI Light" panose="020B0502040204020203" pitchFamily="34" charset="0"/>
                  <a:cs typeface="Segoe UI Light" panose="020B0502040204020203" pitchFamily="34" charset="0"/>
                </a:rPr>
                <a:t>Certificate Retrieval</a:t>
              </a:r>
              <a:endParaRPr lang="en-US" sz="1200" dirty="0">
                <a:latin typeface="Segoe UI Light" panose="020B0502040204020203" pitchFamily="34" charset="0"/>
                <a:cs typeface="Segoe UI Light" panose="020B0502040204020203" pitchFamily="34" charset="0"/>
              </a:endParaRPr>
            </a:p>
          </p:txBody>
        </p:sp>
        <p:sp>
          <p:nvSpPr>
            <p:cNvPr id="43" name="Oval 42"/>
            <p:cNvSpPr/>
            <p:nvPr/>
          </p:nvSpPr>
          <p:spPr>
            <a:xfrm>
              <a:off x="9122505" y="3503032"/>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egoe UI" panose="020B0502040204020203" pitchFamily="34" charset="0"/>
                  <a:cs typeface="Segoe UI" panose="020B0502040204020203" pitchFamily="34" charset="0"/>
                </a:rPr>
                <a:t>4</a:t>
              </a:r>
              <a:endParaRPr lang="en-US" sz="1200" dirty="0">
                <a:solidFill>
                  <a:schemeClr val="tx1"/>
                </a:solidFill>
                <a:latin typeface="Segoe UI" panose="020B0502040204020203" pitchFamily="34" charset="0"/>
                <a:cs typeface="Segoe UI" panose="020B0502040204020203" pitchFamily="34" charset="0"/>
              </a:endParaRPr>
            </a:p>
          </p:txBody>
        </p:sp>
      </p:grpSp>
      <p:grpSp>
        <p:nvGrpSpPr>
          <p:cNvPr id="23" name="Group 22"/>
          <p:cNvGrpSpPr/>
          <p:nvPr/>
        </p:nvGrpSpPr>
        <p:grpSpPr>
          <a:xfrm>
            <a:off x="7976997" y="1581082"/>
            <a:ext cx="3593151" cy="1276646"/>
            <a:chOff x="7976997" y="1581082"/>
            <a:chExt cx="3593151" cy="1276646"/>
          </a:xfrm>
        </p:grpSpPr>
        <p:cxnSp>
          <p:nvCxnSpPr>
            <p:cNvPr id="19" name="Straight Arrow Connector 18"/>
            <p:cNvCxnSpPr/>
            <p:nvPr/>
          </p:nvCxnSpPr>
          <p:spPr>
            <a:xfrm flipH="1">
              <a:off x="7976997" y="2204093"/>
              <a:ext cx="1113613" cy="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9065653" y="1581082"/>
              <a:ext cx="2504495" cy="1276646"/>
              <a:chOff x="9065653" y="1581082"/>
              <a:chExt cx="2504495" cy="1276646"/>
            </a:xfrm>
          </p:grpSpPr>
          <p:sp>
            <p:nvSpPr>
              <p:cNvPr id="5" name="Flowchart: Document 4"/>
              <p:cNvSpPr/>
              <p:nvPr/>
            </p:nvSpPr>
            <p:spPr>
              <a:xfrm>
                <a:off x="9065653" y="1581082"/>
                <a:ext cx="990719" cy="936978"/>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egoe UI Light" panose="020B0502040204020203" pitchFamily="34" charset="0"/>
                    <a:cs typeface="Segoe UI Light" panose="020B0502040204020203" pitchFamily="34" charset="0"/>
                  </a:rPr>
                  <a:t>Certificate Signing Request</a:t>
                </a:r>
                <a:endParaRPr lang="en-US" sz="1200" dirty="0">
                  <a:solidFill>
                    <a:schemeClr val="tx1"/>
                  </a:solidFill>
                  <a:latin typeface="Segoe UI Light" panose="020B0502040204020203" pitchFamily="34" charset="0"/>
                  <a:cs typeface="Segoe UI Light" panose="020B0502040204020203" pitchFamily="34" charset="0"/>
                </a:endParaRPr>
              </a:p>
            </p:txBody>
          </p:sp>
          <p:cxnSp>
            <p:nvCxnSpPr>
              <p:cNvPr id="24" name="Curved Connector 23"/>
              <p:cNvCxnSpPr>
                <a:stCxn id="10" idx="0"/>
                <a:endCxn id="5" idx="3"/>
              </p:cNvCxnSpPr>
              <p:nvPr/>
            </p:nvCxnSpPr>
            <p:spPr>
              <a:xfrm rot="16200000" flipV="1">
                <a:off x="10270609" y="1835335"/>
                <a:ext cx="808157" cy="12366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696063" y="1972923"/>
                <a:ext cx="874085" cy="276999"/>
              </a:xfrm>
              <a:prstGeom prst="rect">
                <a:avLst/>
              </a:prstGeom>
              <a:noFill/>
            </p:spPr>
            <p:txBody>
              <a:bodyPr wrap="none" rtlCol="0">
                <a:spAutoFit/>
              </a:bodyPr>
              <a:lstStyle/>
              <a:p>
                <a:r>
                  <a:rPr lang="en-US" sz="1200" dirty="0" smtClean="0">
                    <a:latin typeface="Segoe UI Light" panose="020B0502040204020203" pitchFamily="34" charset="0"/>
                    <a:cs typeface="Segoe UI Light" panose="020B0502040204020203" pitchFamily="34" charset="0"/>
                  </a:rPr>
                  <a:t>Enrollment</a:t>
                </a:r>
                <a:endParaRPr lang="en-US" sz="1200" dirty="0">
                  <a:latin typeface="Segoe UI Light" panose="020B0502040204020203" pitchFamily="34" charset="0"/>
                  <a:cs typeface="Segoe UI Light" panose="020B0502040204020203" pitchFamily="34" charset="0"/>
                </a:endParaRPr>
              </a:p>
            </p:txBody>
          </p:sp>
          <p:sp>
            <p:nvSpPr>
              <p:cNvPr id="44" name="Oval 43"/>
              <p:cNvSpPr/>
              <p:nvPr/>
            </p:nvSpPr>
            <p:spPr>
              <a:xfrm>
                <a:off x="9834716" y="2201648"/>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panose="020B0502040204020203" pitchFamily="34" charset="0"/>
                    <a:cs typeface="Segoe UI" panose="020B0502040204020203" pitchFamily="34" charset="0"/>
                  </a:rPr>
                  <a:t>3</a:t>
                </a:r>
              </a:p>
            </p:txBody>
          </p:sp>
        </p:grpSp>
      </p:grpSp>
      <p:grpSp>
        <p:nvGrpSpPr>
          <p:cNvPr id="14" name="Group 13"/>
          <p:cNvGrpSpPr/>
          <p:nvPr/>
        </p:nvGrpSpPr>
        <p:grpSpPr>
          <a:xfrm>
            <a:off x="6709301" y="1760073"/>
            <a:ext cx="1267694" cy="2913854"/>
            <a:chOff x="6709301" y="1760073"/>
            <a:chExt cx="1267694" cy="2913854"/>
          </a:xfrm>
        </p:grpSpPr>
        <p:sp>
          <p:nvSpPr>
            <p:cNvPr id="4" name="Rectangle 3"/>
            <p:cNvSpPr/>
            <p:nvPr/>
          </p:nvSpPr>
          <p:spPr>
            <a:xfrm>
              <a:off x="6709301" y="1998460"/>
              <a:ext cx="1267694" cy="26754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6845044" y="2209952"/>
              <a:ext cx="973252" cy="1043248"/>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egoe UI Light" panose="020B0502040204020203" pitchFamily="34" charset="0"/>
                  <a:cs typeface="Segoe UI Light" panose="020B0502040204020203" pitchFamily="34" charset="0"/>
                </a:rPr>
                <a:t>Certificate Repository</a:t>
              </a:r>
              <a:endParaRPr lang="en-US" sz="1200" dirty="0">
                <a:solidFill>
                  <a:schemeClr val="tx1"/>
                </a:solidFill>
                <a:latin typeface="Segoe UI Light" panose="020B0502040204020203" pitchFamily="34" charset="0"/>
                <a:cs typeface="Segoe UI Light" panose="020B0502040204020203" pitchFamily="34" charset="0"/>
              </a:endParaRPr>
            </a:p>
          </p:txBody>
        </p:sp>
        <p:sp>
          <p:nvSpPr>
            <p:cNvPr id="13" name="Can 12"/>
            <p:cNvSpPr/>
            <p:nvPr/>
          </p:nvSpPr>
          <p:spPr>
            <a:xfrm>
              <a:off x="6845044" y="3428998"/>
              <a:ext cx="973252" cy="1043248"/>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egoe UI Light" panose="020B0502040204020203" pitchFamily="34" charset="0"/>
                  <a:cs typeface="Segoe UI Light" panose="020B0502040204020203" pitchFamily="34" charset="0"/>
                </a:rPr>
                <a:t>Certification Revocation Repository</a:t>
              </a:r>
              <a:endParaRPr lang="en-US" sz="1200" dirty="0">
                <a:solidFill>
                  <a:schemeClr val="tx1"/>
                </a:solidFill>
                <a:latin typeface="Segoe UI Light" panose="020B0502040204020203" pitchFamily="34" charset="0"/>
                <a:cs typeface="Segoe UI Light" panose="020B0502040204020203" pitchFamily="34" charset="0"/>
              </a:endParaRPr>
            </a:p>
          </p:txBody>
        </p:sp>
        <p:sp>
          <p:nvSpPr>
            <p:cNvPr id="46" name="Oval 45"/>
            <p:cNvSpPr/>
            <p:nvPr/>
          </p:nvSpPr>
          <p:spPr>
            <a:xfrm>
              <a:off x="7187143" y="1760073"/>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egoe UI" panose="020B0502040204020203" pitchFamily="34" charset="0"/>
                  <a:cs typeface="Segoe UI" panose="020B0502040204020203" pitchFamily="34" charset="0"/>
                </a:rPr>
                <a:t>2</a:t>
              </a:r>
              <a:endParaRPr lang="en-US" sz="1200" dirty="0">
                <a:solidFill>
                  <a:schemeClr val="tx1"/>
                </a:solidFill>
                <a:latin typeface="Segoe UI" panose="020B0502040204020203" pitchFamily="34" charset="0"/>
                <a:cs typeface="Segoe UI" panose="020B0502040204020203" pitchFamily="34" charset="0"/>
              </a:endParaRPr>
            </a:p>
          </p:txBody>
        </p:sp>
      </p:grpSp>
      <p:grpSp>
        <p:nvGrpSpPr>
          <p:cNvPr id="18" name="Group 17"/>
          <p:cNvGrpSpPr/>
          <p:nvPr/>
        </p:nvGrpSpPr>
        <p:grpSpPr>
          <a:xfrm>
            <a:off x="10386260" y="2857728"/>
            <a:ext cx="1517686" cy="991149"/>
            <a:chOff x="10386260" y="2857728"/>
            <a:chExt cx="1517686" cy="991149"/>
          </a:xfrm>
        </p:grpSpPr>
        <p:sp>
          <p:nvSpPr>
            <p:cNvPr id="10" name="Flowchart: Multidocument 9"/>
            <p:cNvSpPr/>
            <p:nvPr/>
          </p:nvSpPr>
          <p:spPr>
            <a:xfrm>
              <a:off x="10487112" y="2857728"/>
              <a:ext cx="1416834" cy="956932"/>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egoe UI Light" panose="020B0502040204020203" pitchFamily="34" charset="0"/>
                  <a:cs typeface="Segoe UI Light" panose="020B0502040204020203" pitchFamily="34" charset="0"/>
                </a:rPr>
                <a:t>End-Entities (users or computers)</a:t>
              </a:r>
              <a:endParaRPr lang="en-US" sz="1200" dirty="0">
                <a:solidFill>
                  <a:schemeClr val="tx1"/>
                </a:solidFill>
                <a:latin typeface="Segoe UI Light" panose="020B0502040204020203" pitchFamily="34" charset="0"/>
                <a:cs typeface="Segoe UI Light" panose="020B0502040204020203" pitchFamily="34" charset="0"/>
              </a:endParaRPr>
            </a:p>
          </p:txBody>
        </p:sp>
        <p:sp>
          <p:nvSpPr>
            <p:cNvPr id="47" name="Oval 46"/>
            <p:cNvSpPr/>
            <p:nvPr/>
          </p:nvSpPr>
          <p:spPr>
            <a:xfrm>
              <a:off x="10386260" y="3504744"/>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Segoe UI" panose="020B0502040204020203" pitchFamily="34" charset="0"/>
                  <a:cs typeface="Segoe UI" panose="020B0502040204020203" pitchFamily="34" charset="0"/>
                </a:rPr>
                <a:t>1</a:t>
              </a:r>
              <a:endParaRPr lang="en-US" sz="1200" dirty="0">
                <a:solidFill>
                  <a:schemeClr val="tx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65814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smtClean="0"/>
              <a:t>AD</a:t>
            </a:r>
            <a:r>
              <a:rPr lang="en-US" dirty="0"/>
              <a:t> </a:t>
            </a:r>
            <a:r>
              <a:rPr lang="en-US" dirty="0" smtClean="0"/>
              <a:t>CS </a:t>
            </a:r>
            <a:r>
              <a:rPr lang="en-US" dirty="0"/>
              <a:t>provides customizable services for issuing and managing </a:t>
            </a:r>
            <a:r>
              <a:rPr lang="en-US" dirty="0" smtClean="0"/>
              <a:t>digital certificates</a:t>
            </a:r>
          </a:p>
          <a:p>
            <a:pPr lvl="1"/>
            <a:r>
              <a:rPr lang="en-US" dirty="0" smtClean="0"/>
              <a:t>Certification Authorities</a:t>
            </a:r>
          </a:p>
          <a:p>
            <a:pPr lvl="1"/>
            <a:r>
              <a:rPr lang="en-US" dirty="0" smtClean="0"/>
              <a:t>CA Web Enrollment</a:t>
            </a:r>
          </a:p>
          <a:p>
            <a:pPr lvl="1"/>
            <a:r>
              <a:rPr lang="en-US" dirty="0" smtClean="0"/>
              <a:t>Online Responders</a:t>
            </a:r>
          </a:p>
          <a:p>
            <a:pPr lvl="1"/>
            <a:r>
              <a:rPr lang="en-US" dirty="0" smtClean="0"/>
              <a:t>Network Device Enrollment Service (NDES)</a:t>
            </a:r>
          </a:p>
          <a:p>
            <a:pPr lvl="1"/>
            <a:r>
              <a:rPr lang="en-GB" dirty="0" smtClean="0"/>
              <a:t>Certificate </a:t>
            </a:r>
            <a:r>
              <a:rPr lang="en-GB" dirty="0" err="1" smtClean="0"/>
              <a:t>Enrollment</a:t>
            </a:r>
            <a:r>
              <a:rPr lang="en-GB" dirty="0" smtClean="0"/>
              <a:t> Web Service</a:t>
            </a:r>
          </a:p>
          <a:p>
            <a:pPr lvl="1"/>
            <a:r>
              <a:rPr lang="en-GB" dirty="0" smtClean="0"/>
              <a:t>Certificate </a:t>
            </a:r>
            <a:r>
              <a:rPr lang="en-GB" dirty="0" err="1" smtClean="0"/>
              <a:t>Enrollment</a:t>
            </a:r>
            <a:r>
              <a:rPr lang="en-GB" dirty="0" smtClean="0"/>
              <a:t> Policy Web Service</a:t>
            </a:r>
            <a:endParaRPr lang="en-GB" dirty="0"/>
          </a:p>
        </p:txBody>
      </p:sp>
      <p:sp>
        <p:nvSpPr>
          <p:cNvPr id="2" name="Title 1"/>
          <p:cNvSpPr>
            <a:spLocks noGrp="1"/>
          </p:cNvSpPr>
          <p:nvPr>
            <p:ph type="title"/>
          </p:nvPr>
        </p:nvSpPr>
        <p:spPr/>
        <p:txBody>
          <a:bodyPr/>
          <a:lstStyle/>
          <a:p>
            <a:r>
              <a:rPr lang="en-US" dirty="0" smtClean="0"/>
              <a:t>What does AD CS do?</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086339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2" y="1417638"/>
            <a:ext cx="3140665" cy="5311408"/>
          </a:xfrm>
        </p:spPr>
        <p:txBody>
          <a:bodyPr>
            <a:normAutofit/>
          </a:bodyPr>
          <a:lstStyle/>
          <a:p>
            <a:r>
              <a:rPr lang="en-US" dirty="0" smtClean="0"/>
              <a:t>A software component that facilitates the cross-organizational access of systems and applications</a:t>
            </a:r>
            <a:endParaRPr lang="en-GB" dirty="0" smtClean="0"/>
          </a:p>
        </p:txBody>
      </p:sp>
      <p:sp>
        <p:nvSpPr>
          <p:cNvPr id="2" name="Title 1"/>
          <p:cNvSpPr>
            <a:spLocks noGrp="1"/>
          </p:cNvSpPr>
          <p:nvPr>
            <p:ph type="title"/>
          </p:nvPr>
        </p:nvSpPr>
        <p:spPr>
          <a:xfrm>
            <a:off x="379413" y="152235"/>
            <a:ext cx="11524432" cy="1063487"/>
          </a:xfrm>
        </p:spPr>
        <p:txBody>
          <a:bodyPr/>
          <a:lstStyle/>
          <a:p>
            <a:r>
              <a:rPr lang="en-US" dirty="0" smtClean="0"/>
              <a:t>What is AD FS?</a:t>
            </a:r>
            <a:endParaRPr lang="en-US" dirty="0"/>
          </a:p>
        </p:txBody>
      </p:sp>
      <p:grpSp>
        <p:nvGrpSpPr>
          <p:cNvPr id="3" name="Group 2"/>
          <p:cNvGrpSpPr/>
          <p:nvPr/>
        </p:nvGrpSpPr>
        <p:grpSpPr>
          <a:xfrm>
            <a:off x="3520077" y="1406193"/>
            <a:ext cx="8266591" cy="4539457"/>
            <a:chOff x="442912" y="1467643"/>
            <a:chExt cx="8266591" cy="4539457"/>
          </a:xfrm>
        </p:grpSpPr>
        <p:pic>
          <p:nvPicPr>
            <p:cNvPr id="46" name="Picture 5" descr="Int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388" y="2784475"/>
              <a:ext cx="98107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Oval 6"/>
            <p:cNvSpPr>
              <a:spLocks noChangeArrowheads="1"/>
            </p:cNvSpPr>
            <p:nvPr/>
          </p:nvSpPr>
          <p:spPr bwMode="auto">
            <a:xfrm>
              <a:off x="6076473" y="1490663"/>
              <a:ext cx="2633030" cy="3536950"/>
            </a:xfrm>
            <a:prstGeom prst="ellipse">
              <a:avLst/>
            </a:prstGeom>
            <a:gradFill rotWithShape="1">
              <a:gsLst>
                <a:gs pos="0">
                  <a:srgbClr val="BBCDE3">
                    <a:gamma/>
                    <a:tint val="63529"/>
                    <a:invGamma/>
                  </a:srgbClr>
                </a:gs>
                <a:gs pos="100000">
                  <a:srgbClr val="BBCDE3"/>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sp>
          <p:nvSpPr>
            <p:cNvPr id="62" name="AutoShape 8"/>
            <p:cNvSpPr>
              <a:spLocks noChangeArrowheads="1"/>
            </p:cNvSpPr>
            <p:nvPr/>
          </p:nvSpPr>
          <p:spPr bwMode="auto">
            <a:xfrm>
              <a:off x="7212099" y="2474999"/>
              <a:ext cx="1025525" cy="544512"/>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sz="1600" b="0" dirty="0">
                  <a:latin typeface="Segoe UI Light" panose="020B0502040204020203" pitchFamily="34" charset="0"/>
                  <a:cs typeface="Segoe UI Light" panose="020B0502040204020203" pitchFamily="34" charset="0"/>
                </a:rPr>
                <a:t>Web Server</a:t>
              </a:r>
            </a:p>
          </p:txBody>
        </p:sp>
        <p:sp>
          <p:nvSpPr>
            <p:cNvPr id="64" name="Oval 9"/>
            <p:cNvSpPr>
              <a:spLocks noChangeArrowheads="1"/>
            </p:cNvSpPr>
            <p:nvPr/>
          </p:nvSpPr>
          <p:spPr bwMode="auto">
            <a:xfrm>
              <a:off x="442912" y="1467643"/>
              <a:ext cx="2775519" cy="3559969"/>
            </a:xfrm>
            <a:prstGeom prst="ellipse">
              <a:avLst/>
            </a:prstGeom>
            <a:gradFill rotWithShape="1">
              <a:gsLst>
                <a:gs pos="0">
                  <a:srgbClr val="BBCDE3">
                    <a:gamma/>
                    <a:tint val="63529"/>
                    <a:invGamma/>
                  </a:srgbClr>
                </a:gs>
                <a:gs pos="100000">
                  <a:srgbClr val="BBCDE3"/>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pic>
          <p:nvPicPr>
            <p:cNvPr id="66" name="Picture 10" descr="Firewall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675" y="2438400"/>
              <a:ext cx="550863"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Ser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1697" y="1654997"/>
              <a:ext cx="6556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AutoShape 16"/>
            <p:cNvSpPr>
              <a:spLocks noChangeArrowheads="1"/>
            </p:cNvSpPr>
            <p:nvPr/>
          </p:nvSpPr>
          <p:spPr bwMode="auto">
            <a:xfrm>
              <a:off x="6622256" y="4036191"/>
              <a:ext cx="1525587" cy="769938"/>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sz="1600" b="0" dirty="0">
                  <a:latin typeface="Segoe UI Light" panose="020B0502040204020203" pitchFamily="34" charset="0"/>
                  <a:cs typeface="Segoe UI Light" panose="020B0502040204020203" pitchFamily="34" charset="0"/>
                </a:rPr>
                <a:t>Resource </a:t>
              </a:r>
              <a:br>
                <a:rPr lang="en-US" sz="1600" b="0" dirty="0">
                  <a:latin typeface="Segoe UI Light" panose="020B0502040204020203" pitchFamily="34" charset="0"/>
                  <a:cs typeface="Segoe UI Light" panose="020B0502040204020203" pitchFamily="34" charset="0"/>
                </a:rPr>
              </a:br>
              <a:r>
                <a:rPr lang="en-US" sz="1600" b="0" dirty="0">
                  <a:latin typeface="Segoe UI Light" panose="020B0502040204020203" pitchFamily="34" charset="0"/>
                  <a:cs typeface="Segoe UI Light" panose="020B0502040204020203" pitchFamily="34" charset="0"/>
                </a:rPr>
                <a:t>Federation Server</a:t>
              </a:r>
            </a:p>
          </p:txBody>
        </p:sp>
        <p:sp>
          <p:nvSpPr>
            <p:cNvPr id="72" name="AutoShape 17"/>
            <p:cNvSpPr>
              <a:spLocks noChangeArrowheads="1"/>
            </p:cNvSpPr>
            <p:nvPr/>
          </p:nvSpPr>
          <p:spPr bwMode="auto">
            <a:xfrm>
              <a:off x="712788" y="5281613"/>
              <a:ext cx="2298700" cy="585787"/>
            </a:xfrm>
            <a:prstGeom prst="roundRect">
              <a:avLst>
                <a:gd name="adj" fmla="val 4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b="0" dirty="0">
                  <a:latin typeface="Segoe UI Light" panose="020B0502040204020203" pitchFamily="34" charset="0"/>
                  <a:cs typeface="Segoe UI Light" panose="020B0502040204020203" pitchFamily="34" charset="0"/>
                </a:rPr>
                <a:t>Account Partner Organization</a:t>
              </a:r>
            </a:p>
          </p:txBody>
        </p:sp>
        <p:sp>
          <p:nvSpPr>
            <p:cNvPr id="73" name="AutoShape 18"/>
            <p:cNvSpPr>
              <a:spLocks noChangeArrowheads="1"/>
            </p:cNvSpPr>
            <p:nvPr/>
          </p:nvSpPr>
          <p:spPr bwMode="auto">
            <a:xfrm>
              <a:off x="6335713" y="5141913"/>
              <a:ext cx="2114550" cy="865187"/>
            </a:xfrm>
            <a:prstGeom prst="roundRect">
              <a:avLst>
                <a:gd name="adj" fmla="val 4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b="0" dirty="0">
                  <a:latin typeface="Segoe UI Light" panose="020B0502040204020203" pitchFamily="34" charset="0"/>
                  <a:cs typeface="Segoe UI Light" panose="020B0502040204020203" pitchFamily="34" charset="0"/>
                </a:rPr>
                <a:t>Resource Partner Organization</a:t>
              </a:r>
            </a:p>
          </p:txBody>
        </p:sp>
        <p:pic>
          <p:nvPicPr>
            <p:cNvPr id="74" name="Picture 20" descr="Ser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5155" y="3157538"/>
              <a:ext cx="776287"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21" descr="Ser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9139" y="3127376"/>
              <a:ext cx="776288"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AutoShape 22"/>
            <p:cNvSpPr>
              <a:spLocks noChangeArrowheads="1"/>
            </p:cNvSpPr>
            <p:nvPr/>
          </p:nvSpPr>
          <p:spPr bwMode="auto">
            <a:xfrm>
              <a:off x="1469006" y="4013950"/>
              <a:ext cx="1530350" cy="769937"/>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sz="1600" b="0" dirty="0">
                  <a:latin typeface="Segoe UI Light" panose="020B0502040204020203" pitchFamily="34" charset="0"/>
                  <a:cs typeface="Segoe UI Light" panose="020B0502040204020203" pitchFamily="34" charset="0"/>
                </a:rPr>
                <a:t>Account </a:t>
              </a:r>
              <a:br>
                <a:rPr lang="en-US" sz="1600" b="0" dirty="0">
                  <a:latin typeface="Segoe UI Light" panose="020B0502040204020203" pitchFamily="34" charset="0"/>
                  <a:cs typeface="Segoe UI Light" panose="020B0502040204020203" pitchFamily="34" charset="0"/>
                </a:rPr>
              </a:br>
              <a:r>
                <a:rPr lang="en-US" sz="1600" b="0" dirty="0">
                  <a:latin typeface="Segoe UI Light" panose="020B0502040204020203" pitchFamily="34" charset="0"/>
                  <a:cs typeface="Segoe UI Light" panose="020B0502040204020203" pitchFamily="34" charset="0"/>
                </a:rPr>
                <a:t>Federation Server</a:t>
              </a:r>
            </a:p>
          </p:txBody>
        </p:sp>
        <p:pic>
          <p:nvPicPr>
            <p:cNvPr id="77" name="Picture 26"/>
            <p:cNvPicPr>
              <a:picLocks noChangeAspect="1" noChangeArrowheads="1"/>
            </p:cNvPicPr>
            <p:nvPr/>
          </p:nvPicPr>
          <p:blipFill>
            <a:blip r:embed="rId7"/>
            <a:srcRect/>
            <a:stretch>
              <a:fillRect/>
            </a:stretch>
          </p:blipFill>
          <p:spPr bwMode="auto">
            <a:xfrm>
              <a:off x="1009365" y="1893579"/>
              <a:ext cx="781050" cy="688975"/>
            </a:xfrm>
            <a:prstGeom prst="rect">
              <a:avLst/>
            </a:prstGeom>
            <a:noFill/>
            <a:ln w="9525" algn="ctr">
              <a:noFill/>
              <a:miter lim="800000"/>
              <a:headEnd/>
              <a:tailEnd/>
            </a:ln>
            <a:effectLst>
              <a:outerShdw dist="35921" dir="2700000" algn="ctr" rotWithShape="0">
                <a:srgbClr val="AFAFAF"/>
              </a:outerShdw>
            </a:effectLst>
          </p:spPr>
        </p:pic>
        <p:pic>
          <p:nvPicPr>
            <p:cNvPr id="78" name="Picture 27"/>
            <p:cNvPicPr>
              <a:picLocks noChangeAspect="1" noChangeArrowheads="1"/>
            </p:cNvPicPr>
            <p:nvPr/>
          </p:nvPicPr>
          <p:blipFill>
            <a:blip r:embed="rId8"/>
            <a:srcRect/>
            <a:stretch>
              <a:fillRect/>
            </a:stretch>
          </p:blipFill>
          <p:spPr bwMode="auto">
            <a:xfrm>
              <a:off x="1413648" y="2480865"/>
              <a:ext cx="587375" cy="384175"/>
            </a:xfrm>
            <a:prstGeom prst="rect">
              <a:avLst/>
            </a:prstGeom>
            <a:noFill/>
            <a:ln w="9525" algn="ctr">
              <a:noFill/>
              <a:miter lim="800000"/>
              <a:headEnd/>
              <a:tailEnd/>
            </a:ln>
            <a:effectLst>
              <a:outerShdw dist="35921" dir="2700000" algn="ctr" rotWithShape="0">
                <a:srgbClr val="AFAFAF"/>
              </a:outerShdw>
            </a:effectLst>
          </p:spPr>
        </p:pic>
        <p:sp>
          <p:nvSpPr>
            <p:cNvPr id="79" name="AutoShape 28"/>
            <p:cNvSpPr>
              <a:spLocks noChangeArrowheads="1"/>
            </p:cNvSpPr>
            <p:nvPr/>
          </p:nvSpPr>
          <p:spPr bwMode="auto">
            <a:xfrm>
              <a:off x="1539874" y="1804569"/>
              <a:ext cx="1009650" cy="320004"/>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sz="1600" b="0" dirty="0">
                  <a:latin typeface="Segoe UI Light" panose="020B0502040204020203" pitchFamily="34" charset="0"/>
                  <a:cs typeface="Segoe UI Light" panose="020B0502040204020203" pitchFamily="34" charset="0"/>
                </a:rPr>
                <a:t>AD DS</a:t>
              </a:r>
            </a:p>
          </p:txBody>
        </p:sp>
        <p:pic>
          <p:nvPicPr>
            <p:cNvPr id="80" name="Picture 29" descr="Firewall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5738" y="2432050"/>
              <a:ext cx="550862"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Line 30"/>
            <p:cNvSpPr>
              <a:spLocks noChangeShapeType="1"/>
            </p:cNvSpPr>
            <p:nvPr/>
          </p:nvSpPr>
          <p:spPr bwMode="auto">
            <a:xfrm flipH="1">
              <a:off x="2989263" y="3305175"/>
              <a:ext cx="3341687" cy="17463"/>
            </a:xfrm>
            <a:prstGeom prst="line">
              <a:avLst/>
            </a:prstGeom>
            <a:noFill/>
            <a:ln w="282575">
              <a:solidFill>
                <a:srgbClr val="339966"/>
              </a:solidFill>
              <a:round/>
              <a:headEnd/>
              <a:tailEnd type="triangle" w="sm" len="sm"/>
            </a:ln>
            <a:effectLst>
              <a:outerShdw dist="35921" dir="2700000" algn="ctr" rotWithShape="0">
                <a:srgbClr val="AFAFAF"/>
              </a:outerShdw>
            </a:effectLst>
          </p:spPr>
          <p:txBody>
            <a:bodyPr lIns="182880" rIns="182880" anchor="ctr"/>
            <a:lstStyle/>
            <a:p>
              <a:pPr>
                <a:defRPr/>
              </a:pPr>
              <a:endParaRPr lang="en-US">
                <a:latin typeface="Segoe UI Light" panose="020B0502040204020203" pitchFamily="34" charset="0"/>
                <a:cs typeface="Segoe UI Light" panose="020B0502040204020203" pitchFamily="34" charset="0"/>
              </a:endParaRPr>
            </a:p>
          </p:txBody>
        </p:sp>
        <p:sp>
          <p:nvSpPr>
            <p:cNvPr id="82" name="AutoShape 31"/>
            <p:cNvSpPr>
              <a:spLocks noChangeArrowheads="1"/>
            </p:cNvSpPr>
            <p:nvPr/>
          </p:nvSpPr>
          <p:spPr bwMode="auto">
            <a:xfrm>
              <a:off x="3498850" y="3156286"/>
              <a:ext cx="2605088" cy="320004"/>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sz="1600" b="0" dirty="0">
                  <a:solidFill>
                    <a:schemeClr val="bg1"/>
                  </a:solidFill>
                  <a:latin typeface="Segoe UI Light" panose="020B0502040204020203" pitchFamily="34" charset="0"/>
                  <a:cs typeface="Segoe UI Light" panose="020B0502040204020203" pitchFamily="34" charset="0"/>
                </a:rPr>
                <a:t>Federation Trust</a:t>
              </a:r>
            </a:p>
          </p:txBody>
        </p:sp>
      </p:grpSp>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106054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 AD FS server role provides simplified, secured identity federation and Web single sign-on (SSO) capabilities. </a:t>
            </a:r>
            <a:endParaRPr lang="en-US" dirty="0" smtClean="0"/>
          </a:p>
          <a:p>
            <a:pPr lvl="1"/>
            <a:r>
              <a:rPr lang="en-US" dirty="0" smtClean="0"/>
              <a:t>enables </a:t>
            </a:r>
            <a:r>
              <a:rPr lang="en-US" dirty="0"/>
              <a:t>the creation of trust relationships between two </a:t>
            </a:r>
            <a:r>
              <a:rPr lang="en-US" dirty="0" smtClean="0"/>
              <a:t>organizations</a:t>
            </a:r>
          </a:p>
          <a:p>
            <a:pPr lvl="1"/>
            <a:r>
              <a:rPr lang="en-US" dirty="0" smtClean="0"/>
              <a:t>provides </a:t>
            </a:r>
            <a:r>
              <a:rPr lang="en-US" dirty="0"/>
              <a:t>access to </a:t>
            </a:r>
            <a:r>
              <a:rPr lang="en-US" dirty="0" smtClean="0"/>
              <a:t>applications between organizations</a:t>
            </a:r>
          </a:p>
          <a:p>
            <a:pPr lvl="1"/>
            <a:r>
              <a:rPr lang="en-US" dirty="0" smtClean="0"/>
              <a:t>provides </a:t>
            </a:r>
            <a:r>
              <a:rPr lang="en-US" dirty="0"/>
              <a:t>Single Sign-on (SSO) between two different directories for Web-based applications</a:t>
            </a:r>
          </a:p>
          <a:p>
            <a:pPr lvl="1"/>
            <a:endParaRPr lang="en-US" dirty="0"/>
          </a:p>
        </p:txBody>
      </p:sp>
      <p:sp>
        <p:nvSpPr>
          <p:cNvPr id="2" name="Title 1"/>
          <p:cNvSpPr>
            <a:spLocks noGrp="1"/>
          </p:cNvSpPr>
          <p:nvPr>
            <p:ph type="title"/>
          </p:nvPr>
        </p:nvSpPr>
        <p:spPr/>
        <p:txBody>
          <a:bodyPr/>
          <a:lstStyle/>
          <a:p>
            <a:r>
              <a:rPr lang="en-US" dirty="0" smtClean="0"/>
              <a:t>What does AD FS do?</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149620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417638"/>
            <a:ext cx="4851368" cy="5311408"/>
          </a:xfrm>
        </p:spPr>
        <p:txBody>
          <a:bodyPr>
            <a:normAutofit/>
          </a:bodyPr>
          <a:lstStyle/>
          <a:p>
            <a:r>
              <a:rPr lang="en-US" dirty="0"/>
              <a:t>Active Directory Rights Management Services (AD RMS) is an information protection technology that works with </a:t>
            </a:r>
            <a:r>
              <a:rPr lang="en-US" dirty="0" smtClean="0"/>
              <a:t>applications </a:t>
            </a:r>
            <a:r>
              <a:rPr lang="en-US" dirty="0"/>
              <a:t>to </a:t>
            </a:r>
            <a:r>
              <a:rPr lang="en-US" dirty="0" smtClean="0"/>
              <a:t>safeguard </a:t>
            </a:r>
            <a:r>
              <a:rPr lang="en-US" dirty="0"/>
              <a:t>digital </a:t>
            </a:r>
            <a:r>
              <a:rPr lang="en-US" dirty="0" smtClean="0"/>
              <a:t>information</a:t>
            </a:r>
            <a:endParaRPr lang="en-US" dirty="0"/>
          </a:p>
        </p:txBody>
      </p:sp>
      <p:sp>
        <p:nvSpPr>
          <p:cNvPr id="2" name="Title 1"/>
          <p:cNvSpPr>
            <a:spLocks noGrp="1"/>
          </p:cNvSpPr>
          <p:nvPr>
            <p:ph type="title"/>
          </p:nvPr>
        </p:nvSpPr>
        <p:spPr/>
        <p:txBody>
          <a:bodyPr/>
          <a:lstStyle/>
          <a:p>
            <a:r>
              <a:rPr lang="en-US" dirty="0" smtClean="0"/>
              <a:t>What is AD RMS?</a:t>
            </a:r>
            <a:endParaRPr lang="en-US" dirty="0"/>
          </a:p>
        </p:txBody>
      </p:sp>
      <p:grpSp>
        <p:nvGrpSpPr>
          <p:cNvPr id="3" name="Group 2"/>
          <p:cNvGrpSpPr/>
          <p:nvPr/>
        </p:nvGrpSpPr>
        <p:grpSpPr>
          <a:xfrm>
            <a:off x="4444968" y="1153510"/>
            <a:ext cx="7259638" cy="4919663"/>
            <a:chOff x="930275" y="1190625"/>
            <a:chExt cx="7259638" cy="4919663"/>
          </a:xfrm>
        </p:grpSpPr>
        <p:grpSp>
          <p:nvGrpSpPr>
            <p:cNvPr id="108" name="Group 7"/>
            <p:cNvGrpSpPr>
              <a:grpSpLocks/>
            </p:cNvGrpSpPr>
            <p:nvPr/>
          </p:nvGrpSpPr>
          <p:grpSpPr bwMode="auto">
            <a:xfrm rot="8159454">
              <a:off x="2155825" y="2768600"/>
              <a:ext cx="1874838" cy="495300"/>
              <a:chOff x="2016" y="705"/>
              <a:chExt cx="2009" cy="3430"/>
            </a:xfrm>
          </p:grpSpPr>
          <p:sp>
            <p:nvSpPr>
              <p:cNvPr id="109" name="Line 8"/>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10" name="Text Box 9"/>
              <p:cNvSpPr txBox="1">
                <a:spLocks noChangeArrowheads="1"/>
              </p:cNvSpPr>
              <p:nvPr/>
            </p:nvSpPr>
            <p:spPr bwMode="auto">
              <a:xfrm rot="21375864">
                <a:off x="2867" y="705"/>
                <a:ext cx="435" cy="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vert="eaVert">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pic>
          <p:nvPicPr>
            <p:cNvPr id="111" name="Picture 10"/>
            <p:cNvPicPr>
              <a:picLocks noChangeAspect="1" noChangeArrowheads="1"/>
            </p:cNvPicPr>
            <p:nvPr/>
          </p:nvPicPr>
          <p:blipFill>
            <a:blip r:embed="rId4"/>
            <a:srcRect/>
            <a:stretch>
              <a:fillRect/>
            </a:stretch>
          </p:blipFill>
          <p:spPr bwMode="auto">
            <a:xfrm>
              <a:off x="4081463" y="1190625"/>
              <a:ext cx="976312" cy="1147763"/>
            </a:xfrm>
            <a:prstGeom prst="rect">
              <a:avLst/>
            </a:prstGeom>
            <a:noFill/>
            <a:ln w="9525" algn="ctr">
              <a:noFill/>
              <a:miter lim="800000"/>
              <a:headEnd/>
              <a:tailEnd/>
            </a:ln>
            <a:effectLst>
              <a:outerShdw dist="35921" dir="2700000" algn="ctr" rotWithShape="0">
                <a:srgbClr val="AFAFAF"/>
              </a:outerShdw>
            </a:effectLst>
          </p:spPr>
        </p:pic>
        <p:sp>
          <p:nvSpPr>
            <p:cNvPr id="112" name="Text Box 13"/>
            <p:cNvSpPr txBox="1">
              <a:spLocks noChangeArrowheads="1"/>
            </p:cNvSpPr>
            <p:nvPr/>
          </p:nvSpPr>
          <p:spPr bwMode="auto">
            <a:xfrm>
              <a:off x="4197878" y="2433322"/>
              <a:ext cx="866247" cy="635000"/>
            </a:xfrm>
            <a:prstGeom prst="rect">
              <a:avLst/>
            </a:prstGeom>
            <a:solidFill>
              <a:schemeClr val="bg1">
                <a:alpha val="79999"/>
              </a:schemeClr>
            </a:solid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Semibold" panose="020B0702040204020203" pitchFamily="34" charset="0"/>
                  <a:cs typeface="Segoe UI Semibold" panose="020B0702040204020203" pitchFamily="34" charset="0"/>
                </a:rPr>
                <a:t>RMS Server</a:t>
              </a:r>
              <a:endParaRPr lang="en-US" sz="1600" b="0" dirty="0">
                <a:latin typeface="Segoe UI Semibold" panose="020B0702040204020203" pitchFamily="34" charset="0"/>
                <a:cs typeface="Segoe UI Semibold" panose="020B0702040204020203" pitchFamily="34" charset="0"/>
              </a:endParaRPr>
            </a:p>
          </p:txBody>
        </p:sp>
        <p:pic>
          <p:nvPicPr>
            <p:cNvPr id="113" name="Picture 40"/>
            <p:cNvPicPr>
              <a:picLocks noChangeAspect="1" noChangeArrowheads="1"/>
            </p:cNvPicPr>
            <p:nvPr/>
          </p:nvPicPr>
          <p:blipFill>
            <a:blip r:embed="rId5"/>
            <a:srcRect/>
            <a:stretch>
              <a:fillRect/>
            </a:stretch>
          </p:blipFill>
          <p:spPr bwMode="auto">
            <a:xfrm>
              <a:off x="1409700" y="4022725"/>
              <a:ext cx="1119188" cy="1365250"/>
            </a:xfrm>
            <a:prstGeom prst="rect">
              <a:avLst/>
            </a:prstGeom>
            <a:noFill/>
            <a:ln w="9525" algn="ctr">
              <a:noFill/>
              <a:miter lim="800000"/>
              <a:headEnd/>
              <a:tailEnd/>
            </a:ln>
            <a:effectLst>
              <a:outerShdw dist="35921" dir="2700000" algn="ctr" rotWithShape="0">
                <a:srgbClr val="AFAFAF"/>
              </a:outerShdw>
            </a:effectLst>
          </p:spPr>
        </p:pic>
        <p:pic>
          <p:nvPicPr>
            <p:cNvPr id="114" name="Picture 43"/>
            <p:cNvPicPr>
              <a:picLocks noChangeAspect="1" noChangeArrowheads="1"/>
            </p:cNvPicPr>
            <p:nvPr/>
          </p:nvPicPr>
          <p:blipFill>
            <a:blip r:embed="rId5"/>
            <a:srcRect/>
            <a:stretch>
              <a:fillRect/>
            </a:stretch>
          </p:blipFill>
          <p:spPr bwMode="auto">
            <a:xfrm>
              <a:off x="6784975" y="4051300"/>
              <a:ext cx="1119188" cy="1365250"/>
            </a:xfrm>
            <a:prstGeom prst="rect">
              <a:avLst/>
            </a:prstGeom>
            <a:noFill/>
            <a:ln w="9525" algn="ctr">
              <a:noFill/>
              <a:miter lim="800000"/>
              <a:headEnd/>
              <a:tailEnd/>
            </a:ln>
            <a:effectLst>
              <a:outerShdw dist="35921" dir="2700000" algn="ctr" rotWithShape="0">
                <a:srgbClr val="AFAFAF"/>
              </a:outerShdw>
            </a:effectLst>
          </p:spPr>
        </p:pic>
        <p:pic>
          <p:nvPicPr>
            <p:cNvPr id="115" name="Picture 41"/>
            <p:cNvPicPr>
              <a:picLocks noChangeAspect="1" noChangeArrowheads="1"/>
            </p:cNvPicPr>
            <p:nvPr/>
          </p:nvPicPr>
          <p:blipFill>
            <a:blip r:embed="rId6"/>
            <a:srcRect/>
            <a:stretch>
              <a:fillRect/>
            </a:stretch>
          </p:blipFill>
          <p:spPr bwMode="auto">
            <a:xfrm>
              <a:off x="6630988" y="4322763"/>
              <a:ext cx="784225" cy="1235075"/>
            </a:xfrm>
            <a:prstGeom prst="rect">
              <a:avLst/>
            </a:prstGeom>
            <a:noFill/>
            <a:ln w="9525" algn="ctr">
              <a:noFill/>
              <a:miter lim="800000"/>
              <a:headEnd/>
              <a:tailEnd/>
            </a:ln>
            <a:effectLst>
              <a:outerShdw dist="35921" dir="2700000" algn="ctr" rotWithShape="0">
                <a:srgbClr val="AFAFAF"/>
              </a:outerShdw>
            </a:effectLst>
          </p:spPr>
        </p:pic>
        <p:pic>
          <p:nvPicPr>
            <p:cNvPr id="116" name="Picture 42"/>
            <p:cNvPicPr>
              <a:picLocks noChangeAspect="1" noChangeArrowheads="1"/>
            </p:cNvPicPr>
            <p:nvPr/>
          </p:nvPicPr>
          <p:blipFill>
            <a:blip r:embed="rId7"/>
            <a:srcRect/>
            <a:stretch>
              <a:fillRect/>
            </a:stretch>
          </p:blipFill>
          <p:spPr bwMode="auto">
            <a:xfrm>
              <a:off x="1130300" y="4287838"/>
              <a:ext cx="822325" cy="1295400"/>
            </a:xfrm>
            <a:prstGeom prst="rect">
              <a:avLst/>
            </a:prstGeom>
            <a:noFill/>
            <a:ln w="9525" algn="ctr">
              <a:noFill/>
              <a:miter lim="800000"/>
              <a:headEnd/>
              <a:tailEnd/>
            </a:ln>
            <a:effectLst>
              <a:outerShdw dist="35921" dir="2700000" algn="ctr" rotWithShape="0">
                <a:srgbClr val="AFAFAF"/>
              </a:outerShdw>
            </a:effectLst>
          </p:spPr>
        </p:pic>
        <p:pic>
          <p:nvPicPr>
            <p:cNvPr id="117" name="Picture 44"/>
            <p:cNvPicPr>
              <a:picLocks noChangeAspect="1" noChangeArrowheads="1"/>
            </p:cNvPicPr>
            <p:nvPr/>
          </p:nvPicPr>
          <p:blipFill>
            <a:blip r:embed="rId8"/>
            <a:srcRect/>
            <a:stretch>
              <a:fillRect/>
            </a:stretch>
          </p:blipFill>
          <p:spPr bwMode="auto">
            <a:xfrm>
              <a:off x="2508250" y="2903538"/>
              <a:ext cx="704850" cy="676275"/>
            </a:xfrm>
            <a:prstGeom prst="rect">
              <a:avLst/>
            </a:prstGeom>
            <a:noFill/>
            <a:ln w="9525" algn="ctr">
              <a:noFill/>
              <a:miter lim="800000"/>
              <a:headEnd/>
              <a:tailEnd/>
            </a:ln>
            <a:effectLst>
              <a:outerShdw dist="35921" dir="2700000" algn="ctr" rotWithShape="0">
                <a:srgbClr val="AFAFAF"/>
              </a:outerShdw>
            </a:effectLst>
          </p:spPr>
        </p:pic>
        <p:grpSp>
          <p:nvGrpSpPr>
            <p:cNvPr id="118" name="Group 46"/>
            <p:cNvGrpSpPr>
              <a:grpSpLocks/>
            </p:cNvGrpSpPr>
            <p:nvPr/>
          </p:nvGrpSpPr>
          <p:grpSpPr bwMode="auto">
            <a:xfrm>
              <a:off x="2835275" y="4503738"/>
              <a:ext cx="3546475" cy="312737"/>
              <a:chOff x="2016" y="705"/>
              <a:chExt cx="2009" cy="2173"/>
            </a:xfrm>
          </p:grpSpPr>
          <p:sp>
            <p:nvSpPr>
              <p:cNvPr id="119" name="Line 47"/>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20" name="Text Box 48"/>
              <p:cNvSpPr txBox="1">
                <a:spLocks noChangeArrowheads="1"/>
              </p:cNvSpPr>
              <p:nvPr/>
            </p:nvSpPr>
            <p:spPr bwMode="auto">
              <a:xfrm rot="-224136">
                <a:off x="2861" y="705"/>
                <a:ext cx="434"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sp>
          <p:nvSpPr>
            <p:cNvPr id="121" name="Text Box 51"/>
            <p:cNvSpPr txBox="1">
              <a:spLocks noChangeArrowheads="1"/>
            </p:cNvSpPr>
            <p:nvPr/>
          </p:nvSpPr>
          <p:spPr bwMode="auto">
            <a:xfrm>
              <a:off x="930275" y="5475288"/>
              <a:ext cx="1402675" cy="635000"/>
            </a:xfrm>
            <a:prstGeom prst="rect">
              <a:avLst/>
            </a:prstGeom>
            <a:solidFill>
              <a:schemeClr val="bg1">
                <a:alpha val="79999"/>
              </a:schemeClr>
            </a:solid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Semibold" panose="020B0702040204020203" pitchFamily="34" charset="0"/>
                  <a:cs typeface="Segoe UI Semibold" panose="020B0702040204020203" pitchFamily="34" charset="0"/>
                </a:rPr>
                <a:t>Information Author</a:t>
              </a:r>
              <a:endParaRPr lang="en-US" sz="1600" b="0" dirty="0">
                <a:latin typeface="Segoe UI Semibold" panose="020B0702040204020203" pitchFamily="34" charset="0"/>
                <a:cs typeface="Segoe UI Semibold" panose="020B0702040204020203" pitchFamily="34" charset="0"/>
              </a:endParaRPr>
            </a:p>
          </p:txBody>
        </p:sp>
        <p:sp>
          <p:nvSpPr>
            <p:cNvPr id="122" name="Text Box 52"/>
            <p:cNvSpPr txBox="1">
              <a:spLocks noChangeArrowheads="1"/>
            </p:cNvSpPr>
            <p:nvPr/>
          </p:nvSpPr>
          <p:spPr bwMode="auto">
            <a:xfrm>
              <a:off x="6630988" y="5545138"/>
              <a:ext cx="1131887" cy="441325"/>
            </a:xfrm>
            <a:prstGeom prst="rect">
              <a:avLst/>
            </a:prstGeom>
            <a:solidFill>
              <a:schemeClr val="bg1">
                <a:alpha val="79999"/>
              </a:schemeClr>
            </a:solid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Semibold" panose="020B0702040204020203" pitchFamily="34" charset="0"/>
                  <a:cs typeface="Segoe UI Semibold" panose="020B0702040204020203" pitchFamily="34" charset="0"/>
                </a:rPr>
                <a:t>Recipient</a:t>
              </a:r>
              <a:endParaRPr lang="en-US" sz="1600" b="0" dirty="0">
                <a:latin typeface="Segoe UI Semibold" panose="020B0702040204020203" pitchFamily="34" charset="0"/>
                <a:cs typeface="Segoe UI Semibold" panose="020B0702040204020203" pitchFamily="34" charset="0"/>
              </a:endParaRPr>
            </a:p>
          </p:txBody>
        </p:sp>
        <p:grpSp>
          <p:nvGrpSpPr>
            <p:cNvPr id="123" name="Group 53"/>
            <p:cNvGrpSpPr>
              <a:grpSpLocks/>
            </p:cNvGrpSpPr>
            <p:nvPr/>
          </p:nvGrpSpPr>
          <p:grpSpPr bwMode="auto">
            <a:xfrm rot="2648721">
              <a:off x="4926013" y="3117850"/>
              <a:ext cx="1874837" cy="312738"/>
              <a:chOff x="2016" y="672"/>
              <a:chExt cx="2009" cy="2166"/>
            </a:xfrm>
          </p:grpSpPr>
          <p:sp>
            <p:nvSpPr>
              <p:cNvPr id="124" name="Line 54"/>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25" name="Text Box 55"/>
              <p:cNvSpPr txBox="1">
                <a:spLocks noChangeArrowheads="1"/>
              </p:cNvSpPr>
              <p:nvPr/>
            </p:nvSpPr>
            <p:spPr bwMode="auto">
              <a:xfrm rot="-224136">
                <a:off x="2861" y="672"/>
                <a:ext cx="434" cy="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grpSp>
          <p:nvGrpSpPr>
            <p:cNvPr id="126" name="Group 56"/>
            <p:cNvGrpSpPr>
              <a:grpSpLocks/>
            </p:cNvGrpSpPr>
            <p:nvPr/>
          </p:nvGrpSpPr>
          <p:grpSpPr bwMode="auto">
            <a:xfrm rot="-8151633">
              <a:off x="5235575" y="2763838"/>
              <a:ext cx="1874838" cy="312737"/>
              <a:chOff x="2016" y="672"/>
              <a:chExt cx="2009" cy="2166"/>
            </a:xfrm>
          </p:grpSpPr>
          <p:sp>
            <p:nvSpPr>
              <p:cNvPr id="127" name="Line 57"/>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28" name="Text Box 58"/>
              <p:cNvSpPr txBox="1">
                <a:spLocks noChangeArrowheads="1"/>
              </p:cNvSpPr>
              <p:nvPr/>
            </p:nvSpPr>
            <p:spPr bwMode="auto">
              <a:xfrm rot="-224136">
                <a:off x="2861" y="672"/>
                <a:ext cx="434" cy="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pic>
          <p:nvPicPr>
            <p:cNvPr id="133" name="Picture 71"/>
            <p:cNvPicPr>
              <a:picLocks noChangeAspect="1" noChangeArrowheads="1"/>
            </p:cNvPicPr>
            <p:nvPr/>
          </p:nvPicPr>
          <p:blipFill>
            <a:blip r:embed="rId9"/>
            <a:srcRect/>
            <a:stretch>
              <a:fillRect/>
            </a:stretch>
          </p:blipFill>
          <p:spPr bwMode="auto">
            <a:xfrm>
              <a:off x="5348288" y="1822450"/>
              <a:ext cx="596900" cy="573088"/>
            </a:xfrm>
            <a:prstGeom prst="rect">
              <a:avLst/>
            </a:prstGeom>
            <a:noFill/>
            <a:ln w="9525" algn="ctr">
              <a:noFill/>
              <a:miter lim="800000"/>
              <a:headEnd/>
              <a:tailEnd/>
            </a:ln>
            <a:effectLst>
              <a:outerShdw dist="35921" dir="2700000" algn="ctr" rotWithShape="0">
                <a:srgbClr val="AFAFAF"/>
              </a:outerShdw>
            </a:effectLst>
          </p:spPr>
        </p:pic>
        <p:pic>
          <p:nvPicPr>
            <p:cNvPr id="134" name="Picture 73"/>
            <p:cNvPicPr>
              <a:picLocks noChangeAspect="1" noChangeArrowheads="1"/>
            </p:cNvPicPr>
            <p:nvPr/>
          </p:nvPicPr>
          <p:blipFill>
            <a:blip r:embed="rId10"/>
            <a:srcRect/>
            <a:stretch>
              <a:fillRect/>
            </a:stretch>
          </p:blipFill>
          <p:spPr bwMode="auto">
            <a:xfrm>
              <a:off x="5778500" y="1714500"/>
              <a:ext cx="549275" cy="520700"/>
            </a:xfrm>
            <a:prstGeom prst="rect">
              <a:avLst/>
            </a:prstGeom>
            <a:noFill/>
            <a:ln w="9525" algn="ctr">
              <a:noFill/>
              <a:miter lim="800000"/>
              <a:headEnd/>
              <a:tailEnd/>
            </a:ln>
            <a:effectLst>
              <a:outerShdw dist="35921" dir="2700000" algn="ctr" rotWithShape="0">
                <a:srgbClr val="AFAFAF"/>
              </a:outerShdw>
            </a:effectLst>
          </p:spPr>
        </p:pic>
        <p:grpSp>
          <p:nvGrpSpPr>
            <p:cNvPr id="135" name="Group 95"/>
            <p:cNvGrpSpPr>
              <a:grpSpLocks/>
            </p:cNvGrpSpPr>
            <p:nvPr/>
          </p:nvGrpSpPr>
          <p:grpSpPr bwMode="auto">
            <a:xfrm>
              <a:off x="1884363" y="3822700"/>
              <a:ext cx="561975" cy="857250"/>
              <a:chOff x="1143" y="2627"/>
              <a:chExt cx="354" cy="540"/>
            </a:xfrm>
          </p:grpSpPr>
          <p:pic>
            <p:nvPicPr>
              <p:cNvPr id="136" name="Picture 94"/>
              <p:cNvPicPr>
                <a:picLocks noChangeAspect="1" noChangeArrowheads="1"/>
              </p:cNvPicPr>
              <p:nvPr/>
            </p:nvPicPr>
            <p:blipFill>
              <a:blip r:embed="rId11"/>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137" name="Object 87"/>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1194" name="Visio" r:id="rId12" imgW="1400251" imgH="1400251" progId="Visio.Drawing.11">
                      <p:embed/>
                    </p:oleObj>
                  </mc:Choice>
                  <mc:Fallback>
                    <p:oleObj name="Visio" r:id="rId12" imgW="1400251" imgH="1400251"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38" name="Picture 91"/>
              <p:cNvPicPr>
                <a:picLocks noChangeAspect="1" noChangeArrowheads="1"/>
              </p:cNvPicPr>
              <p:nvPr/>
            </p:nvPicPr>
            <p:blipFill>
              <a:blip r:embed="rId14"/>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grpSp>
          <p:nvGrpSpPr>
            <p:cNvPr id="139" name="Group 96"/>
            <p:cNvGrpSpPr>
              <a:grpSpLocks/>
            </p:cNvGrpSpPr>
            <p:nvPr/>
          </p:nvGrpSpPr>
          <p:grpSpPr bwMode="auto">
            <a:xfrm>
              <a:off x="4286250" y="4660900"/>
              <a:ext cx="561975" cy="857250"/>
              <a:chOff x="1143" y="2627"/>
              <a:chExt cx="354" cy="540"/>
            </a:xfrm>
          </p:grpSpPr>
          <p:pic>
            <p:nvPicPr>
              <p:cNvPr id="140" name="Picture 97"/>
              <p:cNvPicPr>
                <a:picLocks noChangeAspect="1" noChangeArrowheads="1"/>
              </p:cNvPicPr>
              <p:nvPr/>
            </p:nvPicPr>
            <p:blipFill>
              <a:blip r:embed="rId11"/>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141" name="Object 98"/>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1195" name="Visio" r:id="rId15" imgW="1400251" imgH="1400251" progId="Visio.Drawing.11">
                      <p:embed/>
                    </p:oleObj>
                  </mc:Choice>
                  <mc:Fallback>
                    <p:oleObj name="Visio" r:id="rId15" imgW="1400251" imgH="1400251"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42" name="Picture 99"/>
              <p:cNvPicPr>
                <a:picLocks noChangeAspect="1" noChangeArrowheads="1"/>
              </p:cNvPicPr>
              <p:nvPr/>
            </p:nvPicPr>
            <p:blipFill>
              <a:blip r:embed="rId14"/>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43" name="Picture 17"/>
            <p:cNvPicPr>
              <a:picLocks noChangeAspect="1" noChangeArrowheads="1"/>
            </p:cNvPicPr>
            <p:nvPr/>
          </p:nvPicPr>
          <p:blipFill>
            <a:blip r:embed="rId16"/>
            <a:srcRect/>
            <a:stretch>
              <a:fillRect/>
            </a:stretch>
          </p:blipFill>
          <p:spPr bwMode="auto">
            <a:xfrm>
              <a:off x="4670425" y="5033963"/>
              <a:ext cx="393700" cy="631825"/>
            </a:xfrm>
            <a:prstGeom prst="rect">
              <a:avLst/>
            </a:prstGeom>
            <a:noFill/>
            <a:ln w="9525" algn="ctr">
              <a:noFill/>
              <a:miter lim="800000"/>
              <a:headEnd/>
              <a:tailEnd/>
            </a:ln>
            <a:effectLst>
              <a:outerShdw dist="35921" dir="2700000" algn="ctr" rotWithShape="0">
                <a:srgbClr val="AFAFAF"/>
              </a:outerShdw>
            </a:effectLst>
          </p:spPr>
        </p:pic>
        <p:grpSp>
          <p:nvGrpSpPr>
            <p:cNvPr id="144" name="Group 100"/>
            <p:cNvGrpSpPr>
              <a:grpSpLocks/>
            </p:cNvGrpSpPr>
            <p:nvPr/>
          </p:nvGrpSpPr>
          <p:grpSpPr bwMode="auto">
            <a:xfrm>
              <a:off x="7375525" y="3792538"/>
              <a:ext cx="561975" cy="857250"/>
              <a:chOff x="1143" y="2627"/>
              <a:chExt cx="354" cy="540"/>
            </a:xfrm>
          </p:grpSpPr>
          <p:pic>
            <p:nvPicPr>
              <p:cNvPr id="145" name="Picture 101"/>
              <p:cNvPicPr>
                <a:picLocks noChangeAspect="1" noChangeArrowheads="1"/>
              </p:cNvPicPr>
              <p:nvPr/>
            </p:nvPicPr>
            <p:blipFill>
              <a:blip r:embed="rId11"/>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146" name="Object 102"/>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1196" name="Visio" r:id="rId17" imgW="1400251" imgH="1400251" progId="Visio.Drawing.11">
                      <p:embed/>
                    </p:oleObj>
                  </mc:Choice>
                  <mc:Fallback>
                    <p:oleObj name="Visio" r:id="rId17" imgW="1400251" imgH="1400251"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47" name="Picture 103"/>
              <p:cNvPicPr>
                <a:picLocks noChangeAspect="1" noChangeArrowheads="1"/>
              </p:cNvPicPr>
              <p:nvPr/>
            </p:nvPicPr>
            <p:blipFill>
              <a:blip r:embed="rId14"/>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48" name="Picture 50"/>
            <p:cNvPicPr>
              <a:picLocks noChangeAspect="1" noChangeArrowheads="1"/>
            </p:cNvPicPr>
            <p:nvPr/>
          </p:nvPicPr>
          <p:blipFill>
            <a:blip r:embed="rId18"/>
            <a:srcRect/>
            <a:stretch>
              <a:fillRect/>
            </a:stretch>
          </p:blipFill>
          <p:spPr bwMode="auto">
            <a:xfrm>
              <a:off x="7762875" y="4006850"/>
              <a:ext cx="427038" cy="647700"/>
            </a:xfrm>
            <a:prstGeom prst="rect">
              <a:avLst/>
            </a:prstGeom>
            <a:noFill/>
            <a:ln w="9525" algn="ctr">
              <a:noFill/>
              <a:miter lim="800000"/>
              <a:headEnd/>
              <a:tailEnd/>
            </a:ln>
            <a:effectLst>
              <a:outerShdw dist="35921" dir="2700000" algn="ctr" rotWithShape="0">
                <a:srgbClr val="AFAFAF"/>
              </a:outerShdw>
            </a:effectLst>
          </p:spPr>
        </p:pic>
        <p:pic>
          <p:nvPicPr>
            <p:cNvPr id="149" name="Picture 105"/>
            <p:cNvPicPr>
              <a:picLocks noChangeAspect="1" noChangeArrowheads="1"/>
            </p:cNvPicPr>
            <p:nvPr/>
          </p:nvPicPr>
          <p:blipFill>
            <a:blip r:embed="rId19"/>
            <a:srcRect/>
            <a:stretch>
              <a:fillRect/>
            </a:stretch>
          </p:blipFill>
          <p:spPr bwMode="auto">
            <a:xfrm>
              <a:off x="5872163" y="3209925"/>
              <a:ext cx="423862" cy="690563"/>
            </a:xfrm>
            <a:prstGeom prst="rect">
              <a:avLst/>
            </a:prstGeom>
            <a:noFill/>
            <a:ln w="9525" algn="ctr">
              <a:noFill/>
              <a:miter lim="800000"/>
              <a:headEnd/>
              <a:tailEnd/>
            </a:ln>
            <a:effectLst>
              <a:outerShdw dist="35921" dir="2700000" algn="ctr" rotWithShape="0">
                <a:srgbClr val="AFAFAF"/>
              </a:outerShdw>
            </a:effectLst>
          </p:spPr>
        </p:pic>
      </p:grpSp>
      <p:pic>
        <p:nvPicPr>
          <p:cNvPr id="47" name="Picture 4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4216013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A</a:t>
            </a:r>
            <a:r>
              <a:rPr lang="en-US" dirty="0" smtClean="0"/>
              <a:t>llows </a:t>
            </a:r>
            <a:r>
              <a:rPr lang="en-US" dirty="0"/>
              <a:t>individuals and administrators </a:t>
            </a:r>
            <a:r>
              <a:rPr lang="en-US" dirty="0" smtClean="0"/>
              <a:t>to </a:t>
            </a:r>
            <a:r>
              <a:rPr lang="en-US" dirty="0"/>
              <a:t>specify access permissions to documents, workbooks, and </a:t>
            </a:r>
            <a:r>
              <a:rPr lang="en-US" dirty="0" smtClean="0"/>
              <a:t>presentations</a:t>
            </a:r>
          </a:p>
          <a:p>
            <a:pPr lvl="1"/>
            <a:r>
              <a:rPr lang="en-US" dirty="0"/>
              <a:t>prevent sensitive information from being printed, forwarded, or copied by unauthorized </a:t>
            </a:r>
            <a:r>
              <a:rPr lang="en-US" dirty="0" smtClean="0"/>
              <a:t>people</a:t>
            </a:r>
          </a:p>
          <a:p>
            <a:pPr lvl="1"/>
            <a:r>
              <a:rPr lang="en-US" dirty="0"/>
              <a:t>access and usage restrictions are enforced no matter where the information </a:t>
            </a:r>
            <a:r>
              <a:rPr lang="en-US" dirty="0" smtClean="0"/>
              <a:t>is located</a:t>
            </a:r>
            <a:endParaRPr lang="en-GB" dirty="0"/>
          </a:p>
        </p:txBody>
      </p:sp>
      <p:sp>
        <p:nvSpPr>
          <p:cNvPr id="2" name="Title 1"/>
          <p:cNvSpPr>
            <a:spLocks noGrp="1"/>
          </p:cNvSpPr>
          <p:nvPr>
            <p:ph type="title"/>
          </p:nvPr>
        </p:nvSpPr>
        <p:spPr/>
        <p:txBody>
          <a:bodyPr>
            <a:normAutofit/>
          </a:bodyPr>
          <a:lstStyle/>
          <a:p>
            <a:r>
              <a:rPr lang="en-US" dirty="0" smtClean="0"/>
              <a:t>What does AD RMS do?</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893957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417638"/>
            <a:ext cx="5179258" cy="5311408"/>
          </a:xfrm>
        </p:spPr>
        <p:txBody>
          <a:bodyPr>
            <a:normAutofit/>
          </a:bodyPr>
          <a:lstStyle/>
          <a:p>
            <a:r>
              <a:rPr lang="en-US" dirty="0" smtClean="0"/>
              <a:t>AD </a:t>
            </a:r>
            <a:r>
              <a:rPr lang="en-US" dirty="0"/>
              <a:t>LDS is a hierarchical file-based directory store</a:t>
            </a:r>
          </a:p>
          <a:p>
            <a:r>
              <a:rPr lang="en-US" dirty="0" smtClean="0"/>
              <a:t>AD LDS is both </a:t>
            </a:r>
            <a:r>
              <a:rPr lang="en-US" dirty="0"/>
              <a:t>the directory information source and </a:t>
            </a:r>
            <a:r>
              <a:rPr lang="en-US" dirty="0" smtClean="0"/>
              <a:t>the service </a:t>
            </a:r>
            <a:r>
              <a:rPr lang="en-US" dirty="0"/>
              <a:t>that makes the information available and </a:t>
            </a:r>
            <a:r>
              <a:rPr lang="en-US" dirty="0" smtClean="0"/>
              <a:t>usable</a:t>
            </a:r>
            <a:endParaRPr lang="en-US" dirty="0"/>
          </a:p>
        </p:txBody>
      </p:sp>
      <p:sp>
        <p:nvSpPr>
          <p:cNvPr id="2" name="Title 1"/>
          <p:cNvSpPr>
            <a:spLocks noGrp="1"/>
          </p:cNvSpPr>
          <p:nvPr>
            <p:ph type="title"/>
          </p:nvPr>
        </p:nvSpPr>
        <p:spPr/>
        <p:txBody>
          <a:bodyPr/>
          <a:lstStyle/>
          <a:p>
            <a:r>
              <a:rPr lang="en-US" dirty="0" smtClean="0"/>
              <a:t>What is AD LDS?</a:t>
            </a:r>
            <a:endParaRPr lang="en-US" dirty="0"/>
          </a:p>
        </p:txBody>
      </p:sp>
      <p:grpSp>
        <p:nvGrpSpPr>
          <p:cNvPr id="38" name="Group 37"/>
          <p:cNvGrpSpPr/>
          <p:nvPr/>
        </p:nvGrpSpPr>
        <p:grpSpPr>
          <a:xfrm>
            <a:off x="5673922" y="1184335"/>
            <a:ext cx="1668168" cy="1666917"/>
            <a:chOff x="5997940" y="2127626"/>
            <a:chExt cx="1668168" cy="1666917"/>
          </a:xfrm>
          <a:solidFill>
            <a:schemeClr val="accent1">
              <a:lumMod val="20000"/>
              <a:lumOff val="80000"/>
            </a:schemeClr>
          </a:solidFill>
        </p:grpSpPr>
        <p:sp>
          <p:nvSpPr>
            <p:cNvPr id="18" name="Rounded Rectangle 17"/>
            <p:cNvSpPr/>
            <p:nvPr/>
          </p:nvSpPr>
          <p:spPr>
            <a:xfrm>
              <a:off x="5997940" y="2127626"/>
              <a:ext cx="1668168"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6083495" y="2127626"/>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Windows User</a:t>
              </a:r>
              <a:endParaRPr lang="en-US" sz="1400" dirty="0">
                <a:latin typeface="Segoe UI" panose="020B0502040204020203" pitchFamily="34" charset="0"/>
                <a:cs typeface="Segoe UI" panose="020B0502040204020203" pitchFamily="34" charset="0"/>
              </a:endParaRPr>
            </a:p>
          </p:txBody>
        </p:sp>
        <p:sp>
          <p:nvSpPr>
            <p:cNvPr id="36" name="TextBox 35"/>
            <p:cNvSpPr txBox="1"/>
            <p:nvPr/>
          </p:nvSpPr>
          <p:spPr>
            <a:xfrm>
              <a:off x="6006604" y="2624992"/>
              <a:ext cx="1659504" cy="1169551"/>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Account Information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Privileges</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Profiles</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Policies</a:t>
              </a:r>
            </a:p>
          </p:txBody>
        </p:sp>
      </p:grpSp>
      <p:grpSp>
        <p:nvGrpSpPr>
          <p:cNvPr id="42" name="Group 41"/>
          <p:cNvGrpSpPr/>
          <p:nvPr/>
        </p:nvGrpSpPr>
        <p:grpSpPr>
          <a:xfrm>
            <a:off x="5741219" y="4355585"/>
            <a:ext cx="1501955" cy="1592132"/>
            <a:chOff x="5655668" y="4464126"/>
            <a:chExt cx="1501955" cy="1592132"/>
          </a:xfrm>
          <a:solidFill>
            <a:schemeClr val="accent1">
              <a:lumMod val="20000"/>
              <a:lumOff val="80000"/>
            </a:schemeClr>
          </a:solidFill>
        </p:grpSpPr>
        <p:sp>
          <p:nvSpPr>
            <p:cNvPr id="19" name="Rounded Rectangle 18"/>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5752847" y="4464126"/>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Email Servers</a:t>
              </a:r>
              <a:endParaRPr lang="en-US" sz="1400" dirty="0">
                <a:latin typeface="Segoe UI" panose="020B0502040204020203" pitchFamily="34" charset="0"/>
                <a:cs typeface="Segoe UI" panose="020B0502040204020203" pitchFamily="34" charset="0"/>
              </a:endParaRPr>
            </a:p>
          </p:txBody>
        </p:sp>
        <p:sp>
          <p:nvSpPr>
            <p:cNvPr id="41" name="TextBox 40"/>
            <p:cNvSpPr txBox="1"/>
            <p:nvPr/>
          </p:nvSpPr>
          <p:spPr>
            <a:xfrm>
              <a:off x="5655669" y="5098606"/>
              <a:ext cx="150195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Mailbox Information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Address Book</a:t>
              </a:r>
              <a:endParaRPr lang="en-US" sz="1400" dirty="0">
                <a:latin typeface="Segoe UI" panose="020B0502040204020203" pitchFamily="34" charset="0"/>
                <a:cs typeface="Segoe UI" panose="020B0502040204020203" pitchFamily="34" charset="0"/>
              </a:endParaRPr>
            </a:p>
          </p:txBody>
        </p:sp>
      </p:grpSp>
      <p:grpSp>
        <p:nvGrpSpPr>
          <p:cNvPr id="47" name="Group 46"/>
          <p:cNvGrpSpPr/>
          <p:nvPr/>
        </p:nvGrpSpPr>
        <p:grpSpPr>
          <a:xfrm>
            <a:off x="10058403" y="4355585"/>
            <a:ext cx="1539854" cy="1642452"/>
            <a:chOff x="5655668" y="4464126"/>
            <a:chExt cx="1539854" cy="1642452"/>
          </a:xfrm>
          <a:solidFill>
            <a:schemeClr val="accent1">
              <a:lumMod val="20000"/>
              <a:lumOff val="80000"/>
            </a:schemeClr>
          </a:solidFill>
        </p:grpSpPr>
        <p:sp>
          <p:nvSpPr>
            <p:cNvPr id="48" name="Rounded Rectangle 47"/>
            <p:cNvSpPr/>
            <p:nvPr/>
          </p:nvSpPr>
          <p:spPr>
            <a:xfrm>
              <a:off x="5655668" y="4464126"/>
              <a:ext cx="1539854"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752846" y="4464126"/>
              <a:ext cx="1210629" cy="307777"/>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Applications</a:t>
              </a:r>
              <a:endParaRPr lang="en-US" sz="1400" dirty="0">
                <a:latin typeface="Segoe UI" panose="020B0502040204020203" pitchFamily="34" charset="0"/>
                <a:cs typeface="Segoe UI" panose="020B0502040204020203" pitchFamily="34" charset="0"/>
              </a:endParaRPr>
            </a:p>
          </p:txBody>
        </p:sp>
        <p:sp>
          <p:nvSpPr>
            <p:cNvPr id="50" name="TextBox 49"/>
            <p:cNvSpPr txBox="1"/>
            <p:nvPr/>
          </p:nvSpPr>
          <p:spPr>
            <a:xfrm>
              <a:off x="5693568" y="4721583"/>
              <a:ext cx="1501954" cy="1384995"/>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Server </a:t>
              </a:r>
              <a:r>
                <a:rPr lang="en-US" sz="1400" dirty="0" err="1" smtClean="0">
                  <a:latin typeface="Segoe UI" panose="020B0502040204020203" pitchFamily="34" charset="0"/>
                  <a:cs typeface="Segoe UI" panose="020B0502040204020203" pitchFamily="34" charset="0"/>
                </a:rPr>
                <a:t>Config</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SSO</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App-Specific Directory Info</a:t>
              </a:r>
            </a:p>
          </p:txBody>
        </p:sp>
      </p:grpSp>
      <p:grpSp>
        <p:nvGrpSpPr>
          <p:cNvPr id="51" name="Group 50"/>
          <p:cNvGrpSpPr/>
          <p:nvPr/>
        </p:nvGrpSpPr>
        <p:grpSpPr>
          <a:xfrm>
            <a:off x="10064251" y="1156182"/>
            <a:ext cx="1501955" cy="1592132"/>
            <a:chOff x="5655668" y="4464126"/>
            <a:chExt cx="1501955" cy="1592132"/>
          </a:xfrm>
          <a:solidFill>
            <a:schemeClr val="accent1">
              <a:lumMod val="20000"/>
              <a:lumOff val="80000"/>
            </a:schemeClr>
          </a:solidFill>
        </p:grpSpPr>
        <p:sp>
          <p:nvSpPr>
            <p:cNvPr id="52" name="Rounded Rectangle 51"/>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752847" y="4464126"/>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Network Devices</a:t>
              </a:r>
              <a:endParaRPr lang="en-US" sz="1400" dirty="0">
                <a:latin typeface="Segoe UI" panose="020B0502040204020203" pitchFamily="34" charset="0"/>
                <a:cs typeface="Segoe UI" panose="020B0502040204020203" pitchFamily="34" charset="0"/>
              </a:endParaRPr>
            </a:p>
          </p:txBody>
        </p:sp>
        <p:sp>
          <p:nvSpPr>
            <p:cNvPr id="54" name="TextBox 53"/>
            <p:cNvSpPr txBox="1"/>
            <p:nvPr/>
          </p:nvSpPr>
          <p:spPr>
            <a:xfrm>
              <a:off x="5655669" y="5098606"/>
              <a:ext cx="150195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Config</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QoS</a:t>
              </a:r>
              <a:r>
                <a:rPr lang="en-US" sz="1400" dirty="0" smtClean="0">
                  <a:latin typeface="Segoe UI" panose="020B0502040204020203" pitchFamily="34" charset="0"/>
                  <a:cs typeface="Segoe UI" panose="020B0502040204020203" pitchFamily="34" charset="0"/>
                </a:rPr>
                <a:t> Policy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Security Policy</a:t>
              </a:r>
              <a:endParaRPr lang="en-US" sz="1400" dirty="0">
                <a:latin typeface="Segoe UI" panose="020B0502040204020203" pitchFamily="34" charset="0"/>
                <a:cs typeface="Segoe UI" panose="020B0502040204020203" pitchFamily="34" charset="0"/>
              </a:endParaRPr>
            </a:p>
          </p:txBody>
        </p:sp>
      </p:grpSp>
      <p:grpSp>
        <p:nvGrpSpPr>
          <p:cNvPr id="59" name="Group 58"/>
          <p:cNvGrpSpPr/>
          <p:nvPr/>
        </p:nvGrpSpPr>
        <p:grpSpPr>
          <a:xfrm>
            <a:off x="7618356" y="3128088"/>
            <a:ext cx="2059685" cy="1326683"/>
            <a:chOff x="7674771" y="3393229"/>
            <a:chExt cx="2059685" cy="1326683"/>
          </a:xfrm>
          <a:solidFill>
            <a:schemeClr val="accent6">
              <a:lumMod val="40000"/>
              <a:lumOff val="60000"/>
            </a:schemeClr>
          </a:solidFill>
        </p:grpSpPr>
        <p:grpSp>
          <p:nvGrpSpPr>
            <p:cNvPr id="57" name="Group 56"/>
            <p:cNvGrpSpPr/>
            <p:nvPr/>
          </p:nvGrpSpPr>
          <p:grpSpPr>
            <a:xfrm>
              <a:off x="7674772" y="3393229"/>
              <a:ext cx="2059684" cy="1326683"/>
              <a:chOff x="7770783" y="3862767"/>
              <a:chExt cx="2059684" cy="1326683"/>
            </a:xfrm>
            <a:grpFill/>
          </p:grpSpPr>
          <p:sp>
            <p:nvSpPr>
              <p:cNvPr id="56" name="Rounded Rectangle 55"/>
              <p:cNvSpPr/>
              <p:nvPr/>
            </p:nvSpPr>
            <p:spPr>
              <a:xfrm>
                <a:off x="7770783" y="3862767"/>
                <a:ext cx="2059684" cy="1326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770783" y="3862767"/>
                <a:ext cx="2028091" cy="338554"/>
              </a:xfrm>
              <a:prstGeom prst="rect">
                <a:avLst/>
              </a:prstGeom>
              <a:grpFill/>
              <a:ln>
                <a:noFill/>
              </a:ln>
            </p:spPr>
            <p:txBody>
              <a:bodyPr wrap="square" rtlCol="0">
                <a:spAutoFit/>
              </a:bodyPr>
              <a:lstStyle/>
              <a:p>
                <a:r>
                  <a:rPr lang="en-US" sz="1600" dirty="0" smtClean="0">
                    <a:latin typeface="Segoe UI" panose="020B0502040204020203" pitchFamily="34" charset="0"/>
                    <a:cs typeface="Segoe UI" panose="020B0502040204020203" pitchFamily="34" charset="0"/>
                  </a:rPr>
                  <a:t>Active Directory LDS</a:t>
                </a:r>
                <a:endParaRPr lang="en-US" sz="1600" dirty="0">
                  <a:latin typeface="Segoe UI" panose="020B0502040204020203" pitchFamily="34" charset="0"/>
                  <a:cs typeface="Segoe UI" panose="020B0502040204020203" pitchFamily="34" charset="0"/>
                </a:endParaRPr>
              </a:p>
            </p:txBody>
          </p:sp>
        </p:grpSp>
        <p:sp>
          <p:nvSpPr>
            <p:cNvPr id="58" name="TextBox 57"/>
            <p:cNvSpPr txBox="1"/>
            <p:nvPr/>
          </p:nvSpPr>
          <p:spPr>
            <a:xfrm>
              <a:off x="7674771" y="3952726"/>
              <a:ext cx="2021678"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Manageability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Security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Interoperability</a:t>
              </a:r>
              <a:endParaRPr lang="en-US" sz="1400" dirty="0">
                <a:latin typeface="Segoe UI" panose="020B0502040204020203" pitchFamily="34" charset="0"/>
                <a:cs typeface="Segoe UI" panose="020B0502040204020203" pitchFamily="34" charset="0"/>
              </a:endParaRPr>
            </a:p>
          </p:txBody>
        </p:sp>
      </p:grpSp>
      <p:cxnSp>
        <p:nvCxnSpPr>
          <p:cNvPr id="61" name="Straight Arrow Connector 60"/>
          <p:cNvCxnSpPr/>
          <p:nvPr/>
        </p:nvCxnSpPr>
        <p:spPr>
          <a:xfrm>
            <a:off x="7350754" y="2717430"/>
            <a:ext cx="278221" cy="3318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708703" y="4386963"/>
            <a:ext cx="216355" cy="2602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334404" y="4454771"/>
            <a:ext cx="283952" cy="2209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9646448" y="2763458"/>
            <a:ext cx="411955" cy="285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20973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ppt_x"/>
                                          </p:val>
                                        </p:tav>
                                        <p:tav tm="100000">
                                          <p:val>
                                            <p:strVal val="#ppt_x"/>
                                          </p:val>
                                        </p:tav>
                                      </p:tavLst>
                                    </p:anim>
                                    <p:anim calcmode="lin" valueType="num">
                                      <p:cBhvr additive="base">
                                        <p:cTn id="2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par>
                                <p:cTn id="30" presetID="10" presetClass="entr" presetSubtype="0" fill="hold"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par>
                                <p:cTn id="36" presetID="10" presetClass="entr" presetSubtype="0"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Lightweight Directory Access Protocol (LDAP</a:t>
            </a:r>
            <a:r>
              <a:rPr lang="en-US"/>
              <a:t>) </a:t>
            </a:r>
            <a:endParaRPr lang="en-US" dirty="0"/>
          </a:p>
          <a:p>
            <a:pPr lvl="1"/>
            <a:r>
              <a:rPr lang="en-US"/>
              <a:t>Directory </a:t>
            </a:r>
            <a:r>
              <a:rPr lang="en-US" smtClean="0"/>
              <a:t>service </a:t>
            </a:r>
            <a:r>
              <a:rPr lang="en-US" dirty="0"/>
              <a:t>that provides flexible support for directory-enabled applications, without the dependencies and domain-related restrictions of AD DS</a:t>
            </a:r>
          </a:p>
          <a:p>
            <a:pPr lvl="1"/>
            <a:r>
              <a:rPr lang="en-US" dirty="0"/>
              <a:t>provide directory services for directory-enabled applications without incurring the overhead of domains and forests</a:t>
            </a:r>
          </a:p>
          <a:p>
            <a:pPr lvl="1"/>
            <a:r>
              <a:rPr lang="en-US" dirty="0"/>
              <a:t>no requirement for a single schema throughout a forest</a:t>
            </a:r>
            <a:endParaRPr lang="en-GB" dirty="0"/>
          </a:p>
        </p:txBody>
      </p:sp>
      <p:sp>
        <p:nvSpPr>
          <p:cNvPr id="2" name="Title 1"/>
          <p:cNvSpPr>
            <a:spLocks noGrp="1"/>
          </p:cNvSpPr>
          <p:nvPr>
            <p:ph type="title"/>
          </p:nvPr>
        </p:nvSpPr>
        <p:spPr/>
        <p:txBody>
          <a:bodyPr>
            <a:normAutofit/>
          </a:bodyPr>
          <a:lstStyle/>
          <a:p>
            <a:r>
              <a:rPr lang="en-US" dirty="0" smtClean="0"/>
              <a:t>What does AD LDS do?</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2434480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Thanks for Watching!</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29311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Meet Christopher </a:t>
            </a:r>
            <a:r>
              <a:rPr lang="en-US" dirty="0" smtClean="0"/>
              <a:t>Chapman</a:t>
            </a:r>
            <a:endParaRPr lang="en-US" dirty="0"/>
          </a:p>
        </p:txBody>
      </p:sp>
      <p:sp>
        <p:nvSpPr>
          <p:cNvPr id="7" name="Content Placeholder 6"/>
          <p:cNvSpPr>
            <a:spLocks noGrp="1"/>
          </p:cNvSpPr>
          <p:nvPr>
            <p:ph idx="10"/>
          </p:nvPr>
        </p:nvSpPr>
        <p:spPr>
          <a:xfrm>
            <a:off x="379513" y="1383771"/>
            <a:ext cx="9407953" cy="5260975"/>
          </a:xfrm>
        </p:spPr>
        <p:txBody>
          <a:bodyPr/>
          <a:lstStyle/>
          <a:p>
            <a:r>
              <a:rPr lang="en-US" dirty="0" smtClean="0"/>
              <a:t>Background</a:t>
            </a:r>
            <a:endParaRPr lang="en-US" dirty="0"/>
          </a:p>
          <a:p>
            <a:pPr lvl="1"/>
            <a:r>
              <a:rPr lang="en-US" dirty="0"/>
              <a:t>IT manager and implementer focused on deploying, maintaining </a:t>
            </a:r>
            <a:r>
              <a:rPr lang="en-US" dirty="0" smtClean="0"/>
              <a:t>and </a:t>
            </a:r>
            <a:r>
              <a:rPr lang="en-US" dirty="0"/>
              <a:t>optimizing networks of all sizes (from SMB </a:t>
            </a:r>
            <a:r>
              <a:rPr lang="en-US" dirty="0" smtClean="0"/>
              <a:t>to Enterprise)</a:t>
            </a:r>
            <a:endParaRPr lang="en-US" dirty="0"/>
          </a:p>
          <a:p>
            <a:pPr lvl="1"/>
            <a:r>
              <a:rPr lang="en-US" dirty="0"/>
              <a:t>IT Consulting projects include </a:t>
            </a:r>
            <a:r>
              <a:rPr lang="en-US" dirty="0" smtClean="0"/>
              <a:t>Custom SharePoint for Microsoft </a:t>
            </a:r>
            <a:r>
              <a:rPr lang="en-US" dirty="0"/>
              <a:t>IT, </a:t>
            </a:r>
            <a:r>
              <a:rPr lang="en-US" dirty="0" smtClean="0"/>
              <a:t>Netware/Notes migration to AD/Exchange, Transition to centralized management (250 clients)</a:t>
            </a:r>
            <a:endParaRPr lang="en-US" dirty="0"/>
          </a:p>
          <a:p>
            <a:pPr lvl="1"/>
            <a:r>
              <a:rPr lang="en-US" dirty="0" smtClean="0"/>
              <a:t>Instructor and Director of Instruction</a:t>
            </a:r>
          </a:p>
          <a:p>
            <a:r>
              <a:rPr lang="en-US" dirty="0" smtClean="0"/>
              <a:t>Contact</a:t>
            </a:r>
          </a:p>
          <a:p>
            <a:pPr lvl="1"/>
            <a:r>
              <a:rPr lang="en-US" dirty="0"/>
              <a:t>christopherjs‏</a:t>
            </a:r>
            <a:r>
              <a:rPr lang="en-US" dirty="0">
                <a:hlinkClick r:id="rId3"/>
              </a:rPr>
              <a:t>@</a:t>
            </a:r>
            <a:r>
              <a:rPr lang="en-US" dirty="0" smtClean="0"/>
              <a:t>microsoft.com</a:t>
            </a:r>
          </a:p>
          <a:p>
            <a:pPr lvl="1"/>
            <a:r>
              <a:rPr lang="en-US" dirty="0" smtClean="0"/>
              <a:t>@</a:t>
            </a:r>
            <a:r>
              <a:rPr lang="en-US" dirty="0" err="1" smtClean="0"/>
              <a:t>ChristopherMSL</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5918" y="187453"/>
            <a:ext cx="2286000" cy="3429000"/>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11" name="Content Placeholder 6"/>
          <p:cNvGraphicFramePr>
            <a:graphicFrameLocks noGrp="1"/>
          </p:cNvGraphicFramePr>
          <p:nvPr>
            <p:ph sz="quarter" idx="10"/>
            <p:extLst>
              <p:ext uri="{D42A27DB-BD31-4B8C-83A1-F6EECF244321}">
                <p14:modId xmlns:p14="http://schemas.microsoft.com/office/powerpoint/2010/main" val="1353876498"/>
              </p:ext>
            </p:extLst>
          </p:nvPr>
        </p:nvGraphicFramePr>
        <p:xfrm>
          <a:off x="379412" y="1219200"/>
          <a:ext cx="11400211" cy="4426998"/>
        </p:xfrm>
        <a:graphic>
          <a:graphicData uri="http://schemas.openxmlformats.org/drawingml/2006/table">
            <a:tbl>
              <a:tblPr firstRow="1" bandRow="1">
                <a:tableStyleId>{5C22544A-7EE6-4342-B048-85BDC9FD1C3A}</a:tableStyleId>
              </a:tblPr>
              <a:tblGrid>
                <a:gridCol w="11400211"/>
              </a:tblGrid>
              <a:tr h="949113">
                <a:tc>
                  <a:txBody>
                    <a:bodyPr/>
                    <a:lstStyle/>
                    <a:p>
                      <a:r>
                        <a:rPr lang="en-US" sz="3200" b="0" dirty="0" smtClean="0">
                          <a:latin typeface="Segoe UI Light" panose="020B0502040204020203" pitchFamily="34" charset="0"/>
                          <a:cs typeface="Segoe UI Light" panose="020B0502040204020203" pitchFamily="34" charset="0"/>
                        </a:rPr>
                        <a:t>Understanding Active Directory </a:t>
                      </a:r>
                      <a:endParaRPr lang="en-US" sz="3200" dirty="0">
                        <a:latin typeface="Segoe UI Light" panose="020B0502040204020203" pitchFamily="34" charset="0"/>
                        <a:cs typeface="Segoe UI Light" panose="020B0502040204020203" pitchFamily="34" charset="0"/>
                      </a:endParaRPr>
                    </a:p>
                  </a:txBody>
                  <a:tcPr anchor="ctr"/>
                </a:tc>
              </a:tr>
              <a:tr h="601520">
                <a:tc>
                  <a:txBody>
                    <a:bodyPr/>
                    <a:lstStyle/>
                    <a:p>
                      <a:pPr marL="571500" indent="-571500">
                        <a:tabLst>
                          <a:tab pos="573088" algn="l"/>
                        </a:tabLst>
                      </a:pPr>
                      <a:r>
                        <a:rPr lang="en-US" sz="2400" dirty="0" smtClean="0">
                          <a:latin typeface="Segoe UI Light" panose="020B0502040204020203" pitchFamily="34" charset="0"/>
                          <a:cs typeface="Segoe UI Light" panose="020B0502040204020203" pitchFamily="34" charset="0"/>
                        </a:rPr>
                        <a:t>01 | Introduction</a:t>
                      </a:r>
                      <a:r>
                        <a:rPr lang="en-US" sz="2400" baseline="0" dirty="0" smtClean="0">
                          <a:latin typeface="Segoe UI Light" panose="020B0502040204020203" pitchFamily="34" charset="0"/>
                          <a:cs typeface="Segoe UI Light" panose="020B0502040204020203" pitchFamily="34" charset="0"/>
                        </a:rPr>
                        <a:t> to Active Directory</a:t>
                      </a:r>
                      <a:endParaRPr lang="en-US" sz="2400" dirty="0" smtClean="0">
                        <a:latin typeface="Segoe UI Light" panose="020B0502040204020203" pitchFamily="34" charset="0"/>
                        <a:cs typeface="Segoe UI Light" panose="020B0502040204020203" pitchFamily="34" charset="0"/>
                      </a:endParaRPr>
                    </a:p>
                  </a:txBody>
                  <a:tcPr anchor="ctr"/>
                </a:tc>
              </a:tr>
              <a:tr h="585926">
                <a:tc>
                  <a:txBody>
                    <a:bodyPr/>
                    <a:lstStyle/>
                    <a:p>
                      <a:pPr marL="573088" indent="-573088">
                        <a:tabLst/>
                      </a:pPr>
                      <a:r>
                        <a:rPr lang="en-US" sz="2400" dirty="0" smtClean="0">
                          <a:latin typeface="Segoe UI Light" panose="020B0502040204020203" pitchFamily="34" charset="0"/>
                          <a:cs typeface="Segoe UI Light" panose="020B0502040204020203" pitchFamily="34" charset="0"/>
                        </a:rPr>
                        <a:t>02 | Active Directory Domain Services (DS)</a:t>
                      </a:r>
                    </a:p>
                  </a:txBody>
                  <a:tcPr anchor="ctr"/>
                </a:tc>
              </a:tr>
              <a:tr h="603682">
                <a:tc>
                  <a:txBody>
                    <a:bodyPr/>
                    <a:lstStyle/>
                    <a:p>
                      <a:pPr marL="573088" indent="-573088">
                        <a:tabLst/>
                      </a:pPr>
                      <a:r>
                        <a:rPr lang="en-US" sz="2400" dirty="0" smtClean="0">
                          <a:latin typeface="Segoe UI Light" panose="020B0502040204020203" pitchFamily="34" charset="0"/>
                          <a:cs typeface="Segoe UI Light" panose="020B0502040204020203" pitchFamily="34" charset="0"/>
                        </a:rPr>
                        <a:t>03 | Active Directory Certificate Services (CS)</a:t>
                      </a:r>
                    </a:p>
                  </a:txBody>
                  <a:tcPr anchor="ctr"/>
                </a:tc>
              </a:tr>
              <a:tr h="559293">
                <a:tc>
                  <a:txBody>
                    <a:bodyPr/>
                    <a:lstStyle/>
                    <a:p>
                      <a:pPr marL="573088" indent="-573088"/>
                      <a:r>
                        <a:rPr lang="en-US" sz="2400" dirty="0" smtClean="0">
                          <a:latin typeface="Segoe UI Light" panose="020B0502040204020203" pitchFamily="34" charset="0"/>
                          <a:cs typeface="Segoe UI Light" panose="020B0502040204020203" pitchFamily="34" charset="0"/>
                        </a:rPr>
                        <a:t>04 | Active Directory Federation Services (FS)</a:t>
                      </a:r>
                    </a:p>
                  </a:txBody>
                  <a:tcPr anchor="ctr"/>
                </a:tc>
              </a:tr>
              <a:tr h="568171">
                <a:tc>
                  <a:txBody>
                    <a:bodyPr/>
                    <a:lstStyle/>
                    <a:p>
                      <a:pPr marL="573088" indent="-573088"/>
                      <a:r>
                        <a:rPr lang="en-US" sz="2400" dirty="0" smtClean="0">
                          <a:latin typeface="Segoe UI Light" panose="020B0502040204020203" pitchFamily="34" charset="0"/>
                          <a:cs typeface="Segoe UI Light" panose="020B0502040204020203" pitchFamily="34" charset="0"/>
                        </a:rPr>
                        <a:t>05 | Active Directory Rights Management Services (RMS)</a:t>
                      </a:r>
                    </a:p>
                  </a:txBody>
                  <a:tcPr anchor="ctr"/>
                </a:tc>
              </a:tr>
              <a:tr h="559293">
                <a:tc>
                  <a:txBody>
                    <a:bodyPr/>
                    <a:lstStyle/>
                    <a:p>
                      <a:pPr marL="573088" indent="-573088"/>
                      <a:r>
                        <a:rPr lang="en-US" sz="2400" dirty="0" smtClean="0">
                          <a:latin typeface="Segoe UI Light" panose="020B0502040204020203" pitchFamily="34" charset="0"/>
                          <a:cs typeface="Segoe UI Light" panose="020B0502040204020203" pitchFamily="34" charset="0"/>
                        </a:rPr>
                        <a:t>06 | Active Directory Lightweight Directory</a:t>
                      </a:r>
                      <a:r>
                        <a:rPr lang="en-US" sz="2400" baseline="0" dirty="0" smtClean="0">
                          <a:latin typeface="Segoe UI Light" panose="020B0502040204020203" pitchFamily="34" charset="0"/>
                          <a:cs typeface="Segoe UI Light" panose="020B0502040204020203" pitchFamily="34" charset="0"/>
                        </a:rPr>
                        <a:t> Services (LDS)</a:t>
                      </a:r>
                      <a:endParaRPr lang="en-US" sz="2400" dirty="0" smtClean="0">
                        <a:latin typeface="Segoe UI Light" panose="020B0502040204020203" pitchFamily="34" charset="0"/>
                        <a:cs typeface="Segoe UI Light" panose="020B0502040204020203" pitchFamily="34" charset="0"/>
                      </a:endParaRPr>
                    </a:p>
                  </a:txBody>
                  <a:tcPr anchor="ct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IT Help Desk staff interested in moving into Network/Systems Administration</a:t>
            </a:r>
          </a:p>
          <a:p>
            <a:pPr lvl="1"/>
            <a:r>
              <a:rPr lang="en-US" dirty="0" smtClean="0"/>
              <a:t>Anyone interested in learning more about Active Directory</a:t>
            </a:r>
          </a:p>
          <a:p>
            <a:r>
              <a:rPr lang="en-US" dirty="0" smtClean="0"/>
              <a:t>Suggested Prerequisites/Supporting Material</a:t>
            </a:r>
          </a:p>
          <a:p>
            <a:pPr lvl="1"/>
            <a:r>
              <a:rPr lang="en-US" dirty="0" smtClean="0"/>
              <a:t>Microsoft Technology Associate:</a:t>
            </a:r>
            <a:endParaRPr lang="en-US" dirty="0"/>
          </a:p>
          <a:p>
            <a:pPr lvl="2"/>
            <a:r>
              <a:rPr lang="en-US" dirty="0"/>
              <a:t>Exam 98-349: Windows Operating System </a:t>
            </a:r>
            <a:r>
              <a:rPr lang="en-US" dirty="0" smtClean="0"/>
              <a:t>Fundamentals</a:t>
            </a:r>
            <a:endParaRPr lang="en-US" dirty="0"/>
          </a:p>
          <a:p>
            <a:pPr lvl="2"/>
            <a:r>
              <a:rPr lang="en-US" dirty="0" smtClean="0"/>
              <a:t>Exam </a:t>
            </a:r>
            <a:r>
              <a:rPr lang="en-US" dirty="0"/>
              <a:t>98-365: Windows Server Administration </a:t>
            </a:r>
            <a:r>
              <a:rPr lang="en-US" dirty="0" smtClean="0"/>
              <a:t>Fundamentals</a:t>
            </a:r>
            <a:endParaRPr lang="en-US" dirty="0"/>
          </a:p>
          <a:p>
            <a:pPr lvl="2"/>
            <a:r>
              <a:rPr lang="en-US" dirty="0"/>
              <a:t>Exam 98-366: Networking </a:t>
            </a:r>
            <a:r>
              <a:rPr lang="en-US" dirty="0" smtClean="0"/>
              <a:t>Fundamentals</a:t>
            </a:r>
            <a:endParaRPr lang="en-US" dirty="0"/>
          </a:p>
          <a:p>
            <a:pPr lvl="2"/>
            <a:r>
              <a:rPr lang="en-US" dirty="0"/>
              <a:t>Exam 98-367: Security </a:t>
            </a:r>
            <a:r>
              <a:rPr lang="en-US" dirty="0" smtClean="0"/>
              <a:t>Fundamentals</a:t>
            </a:r>
            <a:endParaRPr lang="en-US" dirty="0"/>
          </a:p>
          <a:p>
            <a:pPr lvl="1"/>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75916"/>
            <a:ext cx="1847574" cy="739030"/>
          </a:xfrm>
          <a:prstGeom prst="rect">
            <a:avLst/>
          </a:prstGeom>
        </p:spPr>
      </p:pic>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smtClean="0"/>
              <a:t>Introduction to Active Directory</a:t>
            </a:r>
          </a:p>
        </p:txBody>
      </p:sp>
    </p:spTree>
    <p:extLst>
      <p:ext uri="{BB962C8B-B14F-4D97-AF65-F5344CB8AC3E}">
        <p14:creationId xmlns:p14="http://schemas.microsoft.com/office/powerpoint/2010/main" val="1317951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Active Directory isn’t what it used to be!</a:t>
            </a:r>
          </a:p>
          <a:p>
            <a:r>
              <a:rPr lang="en-GB" dirty="0" smtClean="0"/>
              <a:t>What is Active Directory?</a:t>
            </a:r>
          </a:p>
          <a:p>
            <a:r>
              <a:rPr lang="en-GB" dirty="0" smtClean="0"/>
              <a:t>Active Directory Roles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417638"/>
            <a:ext cx="5470402" cy="5311408"/>
          </a:xfrm>
        </p:spPr>
        <p:txBody>
          <a:bodyPr>
            <a:normAutofit/>
          </a:bodyPr>
          <a:lstStyle/>
          <a:p>
            <a:r>
              <a:rPr lang="en-GB" dirty="0" smtClean="0"/>
              <a:t>What is Active Directory?</a:t>
            </a:r>
          </a:p>
          <a:p>
            <a:pPr lvl="1"/>
            <a:r>
              <a:rPr lang="en-GB" dirty="0" smtClean="0"/>
              <a:t>A collection of services (Server Roles and Features) used to manage identity and access for and to resources on a network</a:t>
            </a:r>
          </a:p>
        </p:txBody>
      </p:sp>
      <p:sp>
        <p:nvSpPr>
          <p:cNvPr id="2" name="Title 1"/>
          <p:cNvSpPr>
            <a:spLocks noGrp="1"/>
          </p:cNvSpPr>
          <p:nvPr>
            <p:ph type="title"/>
          </p:nvPr>
        </p:nvSpPr>
        <p:spPr/>
        <p:txBody>
          <a:bodyPr/>
          <a:lstStyle/>
          <a:p>
            <a:r>
              <a:rPr lang="en-US" dirty="0" smtClean="0"/>
              <a:t>What is Active Directory</a:t>
            </a:r>
            <a:endParaRPr lang="en-US" dirty="0"/>
          </a:p>
        </p:txBody>
      </p:sp>
      <p:grpSp>
        <p:nvGrpSpPr>
          <p:cNvPr id="39" name="Group 38"/>
          <p:cNvGrpSpPr/>
          <p:nvPr/>
        </p:nvGrpSpPr>
        <p:grpSpPr>
          <a:xfrm>
            <a:off x="7859065" y="1331560"/>
            <a:ext cx="1659505" cy="1592132"/>
            <a:chOff x="7859065" y="1331560"/>
            <a:chExt cx="1659505" cy="1592132"/>
          </a:xfrm>
          <a:solidFill>
            <a:schemeClr val="accent1">
              <a:lumMod val="20000"/>
              <a:lumOff val="80000"/>
            </a:schemeClr>
          </a:solidFill>
        </p:grpSpPr>
        <p:sp>
          <p:nvSpPr>
            <p:cNvPr id="11" name="Rounded Rectangle 10"/>
            <p:cNvSpPr/>
            <p:nvPr/>
          </p:nvSpPr>
          <p:spPr>
            <a:xfrm>
              <a:off x="7859065" y="1331560"/>
              <a:ext cx="165950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TextBox 26"/>
            <p:cNvSpPr txBox="1"/>
            <p:nvPr/>
          </p:nvSpPr>
          <p:spPr>
            <a:xfrm>
              <a:off x="7976987" y="1341693"/>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Domain Services</a:t>
              </a:r>
              <a:endParaRPr lang="en-US" sz="1400" dirty="0">
                <a:latin typeface="Segoe UI" panose="020B0502040204020203" pitchFamily="34" charset="0"/>
                <a:cs typeface="Segoe UI" panose="020B0502040204020203" pitchFamily="34" charset="0"/>
              </a:endParaRPr>
            </a:p>
          </p:txBody>
        </p:sp>
        <p:sp>
          <p:nvSpPr>
            <p:cNvPr id="34" name="TextBox 33"/>
            <p:cNvSpPr txBox="1"/>
            <p:nvPr/>
          </p:nvSpPr>
          <p:spPr>
            <a:xfrm>
              <a:off x="7859066" y="1864913"/>
              <a:ext cx="165950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Internal Accounts</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Authorization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Authentication</a:t>
              </a:r>
              <a:endParaRPr lang="en-US" sz="1400" dirty="0">
                <a:latin typeface="Segoe UI" panose="020B0502040204020203" pitchFamily="34" charset="0"/>
                <a:cs typeface="Segoe UI" panose="020B0502040204020203" pitchFamily="34" charset="0"/>
              </a:endParaRPr>
            </a:p>
          </p:txBody>
        </p:sp>
      </p:grpSp>
      <p:grpSp>
        <p:nvGrpSpPr>
          <p:cNvPr id="38" name="Group 37"/>
          <p:cNvGrpSpPr/>
          <p:nvPr/>
        </p:nvGrpSpPr>
        <p:grpSpPr>
          <a:xfrm>
            <a:off x="5813647" y="2127626"/>
            <a:ext cx="1668168" cy="1592132"/>
            <a:chOff x="5997940" y="2127626"/>
            <a:chExt cx="1668168" cy="1592132"/>
          </a:xfrm>
          <a:solidFill>
            <a:schemeClr val="accent1">
              <a:lumMod val="20000"/>
              <a:lumOff val="80000"/>
            </a:schemeClr>
          </a:solidFill>
        </p:grpSpPr>
        <p:sp>
          <p:nvSpPr>
            <p:cNvPr id="18" name="Rounded Rectangle 17"/>
            <p:cNvSpPr/>
            <p:nvPr/>
          </p:nvSpPr>
          <p:spPr>
            <a:xfrm>
              <a:off x="5997940" y="2127626"/>
              <a:ext cx="1668168"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6083495" y="2127626"/>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Federation Services</a:t>
              </a:r>
              <a:endParaRPr lang="en-US" sz="1400" dirty="0">
                <a:latin typeface="Segoe UI" panose="020B0502040204020203" pitchFamily="34" charset="0"/>
                <a:cs typeface="Segoe UI" panose="020B0502040204020203" pitchFamily="34" charset="0"/>
              </a:endParaRPr>
            </a:p>
          </p:txBody>
        </p:sp>
        <p:sp>
          <p:nvSpPr>
            <p:cNvPr id="36" name="TextBox 35"/>
            <p:cNvSpPr txBox="1"/>
            <p:nvPr/>
          </p:nvSpPr>
          <p:spPr>
            <a:xfrm>
              <a:off x="6006604" y="2624992"/>
              <a:ext cx="165950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Network Access for External Resources</a:t>
              </a:r>
            </a:p>
          </p:txBody>
        </p:sp>
      </p:grpSp>
      <p:grpSp>
        <p:nvGrpSpPr>
          <p:cNvPr id="40" name="Group 39"/>
          <p:cNvGrpSpPr/>
          <p:nvPr/>
        </p:nvGrpSpPr>
        <p:grpSpPr>
          <a:xfrm>
            <a:off x="9895820" y="2124570"/>
            <a:ext cx="1676832" cy="1592132"/>
            <a:chOff x="9895820" y="2118596"/>
            <a:chExt cx="1676832" cy="1592132"/>
          </a:xfrm>
          <a:solidFill>
            <a:schemeClr val="accent1">
              <a:lumMod val="20000"/>
              <a:lumOff val="80000"/>
            </a:schemeClr>
          </a:solidFill>
        </p:grpSpPr>
        <p:sp>
          <p:nvSpPr>
            <p:cNvPr id="20" name="Rounded Rectangle 19"/>
            <p:cNvSpPr/>
            <p:nvPr/>
          </p:nvSpPr>
          <p:spPr>
            <a:xfrm>
              <a:off x="9895820" y="2118596"/>
              <a:ext cx="1676832"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TextBox 32"/>
            <p:cNvSpPr txBox="1"/>
            <p:nvPr/>
          </p:nvSpPr>
          <p:spPr>
            <a:xfrm>
              <a:off x="10002063" y="2134203"/>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Certificate Services</a:t>
              </a:r>
              <a:endParaRPr lang="en-US" sz="1400" dirty="0">
                <a:latin typeface="Segoe UI" panose="020B0502040204020203" pitchFamily="34" charset="0"/>
                <a:cs typeface="Segoe UI" panose="020B0502040204020203" pitchFamily="34" charset="0"/>
              </a:endParaRPr>
            </a:p>
          </p:txBody>
        </p:sp>
        <p:sp>
          <p:nvSpPr>
            <p:cNvPr id="37" name="TextBox 36"/>
            <p:cNvSpPr txBox="1"/>
            <p:nvPr/>
          </p:nvSpPr>
          <p:spPr>
            <a:xfrm>
              <a:off x="9937198" y="2576217"/>
              <a:ext cx="1590622"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Identity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Non-Repudiation</a:t>
              </a:r>
            </a:p>
          </p:txBody>
        </p:sp>
      </p:grpSp>
      <p:grpSp>
        <p:nvGrpSpPr>
          <p:cNvPr id="42" name="Group 41"/>
          <p:cNvGrpSpPr/>
          <p:nvPr/>
        </p:nvGrpSpPr>
        <p:grpSpPr>
          <a:xfrm>
            <a:off x="5655668" y="4464126"/>
            <a:ext cx="1501955" cy="1592132"/>
            <a:chOff x="5655668" y="4464126"/>
            <a:chExt cx="1501955" cy="1592132"/>
          </a:xfrm>
          <a:solidFill>
            <a:schemeClr val="accent1">
              <a:lumMod val="20000"/>
              <a:lumOff val="80000"/>
            </a:schemeClr>
          </a:solidFill>
        </p:grpSpPr>
        <p:sp>
          <p:nvSpPr>
            <p:cNvPr id="19" name="Rounded Rectangle 18"/>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5752847" y="4464126"/>
              <a:ext cx="1366876" cy="738664"/>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Rights Management Services</a:t>
              </a:r>
              <a:endParaRPr lang="en-US" sz="1400" dirty="0">
                <a:latin typeface="Segoe UI" panose="020B0502040204020203" pitchFamily="34" charset="0"/>
                <a:cs typeface="Segoe UI" panose="020B0502040204020203" pitchFamily="34" charset="0"/>
              </a:endParaRPr>
            </a:p>
          </p:txBody>
        </p:sp>
        <p:sp>
          <p:nvSpPr>
            <p:cNvPr id="41" name="TextBox 40"/>
            <p:cNvSpPr txBox="1"/>
            <p:nvPr/>
          </p:nvSpPr>
          <p:spPr>
            <a:xfrm>
              <a:off x="5655669" y="5098606"/>
              <a:ext cx="1501954"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Content Security and Control</a:t>
              </a:r>
              <a:endParaRPr lang="en-US" sz="1400" dirty="0">
                <a:latin typeface="Segoe UI" panose="020B0502040204020203" pitchFamily="34" charset="0"/>
                <a:cs typeface="Segoe UI" panose="020B0502040204020203" pitchFamily="34" charset="0"/>
              </a:endParaRPr>
            </a:p>
          </p:txBody>
        </p:sp>
      </p:grpSp>
      <p:grpSp>
        <p:nvGrpSpPr>
          <p:cNvPr id="51" name="Group 50"/>
          <p:cNvGrpSpPr/>
          <p:nvPr/>
        </p:nvGrpSpPr>
        <p:grpSpPr>
          <a:xfrm>
            <a:off x="10222506" y="4464126"/>
            <a:ext cx="1501955" cy="1592132"/>
            <a:chOff x="5655668" y="4464126"/>
            <a:chExt cx="1501955" cy="1592132"/>
          </a:xfrm>
          <a:solidFill>
            <a:schemeClr val="accent1">
              <a:lumMod val="20000"/>
              <a:lumOff val="80000"/>
            </a:schemeClr>
          </a:solidFill>
        </p:grpSpPr>
        <p:sp>
          <p:nvSpPr>
            <p:cNvPr id="52" name="Rounded Rectangle 51"/>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752846" y="4464126"/>
              <a:ext cx="1277017" cy="738664"/>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Lightweight Directory Services</a:t>
              </a:r>
              <a:endParaRPr lang="en-US" sz="1400" dirty="0">
                <a:latin typeface="Segoe UI" panose="020B0502040204020203" pitchFamily="34" charset="0"/>
                <a:cs typeface="Segoe UI" panose="020B0502040204020203" pitchFamily="34" charset="0"/>
              </a:endParaRPr>
            </a:p>
          </p:txBody>
        </p:sp>
        <p:sp>
          <p:nvSpPr>
            <p:cNvPr id="54" name="TextBox 53"/>
            <p:cNvSpPr txBox="1"/>
            <p:nvPr/>
          </p:nvSpPr>
          <p:spPr>
            <a:xfrm>
              <a:off x="5655669" y="5098606"/>
              <a:ext cx="1501954" cy="523220"/>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Application Templates</a:t>
              </a:r>
              <a:endParaRPr lang="en-US" sz="1400" dirty="0">
                <a:latin typeface="Segoe UI" panose="020B0502040204020203" pitchFamily="34" charset="0"/>
                <a:cs typeface="Segoe UI" panose="020B0502040204020203" pitchFamily="34" charset="0"/>
              </a:endParaRPr>
            </a:p>
          </p:txBody>
        </p:sp>
      </p:grpSp>
      <p:grpSp>
        <p:nvGrpSpPr>
          <p:cNvPr id="59" name="Group 58"/>
          <p:cNvGrpSpPr/>
          <p:nvPr/>
        </p:nvGrpSpPr>
        <p:grpSpPr>
          <a:xfrm>
            <a:off x="7662776" y="3654382"/>
            <a:ext cx="2028092" cy="1326683"/>
            <a:chOff x="7674771" y="3393229"/>
            <a:chExt cx="2028092" cy="1326683"/>
          </a:xfrm>
          <a:solidFill>
            <a:schemeClr val="accent1">
              <a:lumMod val="20000"/>
              <a:lumOff val="80000"/>
            </a:schemeClr>
          </a:solidFill>
        </p:grpSpPr>
        <p:grpSp>
          <p:nvGrpSpPr>
            <p:cNvPr id="57" name="Group 56"/>
            <p:cNvGrpSpPr/>
            <p:nvPr/>
          </p:nvGrpSpPr>
          <p:grpSpPr>
            <a:xfrm>
              <a:off x="7674772" y="3393229"/>
              <a:ext cx="2028091" cy="1326683"/>
              <a:chOff x="7770783" y="3862767"/>
              <a:chExt cx="2028091" cy="1326683"/>
            </a:xfrm>
            <a:grpFill/>
          </p:grpSpPr>
          <p:sp>
            <p:nvSpPr>
              <p:cNvPr id="56" name="Rounded Rectangle 55"/>
              <p:cNvSpPr/>
              <p:nvPr/>
            </p:nvSpPr>
            <p:spPr>
              <a:xfrm>
                <a:off x="7770783" y="3862767"/>
                <a:ext cx="2018961" cy="1326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770783" y="3862767"/>
                <a:ext cx="2028091" cy="338554"/>
              </a:xfrm>
              <a:prstGeom prst="rect">
                <a:avLst/>
              </a:prstGeom>
              <a:grpFill/>
              <a:ln>
                <a:noFill/>
              </a:ln>
            </p:spPr>
            <p:txBody>
              <a:bodyPr wrap="square" rtlCol="0">
                <a:spAutoFit/>
              </a:bodyPr>
              <a:lstStyle/>
              <a:p>
                <a:r>
                  <a:rPr lang="en-US" sz="1600" dirty="0" smtClean="0">
                    <a:latin typeface="Segoe UI" panose="020B0502040204020203" pitchFamily="34" charset="0"/>
                    <a:cs typeface="Segoe UI" panose="020B0502040204020203" pitchFamily="34" charset="0"/>
                  </a:rPr>
                  <a:t>Active Directory</a:t>
                </a:r>
                <a:endParaRPr lang="en-US" sz="1600" dirty="0">
                  <a:latin typeface="Segoe UI" panose="020B0502040204020203" pitchFamily="34" charset="0"/>
                  <a:cs typeface="Segoe UI" panose="020B0502040204020203" pitchFamily="34" charset="0"/>
                </a:endParaRPr>
              </a:p>
            </p:txBody>
          </p:sp>
        </p:grpSp>
        <p:sp>
          <p:nvSpPr>
            <p:cNvPr id="58" name="TextBox 57"/>
            <p:cNvSpPr txBox="1"/>
            <p:nvPr/>
          </p:nvSpPr>
          <p:spPr>
            <a:xfrm>
              <a:off x="7674771" y="3745820"/>
              <a:ext cx="2021678"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Identity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Access</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Centralized Management</a:t>
              </a:r>
              <a:endParaRPr lang="en-US" sz="1400" dirty="0">
                <a:latin typeface="Segoe UI" panose="020B0502040204020203" pitchFamily="34" charset="0"/>
                <a:cs typeface="Segoe UI" panose="020B0502040204020203" pitchFamily="34" charset="0"/>
              </a:endParaRPr>
            </a:p>
          </p:txBody>
        </p:sp>
      </p:grpSp>
      <p:cxnSp>
        <p:nvCxnSpPr>
          <p:cNvPr id="61" name="Straight Arrow Connector 60"/>
          <p:cNvCxnSpPr/>
          <p:nvPr/>
        </p:nvCxnSpPr>
        <p:spPr>
          <a:xfrm>
            <a:off x="7548239" y="2950185"/>
            <a:ext cx="520361" cy="5614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9267825" y="2946478"/>
            <a:ext cx="517522" cy="5651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681388" y="2974696"/>
            <a:ext cx="7429" cy="536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240209" y="4975117"/>
            <a:ext cx="325570" cy="2022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785346" y="4961080"/>
            <a:ext cx="340163" cy="21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80" y="5987205"/>
            <a:ext cx="1847574" cy="739030"/>
          </a:xfrm>
          <a:prstGeom prst="rect">
            <a:avLst/>
          </a:prstGeom>
        </p:spPr>
      </p:pic>
    </p:spTree>
    <p:extLst>
      <p:ext uri="{BB962C8B-B14F-4D97-AF65-F5344CB8AC3E}">
        <p14:creationId xmlns:p14="http://schemas.microsoft.com/office/powerpoint/2010/main" val="287394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par>
                                <p:cTn id="40" presetID="10" presetClass="entr" presetSubtype="0" fill="hold"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par>
                                <p:cTn id="43" presetID="10" presetClass="entr" presetSubtype="0" fill="hold"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AD Domain Services (AD DS</a:t>
            </a:r>
            <a:r>
              <a:rPr lang="en-US" dirty="0" smtClean="0"/>
              <a:t>)</a:t>
            </a:r>
          </a:p>
          <a:p>
            <a:pPr lvl="1"/>
            <a:r>
              <a:rPr lang="en-US" dirty="0" smtClean="0"/>
              <a:t>Users, Computers, Policies</a:t>
            </a:r>
            <a:endParaRPr lang="en-GB" dirty="0"/>
          </a:p>
          <a:p>
            <a:r>
              <a:rPr lang="en-US" dirty="0" smtClean="0"/>
              <a:t>AD</a:t>
            </a:r>
            <a:r>
              <a:rPr lang="en-US" dirty="0"/>
              <a:t> </a:t>
            </a:r>
            <a:r>
              <a:rPr lang="en-US" dirty="0" smtClean="0"/>
              <a:t>Certificate Services (AD CS)</a:t>
            </a:r>
          </a:p>
          <a:p>
            <a:pPr lvl="1"/>
            <a:r>
              <a:rPr lang="en-US" dirty="0" smtClean="0"/>
              <a:t>Service, Client, Server and User identification</a:t>
            </a:r>
          </a:p>
          <a:p>
            <a:r>
              <a:rPr lang="en-US" dirty="0" smtClean="0"/>
              <a:t>AD Federation Services (AD FS)</a:t>
            </a:r>
          </a:p>
          <a:p>
            <a:pPr lvl="1"/>
            <a:r>
              <a:rPr lang="en-US" dirty="0" smtClean="0"/>
              <a:t>Resource access across traditional boundaries</a:t>
            </a:r>
          </a:p>
          <a:p>
            <a:r>
              <a:rPr lang="en-US" dirty="0" smtClean="0"/>
              <a:t>AD Rights Management Services (AD RMS)</a:t>
            </a:r>
          </a:p>
          <a:p>
            <a:pPr lvl="1"/>
            <a:r>
              <a:rPr lang="en-US" dirty="0" smtClean="0"/>
              <a:t>Maintain security of data</a:t>
            </a:r>
          </a:p>
          <a:p>
            <a:r>
              <a:rPr lang="en-US" dirty="0" smtClean="0"/>
              <a:t>AD Lightweight Directory Services (AD LDS)</a:t>
            </a:r>
          </a:p>
        </p:txBody>
      </p:sp>
      <p:sp>
        <p:nvSpPr>
          <p:cNvPr id="2" name="Title 1"/>
          <p:cNvSpPr>
            <a:spLocks noGrp="1"/>
          </p:cNvSpPr>
          <p:nvPr>
            <p:ph type="title"/>
          </p:nvPr>
        </p:nvSpPr>
        <p:spPr/>
        <p:txBody>
          <a:bodyPr/>
          <a:lstStyle/>
          <a:p>
            <a:r>
              <a:rPr lang="en-US" dirty="0" smtClean="0"/>
              <a:t>Active Directory Roles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4144344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417638"/>
            <a:ext cx="5179258" cy="5311408"/>
          </a:xfrm>
        </p:spPr>
        <p:txBody>
          <a:bodyPr>
            <a:normAutofit/>
          </a:bodyPr>
          <a:lstStyle/>
          <a:p>
            <a:r>
              <a:rPr lang="en-GB" dirty="0" smtClean="0"/>
              <a:t>What is Active Directory Domain Services?</a:t>
            </a:r>
          </a:p>
          <a:p>
            <a:pPr lvl="1"/>
            <a:r>
              <a:rPr lang="en-US" dirty="0"/>
              <a:t>A directory service is both the directory information source and </a:t>
            </a:r>
            <a:r>
              <a:rPr lang="en-US" dirty="0" smtClean="0"/>
              <a:t>the service </a:t>
            </a:r>
            <a:r>
              <a:rPr lang="en-US" dirty="0"/>
              <a:t>that makes the information available and usable</a:t>
            </a:r>
          </a:p>
          <a:p>
            <a:pPr lvl="1"/>
            <a:r>
              <a:rPr lang="en-GB" dirty="0" smtClean="0"/>
              <a:t>A phone book…</a:t>
            </a:r>
          </a:p>
        </p:txBody>
      </p:sp>
      <p:sp>
        <p:nvSpPr>
          <p:cNvPr id="2" name="Title 1"/>
          <p:cNvSpPr>
            <a:spLocks noGrp="1"/>
          </p:cNvSpPr>
          <p:nvPr>
            <p:ph type="title"/>
          </p:nvPr>
        </p:nvSpPr>
        <p:spPr/>
        <p:txBody>
          <a:bodyPr/>
          <a:lstStyle/>
          <a:p>
            <a:r>
              <a:rPr lang="en-US" dirty="0" smtClean="0"/>
              <a:t>What is AD DS?</a:t>
            </a:r>
            <a:endParaRPr lang="en-US" dirty="0"/>
          </a:p>
        </p:txBody>
      </p:sp>
      <p:grpSp>
        <p:nvGrpSpPr>
          <p:cNvPr id="39" name="Group 38"/>
          <p:cNvGrpSpPr/>
          <p:nvPr/>
        </p:nvGrpSpPr>
        <p:grpSpPr>
          <a:xfrm>
            <a:off x="7802650" y="1066419"/>
            <a:ext cx="1659505" cy="1592132"/>
            <a:chOff x="7859065" y="1331560"/>
            <a:chExt cx="1659505" cy="1592132"/>
          </a:xfrm>
          <a:solidFill>
            <a:schemeClr val="accent1">
              <a:lumMod val="20000"/>
              <a:lumOff val="80000"/>
            </a:schemeClr>
          </a:solidFill>
        </p:grpSpPr>
        <p:sp>
          <p:nvSpPr>
            <p:cNvPr id="11" name="Rounded Rectangle 10"/>
            <p:cNvSpPr/>
            <p:nvPr/>
          </p:nvSpPr>
          <p:spPr>
            <a:xfrm>
              <a:off x="7859065" y="1331560"/>
              <a:ext cx="165950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TextBox 26"/>
            <p:cNvSpPr txBox="1"/>
            <p:nvPr/>
          </p:nvSpPr>
          <p:spPr>
            <a:xfrm>
              <a:off x="7976987" y="1341693"/>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Windows Server</a:t>
              </a:r>
              <a:endParaRPr lang="en-US" sz="1400" dirty="0">
                <a:latin typeface="Segoe UI" panose="020B0502040204020203" pitchFamily="34" charset="0"/>
                <a:cs typeface="Segoe UI" panose="020B0502040204020203" pitchFamily="34" charset="0"/>
              </a:endParaRPr>
            </a:p>
          </p:txBody>
        </p:sp>
        <p:sp>
          <p:nvSpPr>
            <p:cNvPr id="34" name="TextBox 33"/>
            <p:cNvSpPr txBox="1"/>
            <p:nvPr/>
          </p:nvSpPr>
          <p:spPr>
            <a:xfrm>
              <a:off x="7859066" y="1864913"/>
              <a:ext cx="165950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Mgmt</a:t>
              </a:r>
              <a:r>
                <a:rPr lang="en-US" sz="1400" dirty="0" smtClean="0">
                  <a:latin typeface="Segoe UI" panose="020B0502040204020203" pitchFamily="34" charset="0"/>
                  <a:cs typeface="Segoe UI" panose="020B0502040204020203" pitchFamily="34" charset="0"/>
                </a:rPr>
                <a:t> Profile</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Network Info</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Printers</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Shares</a:t>
              </a:r>
              <a:endParaRPr lang="en-US" sz="1400" dirty="0">
                <a:latin typeface="Segoe UI" panose="020B0502040204020203" pitchFamily="34" charset="0"/>
                <a:cs typeface="Segoe UI" panose="020B0502040204020203" pitchFamily="34" charset="0"/>
              </a:endParaRPr>
            </a:p>
          </p:txBody>
        </p:sp>
      </p:grpSp>
      <p:grpSp>
        <p:nvGrpSpPr>
          <p:cNvPr id="38" name="Group 37"/>
          <p:cNvGrpSpPr/>
          <p:nvPr/>
        </p:nvGrpSpPr>
        <p:grpSpPr>
          <a:xfrm>
            <a:off x="5757232" y="1862485"/>
            <a:ext cx="1668168" cy="1666917"/>
            <a:chOff x="5997940" y="2127626"/>
            <a:chExt cx="1668168" cy="1666917"/>
          </a:xfrm>
          <a:solidFill>
            <a:schemeClr val="accent1">
              <a:lumMod val="20000"/>
              <a:lumOff val="80000"/>
            </a:schemeClr>
          </a:solidFill>
        </p:grpSpPr>
        <p:sp>
          <p:nvSpPr>
            <p:cNvPr id="18" name="Rounded Rectangle 17"/>
            <p:cNvSpPr/>
            <p:nvPr/>
          </p:nvSpPr>
          <p:spPr>
            <a:xfrm>
              <a:off x="5997940" y="2127626"/>
              <a:ext cx="1668168"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6083495" y="2127626"/>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Windows User</a:t>
              </a:r>
              <a:endParaRPr lang="en-US" sz="1400" dirty="0">
                <a:latin typeface="Segoe UI" panose="020B0502040204020203" pitchFamily="34" charset="0"/>
                <a:cs typeface="Segoe UI" panose="020B0502040204020203" pitchFamily="34" charset="0"/>
              </a:endParaRPr>
            </a:p>
          </p:txBody>
        </p:sp>
        <p:sp>
          <p:nvSpPr>
            <p:cNvPr id="36" name="TextBox 35"/>
            <p:cNvSpPr txBox="1"/>
            <p:nvPr/>
          </p:nvSpPr>
          <p:spPr>
            <a:xfrm>
              <a:off x="6006604" y="2624992"/>
              <a:ext cx="1659504" cy="1169551"/>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Account Information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Privileges</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Profiles</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Policies</a:t>
              </a:r>
            </a:p>
          </p:txBody>
        </p:sp>
      </p:grpSp>
      <p:grpSp>
        <p:nvGrpSpPr>
          <p:cNvPr id="40" name="Group 39"/>
          <p:cNvGrpSpPr/>
          <p:nvPr/>
        </p:nvGrpSpPr>
        <p:grpSpPr>
          <a:xfrm>
            <a:off x="9839405" y="1859429"/>
            <a:ext cx="1700882" cy="1592132"/>
            <a:chOff x="9895820" y="2118596"/>
            <a:chExt cx="1700882" cy="1592132"/>
          </a:xfrm>
          <a:solidFill>
            <a:schemeClr val="accent1">
              <a:lumMod val="20000"/>
              <a:lumOff val="80000"/>
            </a:schemeClr>
          </a:solidFill>
        </p:grpSpPr>
        <p:sp>
          <p:nvSpPr>
            <p:cNvPr id="20" name="Rounded Rectangle 19"/>
            <p:cNvSpPr/>
            <p:nvPr/>
          </p:nvSpPr>
          <p:spPr>
            <a:xfrm>
              <a:off x="9895820" y="2118596"/>
              <a:ext cx="1700882"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TextBox 32"/>
            <p:cNvSpPr txBox="1"/>
            <p:nvPr/>
          </p:nvSpPr>
          <p:spPr>
            <a:xfrm>
              <a:off x="10002063" y="2134203"/>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Windows Client</a:t>
              </a:r>
              <a:endParaRPr lang="en-US" sz="1400" dirty="0">
                <a:latin typeface="Segoe UI" panose="020B0502040204020203" pitchFamily="34" charset="0"/>
                <a:cs typeface="Segoe UI" panose="020B0502040204020203" pitchFamily="34" charset="0"/>
              </a:endParaRPr>
            </a:p>
          </p:txBody>
        </p:sp>
        <p:sp>
          <p:nvSpPr>
            <p:cNvPr id="37" name="TextBox 36"/>
            <p:cNvSpPr txBox="1"/>
            <p:nvPr/>
          </p:nvSpPr>
          <p:spPr>
            <a:xfrm>
              <a:off x="9937198" y="2576217"/>
              <a:ext cx="1659504"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Mgmt</a:t>
              </a:r>
              <a:r>
                <a:rPr lang="en-US" sz="1400" dirty="0" smtClean="0">
                  <a:latin typeface="Segoe UI" panose="020B0502040204020203" pitchFamily="34" charset="0"/>
                  <a:cs typeface="Segoe UI" panose="020B0502040204020203" pitchFamily="34" charset="0"/>
                </a:rPr>
                <a:t> Profile</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Network Info</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Policies</a:t>
              </a:r>
            </a:p>
          </p:txBody>
        </p:sp>
      </p:grpSp>
      <p:grpSp>
        <p:nvGrpSpPr>
          <p:cNvPr id="42" name="Group 41"/>
          <p:cNvGrpSpPr/>
          <p:nvPr/>
        </p:nvGrpSpPr>
        <p:grpSpPr>
          <a:xfrm>
            <a:off x="5599253" y="4198985"/>
            <a:ext cx="1501955" cy="1592132"/>
            <a:chOff x="5655668" y="4464126"/>
            <a:chExt cx="1501955" cy="1592132"/>
          </a:xfrm>
          <a:solidFill>
            <a:schemeClr val="accent1">
              <a:lumMod val="20000"/>
              <a:lumOff val="80000"/>
            </a:schemeClr>
          </a:solidFill>
        </p:grpSpPr>
        <p:sp>
          <p:nvSpPr>
            <p:cNvPr id="19" name="Rounded Rectangle 18"/>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5752847" y="4464126"/>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Email Servers</a:t>
              </a:r>
              <a:endParaRPr lang="en-US" sz="1400" dirty="0">
                <a:latin typeface="Segoe UI" panose="020B0502040204020203" pitchFamily="34" charset="0"/>
                <a:cs typeface="Segoe UI" panose="020B0502040204020203" pitchFamily="34" charset="0"/>
              </a:endParaRPr>
            </a:p>
          </p:txBody>
        </p:sp>
        <p:sp>
          <p:nvSpPr>
            <p:cNvPr id="41" name="TextBox 40"/>
            <p:cNvSpPr txBox="1"/>
            <p:nvPr/>
          </p:nvSpPr>
          <p:spPr>
            <a:xfrm>
              <a:off x="5655669" y="5098606"/>
              <a:ext cx="150195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Mailbox Information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Address Book</a:t>
              </a:r>
              <a:endParaRPr lang="en-US" sz="1400" dirty="0">
                <a:latin typeface="Segoe UI" panose="020B0502040204020203" pitchFamily="34" charset="0"/>
                <a:cs typeface="Segoe UI" panose="020B0502040204020203" pitchFamily="34" charset="0"/>
              </a:endParaRPr>
            </a:p>
          </p:txBody>
        </p:sp>
      </p:grpSp>
      <p:grpSp>
        <p:nvGrpSpPr>
          <p:cNvPr id="47" name="Group 46"/>
          <p:cNvGrpSpPr/>
          <p:nvPr/>
        </p:nvGrpSpPr>
        <p:grpSpPr>
          <a:xfrm>
            <a:off x="7863722" y="4876807"/>
            <a:ext cx="1558802" cy="1642452"/>
            <a:chOff x="5655668" y="4464126"/>
            <a:chExt cx="1558802" cy="1642452"/>
          </a:xfrm>
          <a:solidFill>
            <a:schemeClr val="accent1">
              <a:lumMod val="20000"/>
              <a:lumOff val="80000"/>
            </a:schemeClr>
          </a:solidFill>
        </p:grpSpPr>
        <p:sp>
          <p:nvSpPr>
            <p:cNvPr id="48" name="Rounded Rectangle 47"/>
            <p:cNvSpPr/>
            <p:nvPr/>
          </p:nvSpPr>
          <p:spPr>
            <a:xfrm>
              <a:off x="5655668" y="4464126"/>
              <a:ext cx="1558802"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752846" y="4464126"/>
              <a:ext cx="1210629" cy="307777"/>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Applications</a:t>
              </a:r>
              <a:endParaRPr lang="en-US" sz="1400" dirty="0">
                <a:latin typeface="Segoe UI" panose="020B0502040204020203" pitchFamily="34" charset="0"/>
                <a:cs typeface="Segoe UI" panose="020B0502040204020203" pitchFamily="34" charset="0"/>
              </a:endParaRPr>
            </a:p>
          </p:txBody>
        </p:sp>
        <p:sp>
          <p:nvSpPr>
            <p:cNvPr id="50" name="TextBox 49"/>
            <p:cNvSpPr txBox="1"/>
            <p:nvPr/>
          </p:nvSpPr>
          <p:spPr>
            <a:xfrm>
              <a:off x="5693568" y="4721583"/>
              <a:ext cx="1501954" cy="1384995"/>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Server </a:t>
              </a:r>
              <a:r>
                <a:rPr lang="en-US" sz="1400" dirty="0" err="1" smtClean="0">
                  <a:latin typeface="Segoe UI" panose="020B0502040204020203" pitchFamily="34" charset="0"/>
                  <a:cs typeface="Segoe UI" panose="020B0502040204020203" pitchFamily="34" charset="0"/>
                </a:rPr>
                <a:t>Config</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SSO</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App-Specific Directory Info</a:t>
              </a:r>
            </a:p>
          </p:txBody>
        </p:sp>
      </p:grpSp>
      <p:grpSp>
        <p:nvGrpSpPr>
          <p:cNvPr id="51" name="Group 50"/>
          <p:cNvGrpSpPr/>
          <p:nvPr/>
        </p:nvGrpSpPr>
        <p:grpSpPr>
          <a:xfrm>
            <a:off x="10166091" y="4198985"/>
            <a:ext cx="1501955" cy="1592132"/>
            <a:chOff x="5655668" y="4464126"/>
            <a:chExt cx="1501955" cy="1592132"/>
          </a:xfrm>
          <a:solidFill>
            <a:schemeClr val="accent1">
              <a:lumMod val="20000"/>
              <a:lumOff val="80000"/>
            </a:schemeClr>
          </a:solidFill>
        </p:grpSpPr>
        <p:sp>
          <p:nvSpPr>
            <p:cNvPr id="52" name="Rounded Rectangle 51"/>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752847" y="4464126"/>
              <a:ext cx="1055076" cy="523220"/>
            </a:xfrm>
            <a:prstGeom prst="rect">
              <a:avLst/>
            </a:prstGeom>
            <a:grpFill/>
            <a:ln>
              <a:noFill/>
            </a:ln>
          </p:spPr>
          <p:txBody>
            <a:bodyPr wrap="square" rtlCol="0">
              <a:spAutoFit/>
            </a:bodyPr>
            <a:lstStyle/>
            <a:p>
              <a:r>
                <a:rPr lang="en-US" sz="1400" dirty="0" smtClean="0">
                  <a:latin typeface="Segoe UI" panose="020B0502040204020203" pitchFamily="34" charset="0"/>
                  <a:cs typeface="Segoe UI" panose="020B0502040204020203" pitchFamily="34" charset="0"/>
                </a:rPr>
                <a:t>Network Devices</a:t>
              </a:r>
              <a:endParaRPr lang="en-US" sz="1400" dirty="0">
                <a:latin typeface="Segoe UI" panose="020B0502040204020203" pitchFamily="34" charset="0"/>
                <a:cs typeface="Segoe UI" panose="020B0502040204020203" pitchFamily="34" charset="0"/>
              </a:endParaRPr>
            </a:p>
          </p:txBody>
        </p:sp>
        <p:sp>
          <p:nvSpPr>
            <p:cNvPr id="54" name="TextBox 53"/>
            <p:cNvSpPr txBox="1"/>
            <p:nvPr/>
          </p:nvSpPr>
          <p:spPr>
            <a:xfrm>
              <a:off x="5655669" y="5098606"/>
              <a:ext cx="150195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Config</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QoS</a:t>
              </a:r>
              <a:r>
                <a:rPr lang="en-US" sz="1400" dirty="0" smtClean="0">
                  <a:latin typeface="Segoe UI" panose="020B0502040204020203" pitchFamily="34" charset="0"/>
                  <a:cs typeface="Segoe UI" panose="020B0502040204020203" pitchFamily="34" charset="0"/>
                </a:rPr>
                <a:t> Policy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Security Policy</a:t>
              </a:r>
              <a:endParaRPr lang="en-US" sz="1400" dirty="0">
                <a:latin typeface="Segoe UI" panose="020B0502040204020203" pitchFamily="34" charset="0"/>
                <a:cs typeface="Segoe UI" panose="020B0502040204020203" pitchFamily="34" charset="0"/>
              </a:endParaRPr>
            </a:p>
          </p:txBody>
        </p:sp>
      </p:grpSp>
      <p:grpSp>
        <p:nvGrpSpPr>
          <p:cNvPr id="59" name="Group 58"/>
          <p:cNvGrpSpPr/>
          <p:nvPr/>
        </p:nvGrpSpPr>
        <p:grpSpPr>
          <a:xfrm>
            <a:off x="7618356" y="3128088"/>
            <a:ext cx="2028092" cy="1326683"/>
            <a:chOff x="7674771" y="3393229"/>
            <a:chExt cx="2028092" cy="1326683"/>
          </a:xfrm>
          <a:solidFill>
            <a:schemeClr val="accent6">
              <a:lumMod val="40000"/>
              <a:lumOff val="60000"/>
            </a:schemeClr>
          </a:solidFill>
        </p:grpSpPr>
        <p:grpSp>
          <p:nvGrpSpPr>
            <p:cNvPr id="57" name="Group 56"/>
            <p:cNvGrpSpPr/>
            <p:nvPr/>
          </p:nvGrpSpPr>
          <p:grpSpPr>
            <a:xfrm>
              <a:off x="7674772" y="3393229"/>
              <a:ext cx="2028091" cy="1326683"/>
              <a:chOff x="7770783" y="3862767"/>
              <a:chExt cx="2028091" cy="1326683"/>
            </a:xfrm>
            <a:grpFill/>
          </p:grpSpPr>
          <p:sp>
            <p:nvSpPr>
              <p:cNvPr id="56" name="Rounded Rectangle 55"/>
              <p:cNvSpPr/>
              <p:nvPr/>
            </p:nvSpPr>
            <p:spPr>
              <a:xfrm>
                <a:off x="7770783" y="3862767"/>
                <a:ext cx="2018961" cy="1326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770783" y="3862767"/>
                <a:ext cx="2028091" cy="584775"/>
              </a:xfrm>
              <a:prstGeom prst="rect">
                <a:avLst/>
              </a:prstGeom>
              <a:grpFill/>
              <a:ln>
                <a:noFill/>
              </a:ln>
            </p:spPr>
            <p:txBody>
              <a:bodyPr wrap="square" rtlCol="0">
                <a:spAutoFit/>
              </a:bodyPr>
              <a:lstStyle/>
              <a:p>
                <a:r>
                  <a:rPr lang="en-US" sz="1600" dirty="0" smtClean="0">
                    <a:latin typeface="Segoe UI" panose="020B0502040204020203" pitchFamily="34" charset="0"/>
                    <a:cs typeface="Segoe UI" panose="020B0502040204020203" pitchFamily="34" charset="0"/>
                  </a:rPr>
                  <a:t>Active Directory Domain Services</a:t>
                </a:r>
                <a:endParaRPr lang="en-US" sz="1600" dirty="0">
                  <a:latin typeface="Segoe UI" panose="020B0502040204020203" pitchFamily="34" charset="0"/>
                  <a:cs typeface="Segoe UI" panose="020B0502040204020203" pitchFamily="34" charset="0"/>
                </a:endParaRPr>
              </a:p>
            </p:txBody>
          </p:sp>
        </p:grpSp>
        <p:sp>
          <p:nvSpPr>
            <p:cNvPr id="58" name="TextBox 57"/>
            <p:cNvSpPr txBox="1"/>
            <p:nvPr/>
          </p:nvSpPr>
          <p:spPr>
            <a:xfrm>
              <a:off x="7674771" y="3952726"/>
              <a:ext cx="2021678"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Manageability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Security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Interoperability</a:t>
              </a:r>
              <a:endParaRPr lang="en-US" sz="1400" dirty="0">
                <a:latin typeface="Segoe UI" panose="020B0502040204020203" pitchFamily="34" charset="0"/>
                <a:cs typeface="Segoe UI" panose="020B0502040204020203" pitchFamily="34" charset="0"/>
              </a:endParaRPr>
            </a:p>
          </p:txBody>
        </p:sp>
      </p:grpSp>
      <p:cxnSp>
        <p:nvCxnSpPr>
          <p:cNvPr id="61" name="Straight Arrow Connector 60"/>
          <p:cNvCxnSpPr/>
          <p:nvPr/>
        </p:nvCxnSpPr>
        <p:spPr>
          <a:xfrm>
            <a:off x="7491824" y="2685044"/>
            <a:ext cx="646569" cy="3642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9116120" y="2681337"/>
            <a:ext cx="612811" cy="3679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8620407" y="2709555"/>
            <a:ext cx="4566" cy="3648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561422" y="4540098"/>
            <a:ext cx="945" cy="2833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183794" y="4553371"/>
            <a:ext cx="616059" cy="3588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422525" y="4547962"/>
            <a:ext cx="646569" cy="3642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spTree>
    <p:extLst>
      <p:ext uri="{BB962C8B-B14F-4D97-AF65-F5344CB8AC3E}">
        <p14:creationId xmlns:p14="http://schemas.microsoft.com/office/powerpoint/2010/main" val="427826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par>
                                <p:cTn id="41" presetID="10"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par>
                                <p:cTn id="47" presetID="10" presetClass="entr" presetSubtype="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500"/>
                                        <p:tgtEl>
                                          <p:spTgt spid="67"/>
                                        </p:tgtEl>
                                      </p:cBhvr>
                                    </p:animEffect>
                                  </p:childTnLst>
                                </p:cTn>
                              </p:par>
                              <p:par>
                                <p:cTn id="50" presetID="10" presetClass="entr" presetSubtype="0" fill="hold"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2372953C8DDD4DA31FD599B3FC6041" ma:contentTypeVersion="0" ma:contentTypeDescription="Create a new document." ma:contentTypeScope="" ma:versionID="6b74ad2281637a75594514b58e8c5741">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1E883A-E289-4452-9CF4-598C1FADE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FD8F0E2-9D01-4AC1-BAD8-F2DF20AA4AD0}">
  <ds:schemaRefs>
    <ds:schemaRef ds:uri="http://schemas.microsoft.com/sharepoint/v3/contenttype/forms"/>
  </ds:schemaRefs>
</ds:datastoreItem>
</file>

<file path=customXml/itemProps3.xml><?xml version="1.0" encoding="utf-8"?>
<ds:datastoreItem xmlns:ds="http://schemas.openxmlformats.org/officeDocument/2006/customXml" ds:itemID="{69CBC53E-7550-4F12-88A6-694577C03EA2}">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30291</TotalTime>
  <Words>1518</Words>
  <Application>Microsoft Office PowerPoint</Application>
  <PresentationFormat>Widescreen</PresentationFormat>
  <Paragraphs>248</Paragraphs>
  <Slides>20</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Segoe</vt:lpstr>
      <vt:lpstr>Segoe UI</vt:lpstr>
      <vt:lpstr>Segoe UI Light</vt:lpstr>
      <vt:lpstr>Segoe UI Semibold</vt:lpstr>
      <vt:lpstr>1_Office Theme</vt:lpstr>
      <vt:lpstr>Visio</vt:lpstr>
      <vt:lpstr>Understanding Active Directory</vt:lpstr>
      <vt:lpstr>Meet Christopher Chapman</vt:lpstr>
      <vt:lpstr>Course Topics</vt:lpstr>
      <vt:lpstr>Setting Expectations</vt:lpstr>
      <vt:lpstr>PowerPoint Presentation</vt:lpstr>
      <vt:lpstr>Module Overview</vt:lpstr>
      <vt:lpstr>What is Active Directory</vt:lpstr>
      <vt:lpstr>Active Directory Roles</vt:lpstr>
      <vt:lpstr>What is AD DS?</vt:lpstr>
      <vt:lpstr>What does AD DS do?</vt:lpstr>
      <vt:lpstr>What is AD CS?</vt:lpstr>
      <vt:lpstr>What does AD CS do?</vt:lpstr>
      <vt:lpstr>What is AD FS?</vt:lpstr>
      <vt:lpstr>What does AD FS do?</vt:lpstr>
      <vt:lpstr>What is AD RMS?</vt:lpstr>
      <vt:lpstr>What does AD RMS do?</vt:lpstr>
      <vt:lpstr>What is AD LDS?</vt:lpstr>
      <vt:lpstr>What does AD LDS do?</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187</cp:revision>
  <dcterms:created xsi:type="dcterms:W3CDTF">2013-02-15T23:12:42Z</dcterms:created>
  <dcterms:modified xsi:type="dcterms:W3CDTF">2013-08-27T22:39:09Z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0x0101001C2372953C8DDD4DA31FD599B3FC6041</vt:lpwstr>
  </property>
  <property fmtid="{D5CDD505-2E9C-101B-9397-08002B2CF9AE}" pid="3" name="IsMyDocuments">
    <vt:bool>true</vt:bool>
  </property>
</Properties>
</file>