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1" r:id="rId5"/>
    <p:sldId id="279" r:id="rId6"/>
    <p:sldId id="281" r:id="rId7"/>
    <p:sldId id="365" r:id="rId8"/>
    <p:sldId id="330" r:id="rId9"/>
    <p:sldId id="344" r:id="rId10"/>
    <p:sldId id="345" r:id="rId11"/>
    <p:sldId id="343" r:id="rId12"/>
    <p:sldId id="346" r:id="rId13"/>
    <p:sldId id="463" r:id="rId14"/>
    <p:sldId id="360" r:id="rId15"/>
    <p:sldId id="347" r:id="rId16"/>
    <p:sldId id="358" r:id="rId17"/>
    <p:sldId id="359" r:id="rId18"/>
    <p:sldId id="361" r:id="rId19"/>
    <p:sldId id="362" r:id="rId20"/>
    <p:sldId id="363" r:id="rId21"/>
    <p:sldId id="364" r:id="rId22"/>
    <p:sldId id="326" r:id="rId23"/>
    <p:sldId id="334" r:id="rId24"/>
    <p:sldId id="348" r:id="rId25"/>
    <p:sldId id="349" r:id="rId26"/>
    <p:sldId id="350" r:id="rId27"/>
    <p:sldId id="352" r:id="rId28"/>
    <p:sldId id="353" r:id="rId29"/>
    <p:sldId id="354" r:id="rId30"/>
    <p:sldId id="351" r:id="rId31"/>
    <p:sldId id="356" r:id="rId32"/>
    <p:sldId id="335" r:id="rId33"/>
    <p:sldId id="462" r:id="rId34"/>
    <p:sldId id="459"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2369" autoAdjust="0"/>
  </p:normalViewPr>
  <p:slideViewPr>
    <p:cSldViewPr snapToGrid="0">
      <p:cViewPr varScale="1">
        <p:scale>
          <a:sx n="60" d="100"/>
          <a:sy n="60" d="100"/>
        </p:scale>
        <p:origin x="1710" y="78"/>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smtClean="0"/>
              <a:t>1 minute</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10</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smtClean="0">
              <a:latin typeface="Arial" panose="020B0604020202020204" pitchFamily="34" charset="0"/>
            </a:endParaRPr>
          </a:p>
        </p:txBody>
      </p:sp>
    </p:spTree>
    <p:extLst>
      <p:ext uri="{BB962C8B-B14F-4D97-AF65-F5344CB8AC3E}">
        <p14:creationId xmlns:p14="http://schemas.microsoft.com/office/powerpoint/2010/main" val="92624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5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F0DBAA8-6243-4CAD-9AF2-0EE53BFC0E76}" type="slidenum">
              <a:rPr lang="en-US" b="0">
                <a:latin typeface="Arial" panose="020B0604020202020204" pitchFamily="34" charset="0"/>
              </a:rPr>
              <a:pPr/>
              <a:t>11</a:t>
            </a:fld>
            <a:endParaRPr lang="en-US" b="0">
              <a:latin typeface="Arial" panose="020B0604020202020204" pitchFamily="34" charset="0"/>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14325" y="2228850"/>
            <a:ext cx="6286500" cy="679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70676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950C7F8-3EFF-4DC8-A174-9153F33639C9}" type="slidenum">
              <a:rPr lang="en-US" b="0">
                <a:latin typeface="Arial" panose="020B0604020202020204" pitchFamily="34" charset="0"/>
              </a:rPr>
              <a:pPr/>
              <a:t>12</a:t>
            </a:fld>
            <a:endParaRPr lang="en-US" b="0">
              <a:latin typeface="Arial" panose="020B0604020202020204"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Arial" panose="020B0604020202020204" pitchFamily="34" charset="0"/>
              </a:rPr>
              <a:t>Physical components</a:t>
            </a:r>
          </a:p>
          <a:p>
            <a:pPr eaLnBrk="1" hangingPunct="1">
              <a:buFontTx/>
              <a:buChar char="•"/>
            </a:pPr>
            <a:r>
              <a:rPr lang="en-US" dirty="0" smtClean="0">
                <a:latin typeface="Arial" panose="020B0604020202020204" pitchFamily="34" charset="0"/>
              </a:rPr>
              <a:t> Data store: Stores the AD DS information. This is a file on each domain controller. </a:t>
            </a:r>
          </a:p>
          <a:p>
            <a:pPr eaLnBrk="1" hangingPunct="1">
              <a:buFontTx/>
              <a:buChar char="•"/>
            </a:pPr>
            <a:r>
              <a:rPr lang="en-US" dirty="0" smtClean="0">
                <a:latin typeface="Arial" panose="020B0604020202020204" pitchFamily="34" charset="0"/>
              </a:rPr>
              <a:t> Domain Controller Server and read-only domain controller (RODC): Contains a copy of AD DS database. </a:t>
            </a:r>
          </a:p>
          <a:p>
            <a:pPr eaLnBrk="1" hangingPunct="1">
              <a:buFontTx/>
              <a:buChar char="•"/>
            </a:pPr>
            <a:r>
              <a:rPr lang="en-US" dirty="0" smtClean="0">
                <a:latin typeface="Arial" panose="020B0604020202020204" pitchFamily="34" charset="0"/>
              </a:rPr>
              <a:t> Global catalog servers: Host the global catalog, which is a partial, read-only copy of all the domain naming contexts in the forest. A global catalog speeds up searches for objects that might be attached to other domain controllers in the forest.</a:t>
            </a:r>
          </a:p>
          <a:p>
            <a:pPr eaLnBrk="1" hangingPunct="1"/>
            <a:endParaRPr lang="en-US" b="1" dirty="0" smtClean="0">
              <a:latin typeface="Arial" panose="020B0604020202020204" pitchFamily="34" charset="0"/>
            </a:endParaRPr>
          </a:p>
          <a:p>
            <a:pPr eaLnBrk="1" hangingPunct="1"/>
            <a:r>
              <a:rPr lang="en-US" b="1" dirty="0" smtClean="0">
                <a:latin typeface="Arial" panose="020B0604020202020204" pitchFamily="34" charset="0"/>
              </a:rPr>
              <a:t>Logical components </a:t>
            </a:r>
          </a:p>
          <a:p>
            <a:pPr eaLnBrk="1" hangingPunct="1">
              <a:buFontTx/>
              <a:buChar char="•"/>
            </a:pPr>
            <a:r>
              <a:rPr lang="en-US" dirty="0" smtClean="0">
                <a:latin typeface="Arial" panose="020B0604020202020204" pitchFamily="34" charset="0"/>
              </a:rPr>
              <a:t> Partitions: Various partitions exist in AD DS: domain directory, configuration directory, schema directory, global catalog, application directory.</a:t>
            </a:r>
          </a:p>
          <a:p>
            <a:pPr eaLnBrk="1" hangingPunct="1">
              <a:buFontTx/>
              <a:buChar char="•"/>
            </a:pPr>
            <a:r>
              <a:rPr lang="en-US" dirty="0" smtClean="0">
                <a:latin typeface="Arial" panose="020B0604020202020204" pitchFamily="34" charset="0"/>
              </a:rPr>
              <a:t> Schema: Defines the list of attributes which all objects in the AD DS can have.</a:t>
            </a:r>
          </a:p>
          <a:p>
            <a:pPr eaLnBrk="1" hangingPunct="1">
              <a:buFontTx/>
              <a:buChar char="•"/>
            </a:pPr>
            <a:r>
              <a:rPr lang="en-US" dirty="0" smtClean="0">
                <a:latin typeface="Arial" panose="020B0604020202020204" pitchFamily="34" charset="0"/>
              </a:rPr>
              <a:t> Domains: logical, administrative boundary for users and computers</a:t>
            </a:r>
          </a:p>
          <a:p>
            <a:pPr eaLnBrk="1" hangingPunct="1">
              <a:buFontTx/>
              <a:buChar char="•"/>
            </a:pPr>
            <a:r>
              <a:rPr lang="en-US" dirty="0" smtClean="0">
                <a:latin typeface="Arial" panose="020B0604020202020204" pitchFamily="34" charset="0"/>
              </a:rPr>
              <a:t> Domain Trees: Collection of domain controllers that share a common root domain. </a:t>
            </a:r>
          </a:p>
          <a:p>
            <a:pPr eaLnBrk="1" hangingPunct="1">
              <a:buFontTx/>
              <a:buChar char="•"/>
            </a:pPr>
            <a:r>
              <a:rPr lang="en-US" dirty="0" smtClean="0">
                <a:latin typeface="Arial" panose="020B0604020202020204" pitchFamily="34" charset="0"/>
              </a:rPr>
              <a:t> Forests: Collections of domains that share a common AD DS.</a:t>
            </a:r>
          </a:p>
          <a:p>
            <a:pPr eaLnBrk="1" hangingPunct="1">
              <a:buFontTx/>
              <a:buChar char="•"/>
            </a:pPr>
            <a:r>
              <a:rPr lang="en-US" dirty="0" smtClean="0">
                <a:latin typeface="Arial" panose="020B0604020202020204" pitchFamily="34" charset="0"/>
              </a:rPr>
              <a:t> Sites: Collections of users, groups, computers as defined by their physical locations. Useful in planning administrative tasks such as replication of the AD DS.</a:t>
            </a:r>
          </a:p>
          <a:p>
            <a:pPr eaLnBrk="1" hangingPunct="1">
              <a:buFontTx/>
              <a:buChar char="•"/>
            </a:pPr>
            <a:r>
              <a:rPr lang="en-US" dirty="0" smtClean="0">
                <a:latin typeface="Arial" panose="020B0604020202020204" pitchFamily="34" charset="0"/>
              </a:rPr>
              <a:t> OUs: Organizes the elements found at a give site or domain for the purposes of securing them more selectively.</a:t>
            </a:r>
          </a:p>
        </p:txBody>
      </p:sp>
    </p:spTree>
    <p:extLst>
      <p:ext uri="{BB962C8B-B14F-4D97-AF65-F5344CB8AC3E}">
        <p14:creationId xmlns:p14="http://schemas.microsoft.com/office/powerpoint/2010/main" val="268403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3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2CF148A-AF3A-4E0E-BED7-BEA6E66DA6F3}" type="slidenum">
              <a:rPr lang="en-US" b="0">
                <a:latin typeface="Arial" panose="020B0604020202020204" pitchFamily="34" charset="0"/>
              </a:rPr>
              <a:pPr/>
              <a:t>13</a:t>
            </a:fld>
            <a:endParaRPr lang="en-US" b="0">
              <a:latin typeface="Arial" panose="020B0604020202020204" pitchFamily="34" charset="0"/>
            </a:endParaRP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17352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pPr/>
              <a:t>14</a:t>
            </a:fld>
            <a:endParaRPr lang="en-US" b="0">
              <a:latin typeface="Arial" panose="020B0604020202020204" pitchFamily="34" charset="0"/>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Each domain controller holds a copy of the directory store, and updates can be made to the AD DS data on all domain controllers except for RODCs.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Have</a:t>
            </a:r>
            <a:r>
              <a:rPr lang="en-US" baseline="0" dirty="0" smtClean="0">
                <a:latin typeface="Arial" panose="020B0604020202020204" pitchFamily="34" charset="0"/>
              </a:rPr>
              <a:t> </a:t>
            </a:r>
            <a:r>
              <a:rPr lang="en-US" dirty="0" smtClean="0">
                <a:latin typeface="Arial" panose="020B0604020202020204" pitchFamily="34" charset="0"/>
              </a:rPr>
              <a:t>multiple domain controllers in each domain.  This provides load balancing, but more importantly, it also provides recoverability if a server failure occurs.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All domain controllers engage in authentication and authorization, thus making it a redundant system with fewer fail-points. </a:t>
            </a:r>
            <a:endParaRPr lang="fr-FR" dirty="0" smtClean="0">
              <a:latin typeface="Arial" panose="020B0604020202020204" pitchFamily="34" charset="0"/>
            </a:endParaRPr>
          </a:p>
        </p:txBody>
      </p:sp>
    </p:spTree>
    <p:extLst>
      <p:ext uri="{BB962C8B-B14F-4D97-AF65-F5344CB8AC3E}">
        <p14:creationId xmlns:p14="http://schemas.microsoft.com/office/powerpoint/2010/main" val="4637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pPr/>
              <a:t>15</a:t>
            </a:fld>
            <a:endParaRPr lang="en-US" b="0">
              <a:latin typeface="Arial" panose="020B0604020202020204" pitchFamily="34" charset="0"/>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230438"/>
            <a:ext cx="6296025"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 global catalog partition is like other partitions in AD DS, but unlike other partitions, administrators cannot enter information directly into this partition. The global catalog builds and updates its content based on values of a schema attribute (</a:t>
            </a:r>
            <a:r>
              <a:rPr lang="en-US" i="1" dirty="0" err="1" smtClean="0">
                <a:latin typeface="Arial" panose="020B0604020202020204" pitchFamily="34" charset="0"/>
              </a:rPr>
              <a:t>isMemberOfPartialAttributeSet</a:t>
            </a:r>
            <a:r>
              <a:rPr lang="en-US" dirty="0" smtClean="0">
                <a:latin typeface="Arial" panose="020B0604020202020204" pitchFamily="34" charset="0"/>
              </a:rPr>
              <a:t>), thus deciding when to replicate that attribute of an AD DS object in the global catalog.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Note that the alternative to having a searchable global catalog would be much more traffic over the entire organization’s network.</a:t>
            </a:r>
            <a:endParaRPr lang="en-US" b="1" dirty="0" smtClean="0">
              <a:latin typeface="Arial" panose="020B0604020202020204" pitchFamily="34" charset="0"/>
            </a:endParaRPr>
          </a:p>
        </p:txBody>
      </p:sp>
    </p:spTree>
    <p:extLst>
      <p:ext uri="{BB962C8B-B14F-4D97-AF65-F5344CB8AC3E}">
        <p14:creationId xmlns:p14="http://schemas.microsoft.com/office/powerpoint/2010/main" val="2453049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pPr/>
              <a:t>16</a:t>
            </a:fld>
            <a:endParaRPr lang="en-US" b="0">
              <a:latin typeface="Arial" panose="020B0604020202020204" pitchFamily="34" charset="0"/>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a:p>
            <a:r>
              <a:rPr lang="en-US" sz="1200" b="0" i="0" u="none" strike="noStrike" kern="1200" baseline="0" dirty="0" smtClean="0">
                <a:solidFill>
                  <a:schemeClr val="tx1"/>
                </a:solidFill>
                <a:latin typeface="+mn-lt"/>
                <a:ea typeface="+mn-ea"/>
                <a:cs typeface="+mn-cs"/>
              </a:rPr>
              <a:t>The NTDS.DIT file is a database with usually 3 or more tables. The name and purpose of the important tables are the following: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 </a:t>
            </a:r>
            <a:r>
              <a:rPr lang="en-US" sz="1200" b="0" i="0" u="none" strike="noStrike" kern="1200" baseline="0" dirty="0" err="1" smtClean="0">
                <a:solidFill>
                  <a:schemeClr val="tx1"/>
                </a:solidFill>
                <a:latin typeface="+mn-lt"/>
                <a:ea typeface="+mn-ea"/>
                <a:cs typeface="+mn-cs"/>
              </a:rPr>
              <a:t>datatable</a:t>
            </a:r>
            <a:r>
              <a:rPr lang="en-US" sz="1200" b="0" i="0" u="none" strike="noStrike" kern="1200" baseline="0" dirty="0" smtClean="0">
                <a:solidFill>
                  <a:schemeClr val="tx1"/>
                </a:solidFill>
                <a:latin typeface="+mn-lt"/>
                <a:ea typeface="+mn-ea"/>
                <a:cs typeface="+mn-cs"/>
              </a:rPr>
              <a:t> - used to store the objects accessible in Active Directory</a:t>
            </a:r>
          </a:p>
          <a:p>
            <a:r>
              <a:rPr lang="en-US" sz="1200" b="0" i="0" u="none" strike="noStrike" kern="1200" baseline="0" dirty="0" smtClean="0">
                <a:solidFill>
                  <a:schemeClr val="tx1"/>
                </a:solidFill>
                <a:latin typeface="+mn-lt"/>
                <a:ea typeface="+mn-ea"/>
                <a:cs typeface="+mn-cs"/>
              </a:rPr>
              <a:t>2. </a:t>
            </a:r>
            <a:r>
              <a:rPr lang="en-US" sz="1200" b="0" i="0" u="none" strike="noStrike" kern="1200" baseline="0" dirty="0" err="1" smtClean="0">
                <a:solidFill>
                  <a:schemeClr val="tx1"/>
                </a:solidFill>
                <a:latin typeface="+mn-lt"/>
                <a:ea typeface="+mn-ea"/>
                <a:cs typeface="+mn-cs"/>
              </a:rPr>
              <a:t>link_table</a:t>
            </a:r>
            <a:r>
              <a:rPr lang="en-US" sz="1200" b="0" i="0" u="none" strike="noStrike" kern="1200" baseline="0" dirty="0" smtClean="0">
                <a:solidFill>
                  <a:schemeClr val="tx1"/>
                </a:solidFill>
                <a:latin typeface="+mn-lt"/>
                <a:ea typeface="+mn-ea"/>
                <a:cs typeface="+mn-cs"/>
              </a:rPr>
              <a:t> - used to provide references to objects (introduced with Server 2003)</a:t>
            </a:r>
          </a:p>
          <a:p>
            <a:r>
              <a:rPr lang="en-US" sz="1200" b="0" i="0" u="none" strike="noStrike" kern="1200" baseline="0" dirty="0" smtClean="0">
                <a:solidFill>
                  <a:schemeClr val="tx1"/>
                </a:solidFill>
                <a:latin typeface="+mn-lt"/>
                <a:ea typeface="+mn-ea"/>
                <a:cs typeface="+mn-cs"/>
              </a:rPr>
              <a:t>3. </a:t>
            </a:r>
            <a:r>
              <a:rPr lang="en-US" sz="1200" b="0" i="0" u="none" strike="noStrike" kern="1200" baseline="0" dirty="0" err="1" smtClean="0">
                <a:solidFill>
                  <a:schemeClr val="tx1"/>
                </a:solidFill>
                <a:latin typeface="+mn-lt"/>
                <a:ea typeface="+mn-ea"/>
                <a:cs typeface="+mn-cs"/>
              </a:rPr>
              <a:t>sd_table</a:t>
            </a:r>
            <a:r>
              <a:rPr lang="en-US" sz="1200" b="0" i="0" u="none" strike="noStrike" kern="1200" baseline="0" dirty="0" smtClean="0">
                <a:solidFill>
                  <a:schemeClr val="tx1"/>
                </a:solidFill>
                <a:latin typeface="+mn-lt"/>
                <a:ea typeface="+mn-ea"/>
                <a:cs typeface="+mn-cs"/>
              </a:rPr>
              <a:t> - used to store the security descriptors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database engine for NTDS.DIT is the Extensible Storage Engine (ESE or JET Blue) and is a proprietary Microsoft database engine. This engine is also used in Microsoft Exchange, however, the </a:t>
            </a:r>
            <a:r>
              <a:rPr lang="en-US" sz="1200" b="0" i="0" u="none" strike="noStrike" kern="1200" baseline="0" dirty="0" err="1" smtClean="0">
                <a:solidFill>
                  <a:schemeClr val="tx1"/>
                </a:solidFill>
                <a:latin typeface="+mn-lt"/>
                <a:ea typeface="+mn-ea"/>
                <a:cs typeface="+mn-cs"/>
              </a:rPr>
              <a:t>pagesizes</a:t>
            </a:r>
            <a:r>
              <a:rPr lang="en-US" sz="1200" b="0" i="0" u="none" strike="noStrike" kern="1200" baseline="0" dirty="0" smtClean="0">
                <a:solidFill>
                  <a:schemeClr val="tx1"/>
                </a:solidFill>
                <a:latin typeface="+mn-lt"/>
                <a:ea typeface="+mn-ea"/>
                <a:cs typeface="+mn-cs"/>
              </a:rPr>
              <a:t> are different between the two databases. It is 8192 bytes in the NTDS.DIT database and 4096 bytes in Exchange.</a:t>
            </a:r>
            <a:endParaRPr lang="en-US" dirty="0" smtClean="0"/>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AD DS database cannot be directly accessed by any applications. All access to the database is managed by the domain controller.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64-bit hardware can provide a significant performance boost for domain controllers because of the increase in addressable memory space.</a:t>
            </a:r>
          </a:p>
        </p:txBody>
      </p:sp>
    </p:spTree>
    <p:extLst>
      <p:ext uri="{BB962C8B-B14F-4D97-AF65-F5344CB8AC3E}">
        <p14:creationId xmlns:p14="http://schemas.microsoft.com/office/powerpoint/2010/main" val="147366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8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pPr/>
              <a:t>17</a:t>
            </a:fld>
            <a:endParaRPr lang="en-US" b="0">
              <a:latin typeface="Arial" panose="020B0604020202020204" pitchFamily="34" charset="0"/>
            </a:endParaRPr>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If directory information did not replicate regularly: </a:t>
            </a:r>
          </a:p>
          <a:p>
            <a:pPr marL="171450" indent="-171450" eaLnBrk="1" hangingPunct="1">
              <a:buFont typeface="Arial" panose="020B0604020202020204" pitchFamily="34" charset="0"/>
              <a:buChar char="•"/>
            </a:pPr>
            <a:r>
              <a:rPr lang="en-US" dirty="0" smtClean="0">
                <a:latin typeface="Arial" panose="020B0604020202020204" pitchFamily="34" charset="0"/>
              </a:rPr>
              <a:t>logons would fail at domains other than where the user account was created</a:t>
            </a:r>
          </a:p>
          <a:p>
            <a:pPr marL="171450" indent="-171450" eaLnBrk="1" hangingPunct="1">
              <a:buFont typeface="Arial" panose="020B0604020202020204" pitchFamily="34" charset="0"/>
              <a:buChar char="•"/>
            </a:pPr>
            <a:r>
              <a:rPr lang="en-US" dirty="0" smtClean="0">
                <a:latin typeface="Arial" panose="020B0604020202020204" pitchFamily="34" charset="0"/>
              </a:rPr>
              <a:t>locations and names of domain controllers might not be current, causing services contained on them to become unavailable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Advantages of multi-master replication</a:t>
            </a:r>
            <a:r>
              <a:rPr lang="en-US" baseline="0" dirty="0" smtClean="0">
                <a:latin typeface="Arial" panose="020B0604020202020204" pitchFamily="34" charset="0"/>
              </a:rPr>
              <a:t> </a:t>
            </a:r>
            <a:r>
              <a:rPr lang="en-US" dirty="0" smtClean="0">
                <a:latin typeface="Arial" panose="020B0604020202020204" pitchFamily="34" charset="0"/>
              </a:rPr>
              <a:t>include:</a:t>
            </a:r>
          </a:p>
          <a:p>
            <a:pPr marL="171450" indent="-171450" eaLnBrk="1" hangingPunct="1">
              <a:buFont typeface="Arial" panose="020B0604020202020204" pitchFamily="34" charset="0"/>
              <a:buChar char="•"/>
            </a:pPr>
            <a:r>
              <a:rPr lang="en-US" dirty="0" smtClean="0">
                <a:latin typeface="Arial" panose="020B0604020202020204" pitchFamily="34" charset="0"/>
              </a:rPr>
              <a:t>the elimination of single point of failure</a:t>
            </a:r>
          </a:p>
          <a:p>
            <a:pPr marL="171450" indent="-171450" eaLnBrk="1" hangingPunct="1">
              <a:buFont typeface="Arial" panose="020B0604020202020204" pitchFamily="34" charset="0"/>
              <a:buChar char="•"/>
            </a:pPr>
            <a:r>
              <a:rPr lang="en-US" dirty="0" smtClean="0">
                <a:latin typeface="Arial" panose="020B0604020202020204" pitchFamily="34" charset="0"/>
              </a:rPr>
              <a:t>faster replication as each domain controller can be involved with replicating data</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Domain controllers in the same site replicate their data, typically within 15 seconds after a change, completing replication with all members in a properly configured tree in about 45 seconds. </a:t>
            </a:r>
          </a:p>
          <a:p>
            <a:pPr eaLnBrk="1" hangingPunct="1"/>
            <a:r>
              <a:rPr lang="en-US" dirty="0" smtClean="0">
                <a:latin typeface="Arial" panose="020B0604020202020204" pitchFamily="34" charset="0"/>
              </a:rPr>
              <a:t>When you create multiple sites, you can configure a replication schedule between the sites.</a:t>
            </a:r>
            <a:endParaRPr lang="en-US" b="1" dirty="0" smtClean="0">
              <a:latin typeface="Arial" panose="020B0604020202020204" pitchFamily="34" charset="0"/>
            </a:endParaRPr>
          </a:p>
        </p:txBody>
      </p:sp>
    </p:spTree>
    <p:extLst>
      <p:ext uri="{BB962C8B-B14F-4D97-AF65-F5344CB8AC3E}">
        <p14:creationId xmlns:p14="http://schemas.microsoft.com/office/powerpoint/2010/main" val="380502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FE4C11-5928-4323-8503-2A2C4C77F408}" type="slidenum">
              <a:rPr lang="en-US" b="0">
                <a:latin typeface="Arial" panose="020B0604020202020204" pitchFamily="34" charset="0"/>
              </a:rPr>
              <a:pPr/>
              <a:t>18</a:t>
            </a:fld>
            <a:endParaRPr lang="en-US" b="0">
              <a:latin typeface="Arial" panose="020B0604020202020204" pitchFamily="34" charset="0"/>
            </a:endParaRP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Sites are often defined after an analysis of network bandwidth capacity.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primary reason for creating sites is to control network traffic across wide area network (WAN) links. By creating sites, you can minimize replication traffic across the WAN link because you can schedule the replication. You also control client logon traffic and provide a better client logon experience because client computers will always connect to a domain controller in their own site first.</a:t>
            </a:r>
          </a:p>
        </p:txBody>
      </p:sp>
    </p:spTree>
    <p:extLst>
      <p:ext uri="{BB962C8B-B14F-4D97-AF65-F5344CB8AC3E}">
        <p14:creationId xmlns:p14="http://schemas.microsoft.com/office/powerpoint/2010/main" val="429985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All of the domain controllers in a particular domain can receive changes and replicate those changes to all other domain controllers in the domain. Each domain in Active Directory is identified by a Domain Name System (DNS) domain name and requires one or more domain controllers.</a:t>
            </a:r>
          </a:p>
          <a:p>
            <a:endParaRPr lang="en-US" dirty="0" smtClean="0">
              <a:solidFill>
                <a:schemeClr val="tx2"/>
              </a:solidFill>
              <a:effectLst/>
              <a:latin typeface="Segoe" pitchFamily="34" charset="0"/>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411319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3752745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3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A8CF120-00D4-475F-946F-44283480147A}" type="slidenum">
              <a:rPr lang="en-US" b="0">
                <a:latin typeface="Arial" panose="020B0604020202020204" pitchFamily="34" charset="0"/>
              </a:rPr>
              <a:pPr/>
              <a:t>21</a:t>
            </a:fld>
            <a:endParaRPr lang="en-US" b="0">
              <a:latin typeface="Arial" panose="020B0604020202020204"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83822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pPr/>
              <a:t>22</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One of the easiest ways to describe the schema is to say that it is a set of rules that define what you can do in AD DS.</a:t>
            </a:r>
          </a:p>
          <a:p>
            <a:pPr eaLnBrk="1" hangingPunct="1"/>
            <a:endParaRPr lang="en-US" dirty="0" smtClean="0">
              <a:latin typeface="Arial" panose="020B0604020202020204" pitchFamily="34" charset="0"/>
            </a:endParaRPr>
          </a:p>
          <a:p>
            <a:pPr eaLnBrk="1" hangingPunct="1"/>
            <a:r>
              <a:rPr lang="en-US" dirty="0" err="1" smtClean="0">
                <a:latin typeface="Arial" panose="020B0604020202020204" pitchFamily="34" charset="0"/>
              </a:rPr>
              <a:t>ADSIEdit</a:t>
            </a:r>
            <a:r>
              <a:rPr lang="en-US" baseline="0" dirty="0" smtClean="0">
                <a:latin typeface="Arial" panose="020B0604020202020204" pitchFamily="34" charset="0"/>
              </a:rPr>
              <a:t> and the Schema Management Console are tools you can use to manage the schema.  </a:t>
            </a:r>
            <a:r>
              <a:rPr lang="en-US" dirty="0" smtClean="0">
                <a:latin typeface="Arial" panose="020B0604020202020204" pitchFamily="34" charset="0"/>
              </a:rPr>
              <a:t>You must register the Schema snap-in by using the regsvr32 schmmgmt.dll command before creating the custom MMC.</a:t>
            </a:r>
          </a:p>
        </p:txBody>
      </p:sp>
    </p:spTree>
    <p:extLst>
      <p:ext uri="{BB962C8B-B14F-4D97-AF65-F5344CB8AC3E}">
        <p14:creationId xmlns:p14="http://schemas.microsoft.com/office/powerpoint/2010/main" val="1321885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pPr/>
              <a:t>23</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02801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pPr/>
              <a:t>24</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583419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C09600A-78B9-415E-9730-67A896F23237}" type="slidenum">
              <a:rPr lang="en-US" b="0">
                <a:latin typeface="Arial" panose="020B0604020202020204" pitchFamily="34" charset="0"/>
              </a:rPr>
              <a:pPr/>
              <a:t>25</a:t>
            </a:fld>
            <a:endParaRPr lang="en-US" b="0">
              <a:latin typeface="Arial" panose="020B0604020202020204" pitchFamily="34" charset="0"/>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958919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7E2E87-27B9-4272-8FA7-016B44B20A03}" type="slidenum">
              <a:rPr lang="en-US" b="0">
                <a:latin typeface="Arial" panose="020B0604020202020204" pitchFamily="34" charset="0"/>
              </a:rPr>
              <a:pPr/>
              <a:t>26</a:t>
            </a:fld>
            <a:endParaRPr lang="en-US" b="0">
              <a:latin typeface="Arial" panose="020B0604020202020204"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OUs can be used to create both a hierarchical and logical representation of a company. OUs can also be used to delegate certain administrative rights. For example, a junior network administrator may be given permission to administer user accounts in an OU that contains all accounts for a branch office location. </a:t>
            </a:r>
          </a:p>
        </p:txBody>
      </p:sp>
    </p:spTree>
    <p:extLst>
      <p:ext uri="{BB962C8B-B14F-4D97-AF65-F5344CB8AC3E}">
        <p14:creationId xmlns:p14="http://schemas.microsoft.com/office/powerpoint/2010/main" val="776970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4B089DC-A6C8-4B4B-ABEA-98A4DD6D817B}" type="slidenum">
              <a:rPr lang="en-US" b="0">
                <a:latin typeface="Arial" panose="020B0604020202020204" pitchFamily="34" charset="0"/>
              </a:rPr>
              <a:pPr/>
              <a:t>27</a:t>
            </a:fld>
            <a:endParaRPr lang="en-US" b="0">
              <a:latin typeface="Arial" panose="020B0604020202020204" pitchFamily="34" charset="0"/>
            </a:endParaRP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 trusted domain as the domain where the accounts are, and the trusting domain as where the shared resources are.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Domains can allow access to shared resources outside of their boundaries by using a trust. You can use a one-way trust to optimize performance between domains. Mention that forest trusts allow users to access resources in any domain in the other forest, as well as logon to any domain in the forest using a same VPN.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Realm trusts enable trusts between Windows Server 2003 and Windows Server 2008 domains and directory-service implementations on other platforms by their shared use of open standard security system Kerberos version 5 protocol.</a:t>
            </a:r>
          </a:p>
        </p:txBody>
      </p:sp>
    </p:spTree>
    <p:extLst>
      <p:ext uri="{BB962C8B-B14F-4D97-AF65-F5344CB8AC3E}">
        <p14:creationId xmlns:p14="http://schemas.microsoft.com/office/powerpoint/2010/main" val="1729272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28</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smtClean="0">
              <a:latin typeface="Arial" panose="020B0604020202020204" pitchFamily="34" charset="0"/>
            </a:endParaRPr>
          </a:p>
        </p:txBody>
      </p:sp>
    </p:spTree>
    <p:extLst>
      <p:ext uri="{BB962C8B-B14F-4D97-AF65-F5344CB8AC3E}">
        <p14:creationId xmlns:p14="http://schemas.microsoft.com/office/powerpoint/2010/main" val="3293957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prstClr val="black"/>
                </a:solidFill>
                <a:latin typeface="Arial" panose="020B0604020202020204" pitchFamily="34" charset="0"/>
              </a:rPr>
              <a:t>Course 6424A</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A944D30-009F-4223-9F38-E91F1CF37040}" type="slidenum">
              <a:rPr lang="en-US" b="0">
                <a:solidFill>
                  <a:prstClr val="black"/>
                </a:solidFill>
                <a:latin typeface="Arial" panose="020B0604020202020204" pitchFamily="34" charset="0"/>
              </a:rPr>
              <a:pPr/>
              <a:t>30</a:t>
            </a:fld>
            <a:endParaRPr lang="en-US" b="0">
              <a:solidFill>
                <a:prstClr val="black"/>
              </a:solidFill>
              <a:latin typeface="Arial" panose="020B0604020202020204" pitchFamily="34" charset="0"/>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anose="020B0604020202020204" pitchFamily="34" charset="0"/>
              </a:rPr>
              <a:t>Review Questions</a:t>
            </a:r>
            <a:endParaRPr lang="en-US" smtClean="0">
              <a:latin typeface="Arial" panose="020B0604020202020204" pitchFamily="34" charset="0"/>
            </a:endParaRPr>
          </a:p>
          <a:p>
            <a:r>
              <a:rPr lang="en-US" smtClean="0">
                <a:latin typeface="Arial" panose="020B0604020202020204" pitchFamily="34" charset="0"/>
              </a:rPr>
              <a:t> </a:t>
            </a:r>
            <a:r>
              <a:rPr lang="en-US" altLang="ja-JP" smtClean="0">
                <a:latin typeface="Arial" panose="020B0604020202020204" pitchFamily="34" charset="0"/>
              </a:rPr>
              <a:t>1. What are the three core partition types in an AD LDS instance?</a:t>
            </a:r>
            <a:endParaRPr lang="en-US" altLang="ja-JP" b="1" i="1" smtClean="0">
              <a:latin typeface="Arial" panose="020B0604020202020204" pitchFamily="34" charset="0"/>
            </a:endParaRPr>
          </a:p>
          <a:p>
            <a:r>
              <a:rPr lang="en-US" altLang="ja-JP" b="1" i="1" smtClean="0">
                <a:latin typeface="Arial" panose="020B0604020202020204" pitchFamily="34" charset="0"/>
              </a:rPr>
              <a:t>Answer:  The three main partition types are Schema, Configuration, and Application.</a:t>
            </a:r>
            <a:endParaRPr lang="en-US" altLang="ja-JP" smtClean="0">
              <a:latin typeface="Arial" panose="020B0604020202020204" pitchFamily="34" charset="0"/>
            </a:endParaRPr>
          </a:p>
          <a:p>
            <a:r>
              <a:rPr lang="en-US" altLang="ja-JP" smtClean="0">
                <a:latin typeface="Arial" panose="020B0604020202020204" pitchFamily="34" charset="0"/>
              </a:rPr>
              <a:t>2. What ways are AD DS and AD LDS similar?</a:t>
            </a:r>
            <a:endParaRPr lang="en-US" altLang="ja-JP" b="1" i="1" smtClean="0">
              <a:latin typeface="Arial" panose="020B0604020202020204" pitchFamily="34" charset="0"/>
            </a:endParaRPr>
          </a:p>
          <a:p>
            <a:r>
              <a:rPr lang="en-US" altLang="ja-JP" b="1" i="1" smtClean="0">
                <a:latin typeface="Arial" panose="020B0604020202020204" pitchFamily="34" charset="0"/>
              </a:rPr>
              <a:t>Answer: AD LDS and AD DS use the Extensible Storage Engine, enable LDAP client connections, use multimaster replication, and allow for delegated administration.</a:t>
            </a:r>
            <a:endParaRPr lang="en-US" altLang="ja-JP" smtClean="0">
              <a:latin typeface="Arial" panose="020B0604020202020204" pitchFamily="34" charset="0"/>
            </a:endParaRPr>
          </a:p>
          <a:p>
            <a:r>
              <a:rPr lang="en-US" altLang="ja-JP" smtClean="0">
                <a:latin typeface="Arial" panose="020B0604020202020204" pitchFamily="34" charset="0"/>
              </a:rPr>
              <a:t>3. What tools are used to administer AD LDS and for what are each used?</a:t>
            </a:r>
            <a:endParaRPr lang="en-US" altLang="ja-JP" b="1" i="1" smtClean="0">
              <a:latin typeface="Arial" panose="020B0604020202020204" pitchFamily="34" charset="0"/>
            </a:endParaRPr>
          </a:p>
          <a:p>
            <a:r>
              <a:rPr lang="en-US" altLang="ja-JP" b="1" i="1" smtClean="0">
                <a:latin typeface="Arial" panose="020B0604020202020204" pitchFamily="34" charset="0"/>
              </a:rPr>
              <a:t>Answer: Active Directory Lightweight Directory Services Wizard is used for creating new instances and new replicas of an AD LDS instance. ADSIEdit and LDP are used for viewing and modifying data. Ldifde and Csvde are used for importing and exporting data. Dsacls is used for viewing and setting permissions. AdamSync is used to synchronizing AD LDS and AD DS.</a:t>
            </a:r>
            <a:endParaRPr lang="en-US" altLang="ja-JP" smtClean="0">
              <a:latin typeface="Arial" panose="020B0604020202020204" pitchFamily="34" charset="0"/>
            </a:endParaRPr>
          </a:p>
          <a:p>
            <a:r>
              <a:rPr lang="en-US" altLang="ja-JP" smtClean="0">
                <a:latin typeface="Arial" panose="020B0604020202020204" pitchFamily="34" charset="0"/>
              </a:rPr>
              <a:t>4. What are some reasons for deploying multiple AD LDS replicas?</a:t>
            </a:r>
            <a:endParaRPr lang="en-US" altLang="ja-JP" b="1" i="1" smtClean="0">
              <a:latin typeface="Arial" panose="020B0604020202020204" pitchFamily="34" charset="0"/>
            </a:endParaRPr>
          </a:p>
          <a:p>
            <a:r>
              <a:rPr lang="en-US" altLang="ja-JP" b="1" i="1" smtClean="0">
                <a:latin typeface="Arial" panose="020B0604020202020204" pitchFamily="34" charset="0"/>
              </a:rPr>
              <a:t>Answer: Deploying multiple replicas can provide for high availability, load balancing, and geographic limitations.</a:t>
            </a:r>
            <a:endParaRPr lang="en-US" altLang="ja-JP" smtClean="0">
              <a:latin typeface="Arial" panose="020B0604020202020204" pitchFamily="34" charset="0"/>
            </a:endParaRPr>
          </a:p>
          <a:p>
            <a:r>
              <a:rPr lang="en-US" altLang="ja-JP" smtClean="0">
                <a:latin typeface="Arial" panose="020B0604020202020204" pitchFamily="34" charset="0"/>
              </a:rPr>
              <a:t>5. How would you configure AD LDS if two applications required schema attributes that conflict with one another?</a:t>
            </a:r>
            <a:endParaRPr lang="en-US" altLang="ja-JP" b="1" i="1" smtClean="0">
              <a:latin typeface="Arial" panose="020B0604020202020204" pitchFamily="34" charset="0"/>
            </a:endParaRPr>
          </a:p>
          <a:p>
            <a:r>
              <a:rPr lang="en-US" altLang="ja-JP" b="1" i="1" smtClean="0">
                <a:latin typeface="Arial" panose="020B0604020202020204" pitchFamily="34" charset="0"/>
              </a:rPr>
              <a:t>Answer: Because all application partitions in an AD LDS instance share a schema partition, the only way to provide multiple schemas is to deploy two instances of AD LDS, one for each application.</a:t>
            </a:r>
            <a:endParaRPr lang="en-US" altLang="ja-JP" b="1" smtClean="0">
              <a:latin typeface="Arial" panose="020B0604020202020204" pitchFamily="34" charset="0"/>
            </a:endParaRPr>
          </a:p>
          <a:p>
            <a:r>
              <a:rPr lang="en-US" altLang="ja-JP" b="1" smtClean="0">
                <a:latin typeface="Arial" panose="020B0604020202020204" pitchFamily="34" charset="0"/>
              </a:rPr>
              <a:t>Summary of AD LDS</a:t>
            </a:r>
            <a:endParaRPr lang="en-US" altLang="ja-JP" smtClean="0">
              <a:latin typeface="Arial" panose="020B0604020202020204" pitchFamily="34" charset="0"/>
            </a:endParaRPr>
          </a:p>
          <a:p>
            <a:r>
              <a:rPr lang="en-US" altLang="ja-JP" smtClean="0">
                <a:latin typeface="Arial" panose="020B0604020202020204" pitchFamily="34" charset="0"/>
              </a:rPr>
              <a:t>AD LDS is an LDAP directory service in Windows Server 2008.  It provides data storage and retrieval for directory-enabled applications, without the dependencies that are required for AD DS.  </a:t>
            </a:r>
          </a:p>
          <a:p>
            <a:r>
              <a:rPr lang="en-US" altLang="ja-JP" smtClean="0">
                <a:latin typeface="Arial" panose="020B0604020202020204" pitchFamily="34" charset="0"/>
              </a:rPr>
              <a:t>AD LDS can have multiple writable replicas of the data on several servers. Having multiple writable copies eliminates the single point of failure. Replication provides high availability, allows for load balancing, and better serves geographically dispersed application access. </a:t>
            </a:r>
          </a:p>
          <a:p>
            <a:r>
              <a:rPr lang="en-US" altLang="ja-JP" smtClean="0">
                <a:latin typeface="Arial" panose="020B0604020202020204" pitchFamily="34" charset="0"/>
              </a:rPr>
              <a:t>AD LDS and AD DS are similar because they both use an ESE database, enable LDAP client connections, use multimaster replication, and allow delegated administration. They provide different functionality as AD DS is an enterprise directory for administration and management, and AD LDS is a lightweight customizable solution for applications to use for authentication and data storage.</a:t>
            </a:r>
            <a:r>
              <a:rPr lang="en-US" smtClean="0">
                <a:latin typeface="Arial" panose="020B0604020202020204" pitchFamily="34" charset="0"/>
              </a:rPr>
              <a:t> </a:t>
            </a:r>
          </a:p>
          <a:p>
            <a:r>
              <a:rPr lang="en-US" smtClean="0">
                <a:latin typeface="Arial" panose="020B0604020202020204" pitchFamily="34" charset="0"/>
              </a:rPr>
              <a:t>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669856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82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7842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34204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08820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FB32E7F-DDA6-4685-BBB1-26AA4FDBCCC6}" type="slidenum">
              <a:rPr lang="en-US" b="0">
                <a:latin typeface="Arial" panose="020B0604020202020204" pitchFamily="34" charset="0"/>
              </a:rPr>
              <a:pPr/>
              <a:t>6</a:t>
            </a:fld>
            <a:endParaRPr lang="en-US" b="0">
              <a:latin typeface="Arial" panose="020B0604020202020204"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A passport is</a:t>
            </a:r>
            <a:r>
              <a:rPr lang="en-US" baseline="0" dirty="0" smtClean="0">
                <a:latin typeface="Arial" panose="020B0604020202020204" pitchFamily="34" charset="0"/>
              </a:rPr>
              <a:t> a good</a:t>
            </a:r>
            <a:r>
              <a:rPr lang="en-US" dirty="0" smtClean="0">
                <a:latin typeface="Arial" panose="020B0604020202020204" pitchFamily="34" charset="0"/>
              </a:rPr>
              <a:t> analogy for authentication. It is a means by which a user can verify they are who they say they are.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most common way for users to authenticate is by providing a user name and password. However, some computer systems also support authentication based on smart cards, one-time passwords, or biometric information, such as fingerprint scans.</a:t>
            </a:r>
          </a:p>
        </p:txBody>
      </p:sp>
    </p:spTree>
    <p:extLst>
      <p:ext uri="{BB962C8B-B14F-4D97-AF65-F5344CB8AC3E}">
        <p14:creationId xmlns:p14="http://schemas.microsoft.com/office/powerpoint/2010/main" val="20169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3AB3C9C-09BE-4D41-8621-2A55A91A2209}" type="slidenum">
              <a:rPr lang="en-US" b="0">
                <a:latin typeface="Arial" panose="020B0604020202020204" pitchFamily="34" charset="0"/>
              </a:rPr>
              <a:pPr/>
              <a:t>7</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71475" y="2119313"/>
            <a:ext cx="6286500" cy="6567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Some of the types of attributes that might be contained in the security token</a:t>
            </a:r>
            <a:r>
              <a:rPr lang="en-US" baseline="0" dirty="0" smtClean="0">
                <a:latin typeface="Arial" panose="020B0604020202020204" pitchFamily="34" charset="0"/>
              </a:rPr>
              <a:t> are </a:t>
            </a:r>
            <a:r>
              <a:rPr lang="en-US" dirty="0" smtClean="0">
                <a:latin typeface="Arial" panose="020B0604020202020204" pitchFamily="34" charset="0"/>
              </a:rPr>
              <a:t>user group, ownership, and admin privileges.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security identifier (SID) attribute is unique for each user or security group, and is the primary means by which the security principal is identified when trying to access network resources.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Authorization happens frequently and unobtrusively whenever users request services, like opening their home folder, reading/writing files, or when requesting access to an AD DS aware application. The user only sees the result of the authorization--they are granted or denied access.</a:t>
            </a:r>
          </a:p>
          <a:p>
            <a:pPr eaLnBrk="1" hangingPunct="1"/>
            <a:endParaRPr lang="en-US" dirty="0" smtClean="0">
              <a:latin typeface="Arial" panose="020B0604020202020204" pitchFamily="34" charset="0"/>
            </a:endParaRPr>
          </a:p>
          <a:p>
            <a:r>
              <a:rPr lang="en-US" dirty="0" smtClean="0">
                <a:effectLst/>
              </a:rPr>
              <a:t>An </a:t>
            </a:r>
            <a:r>
              <a:rPr lang="en-US" i="1" dirty="0" smtClean="0">
                <a:effectLst/>
              </a:rPr>
              <a:t>access control list</a:t>
            </a:r>
            <a:r>
              <a:rPr lang="en-US" dirty="0" smtClean="0">
                <a:effectLst/>
              </a:rPr>
              <a:t> (ACL) is a list of </a:t>
            </a:r>
            <a:r>
              <a:rPr lang="en-US" i="1" dirty="0" smtClean="0">
                <a:effectLst/>
              </a:rPr>
              <a:t>access control entries</a:t>
            </a:r>
            <a:r>
              <a:rPr lang="en-US" dirty="0" smtClean="0">
                <a:effectLst/>
              </a:rPr>
              <a:t> (ACE).  Each ACE in an ACL identifies a security principal and the access rights allowed, denied, or audited for that principal. The security</a:t>
            </a:r>
            <a:r>
              <a:rPr lang="en-US" baseline="0" dirty="0" smtClean="0">
                <a:effectLst/>
              </a:rPr>
              <a:t> descriptor</a:t>
            </a:r>
            <a:r>
              <a:rPr lang="en-US" i="0" u="none" dirty="0" smtClean="0">
                <a:solidFill>
                  <a:schemeClr val="tx1"/>
                </a:solidFill>
                <a:effectLst/>
              </a:rPr>
              <a:t> for a securable object </a:t>
            </a:r>
            <a:r>
              <a:rPr lang="en-US" dirty="0" smtClean="0">
                <a:effectLst/>
              </a:rPr>
              <a:t>can contain two types of ACLs: a DACL and a SACL.</a:t>
            </a:r>
          </a:p>
          <a:p>
            <a:endParaRPr lang="en-US" dirty="0" smtClean="0">
              <a:effectLst/>
            </a:endParaRPr>
          </a:p>
          <a:p>
            <a:r>
              <a:rPr lang="en-US" dirty="0" smtClean="0">
                <a:effectLst/>
              </a:rPr>
              <a:t>A </a:t>
            </a:r>
            <a:r>
              <a:rPr lang="en-US" i="1" dirty="0" smtClean="0">
                <a:effectLst/>
              </a:rPr>
              <a:t>discretionary access control list </a:t>
            </a:r>
            <a:r>
              <a:rPr lang="en-US" dirty="0" smtClean="0">
                <a:effectLst/>
              </a:rPr>
              <a:t>(DACL) identifies the security principals that are allowed or denied access to an object.  When a person or process tries to access an object, the system checks the ACEs in the object's DACL to determine whether to grant access to it. If the object does not have a DACL, the system grants full access to everyone. If the object's DACL has no ACEs, the system denies all attempts to access the object because the DACL does not allow any access rights. </a:t>
            </a:r>
          </a:p>
          <a:p>
            <a:endParaRPr lang="en-US" dirty="0" smtClean="0">
              <a:effectLst/>
            </a:endParaRPr>
          </a:p>
          <a:p>
            <a:r>
              <a:rPr lang="en-US" dirty="0" smtClean="0">
                <a:effectLst/>
              </a:rPr>
              <a:t>A </a:t>
            </a:r>
            <a:r>
              <a:rPr lang="en-US" i="1" dirty="0" smtClean="0">
                <a:effectLst/>
              </a:rPr>
              <a:t>system access control list</a:t>
            </a:r>
            <a:r>
              <a:rPr lang="en-US" dirty="0" smtClean="0">
                <a:effectLst/>
              </a:rPr>
              <a:t> (SACL) enables administrators to log attempts to access a secured object.  Each ACE specifies the types of access attempts by a specified principal that cause the system to generate a record in the security event log. An ACE in a SACL can generate audit records when an access attempt fails, when it succeeds, or both.</a:t>
            </a:r>
            <a:endParaRPr lang="en-US" dirty="0" smtClean="0">
              <a:latin typeface="Arial" panose="020B0604020202020204" pitchFamily="34" charset="0"/>
            </a:endParaRPr>
          </a:p>
        </p:txBody>
      </p:sp>
    </p:spTree>
    <p:extLst>
      <p:ext uri="{BB962C8B-B14F-4D97-AF65-F5344CB8AC3E}">
        <p14:creationId xmlns:p14="http://schemas.microsoft.com/office/powerpoint/2010/main" val="339278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pPr/>
              <a:t>8</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86616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2A7D8-B8FD-4771-BD1F-42A6B74E9D66}" type="slidenum">
              <a:rPr lang="en-US" b="0">
                <a:latin typeface="Arial" panose="020B0604020202020204" pitchFamily="34" charset="0"/>
              </a:rPr>
              <a:pPr/>
              <a:t>9</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829100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smtClean="0"/>
          </a:p>
        </p:txBody>
      </p:sp>
    </p:spTree>
    <p:extLst>
      <p:ext uri="{BB962C8B-B14F-4D97-AF65-F5344CB8AC3E}">
        <p14:creationId xmlns:p14="http://schemas.microsoft.com/office/powerpoint/2010/main" val="812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smtClean="0">
                <a:latin typeface="Segoe UI Light" panose="020B0502040204020203" pitchFamily="34" charset="0"/>
                <a:cs typeface="Segoe UI Light" panose="020B0502040204020203" pitchFamily="34" charset="0"/>
              </a:rPr>
              <a:t>Microsoft </a:t>
            </a:r>
          </a:p>
          <a:p>
            <a:r>
              <a:rPr lang="en-US" sz="2000" dirty="0" smtClean="0">
                <a:latin typeface="Segoe UI Light" panose="020B0502040204020203" pitchFamily="34" charset="0"/>
                <a:cs typeface="Segoe UI Light" panose="020B0502040204020203" pitchFamily="34" charset="0"/>
              </a:rPr>
              <a:t>Virtual </a:t>
            </a:r>
          </a:p>
          <a:p>
            <a:r>
              <a:rPr lang="en-US" sz="2000" dirty="0" smtClean="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schemeClr val="tx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3355951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228">
          <p15:clr>
            <a:srgbClr val="FBAE40"/>
          </p15:clr>
        </p15:guide>
        <p15:guide id="4" pos="75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Chapman | MCT</a:t>
            </a:r>
          </a:p>
          <a:p>
            <a:r>
              <a:rPr lang="en-US" dirty="0" smtClean="0"/>
              <a:t>Content PM, Microsoft Learning, PDG Planning , Microsoft</a:t>
            </a:r>
            <a:endParaRPr lang="en-US" dirty="0"/>
          </a:p>
        </p:txBody>
      </p:sp>
      <p:sp>
        <p:nvSpPr>
          <p:cNvPr id="2" name="Title 1"/>
          <p:cNvSpPr>
            <a:spLocks noGrp="1"/>
          </p:cNvSpPr>
          <p:nvPr>
            <p:ph type="ctrTitle"/>
          </p:nvPr>
        </p:nvSpPr>
        <p:spPr/>
        <p:txBody>
          <a:bodyPr/>
          <a:lstStyle/>
          <a:p>
            <a:r>
              <a:rPr lang="en-US" sz="4400" dirty="0"/>
              <a:t>Understanding Active </a:t>
            </a:r>
            <a:r>
              <a:rPr lang="en-US" sz="4400" dirty="0" smtClean="0"/>
              <a:t>Directory</a:t>
            </a:r>
            <a:endParaRPr lang="en-US" sz="44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extLst>
              <p:ext uri="{D42A27DB-BD31-4B8C-83A1-F6EECF244321}">
                <p14:modId xmlns:p14="http://schemas.microsoft.com/office/powerpoint/2010/main" val="1800882563"/>
              </p:ext>
            </p:extLst>
          </p:nvPr>
        </p:nvGraphicFramePr>
        <p:xfrm>
          <a:off x="1793876" y="923926"/>
          <a:ext cx="8601075" cy="3913592"/>
        </p:xfrm>
        <a:graphic>
          <a:graphicData uri="http://schemas.openxmlformats.org/drawingml/2006/table">
            <a:tbl>
              <a:tblPr/>
              <a:tblGrid>
                <a:gridCol w="2064062"/>
                <a:gridCol w="6537013"/>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TCP/IP</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Configure appropriate TCP/IP and DNS server addresses.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Credentials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Domain Name System )DNS) Infrastructure</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6" name="Rectangle 2"/>
          <p:cNvSpPr txBox="1">
            <a:spLocks noChangeArrowheads="1"/>
          </p:cNvSpPr>
          <p:nvPr/>
        </p:nvSpPr>
        <p:spPr>
          <a:xfrm>
            <a:off x="379514" y="182215"/>
            <a:ext cx="11524432" cy="656881"/>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Requirements for Installing AD DS</a:t>
            </a:r>
          </a:p>
        </p:txBody>
      </p:sp>
    </p:spTree>
    <p:extLst>
      <p:ext uri="{BB962C8B-B14F-4D97-AF65-F5344CB8AC3E}">
        <p14:creationId xmlns:p14="http://schemas.microsoft.com/office/powerpoint/2010/main" val="421267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Oval 2"/>
          <p:cNvSpPr>
            <a:spLocks noChangeArrowheads="1"/>
          </p:cNvSpPr>
          <p:nvPr/>
        </p:nvSpPr>
        <p:spPr bwMode="auto">
          <a:xfrm>
            <a:off x="1914526" y="1360488"/>
            <a:ext cx="8220075" cy="4184650"/>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sp>
        <p:nvSpPr>
          <p:cNvPr id="23555" name="Rectangle 3"/>
          <p:cNvSpPr>
            <a:spLocks noGrp="1" noChangeArrowheads="1"/>
          </p:cNvSpPr>
          <p:nvPr>
            <p:ph type="title"/>
          </p:nvPr>
        </p:nvSpPr>
        <p:spPr/>
        <p:txBody>
          <a:bodyPr/>
          <a:lstStyle/>
          <a:p>
            <a:pPr eaLnBrk="1" hangingPunct="1"/>
            <a:r>
              <a:rPr lang="en-US" dirty="0" smtClean="0"/>
              <a:t>Overview of AD DS and DNS</a:t>
            </a:r>
          </a:p>
        </p:txBody>
      </p:sp>
      <p:sp>
        <p:nvSpPr>
          <p:cNvPr id="961542" name="AutoShape 6"/>
          <p:cNvSpPr>
            <a:spLocks noChangeArrowheads="1"/>
          </p:cNvSpPr>
          <p:nvPr/>
        </p:nvSpPr>
        <p:spPr bwMode="auto">
          <a:xfrm>
            <a:off x="2466975" y="3562350"/>
            <a:ext cx="3524250" cy="2122488"/>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domain controller records must be registered in DNS to enable other domain controllers and client computers to locate the domain controllers</a:t>
            </a:r>
          </a:p>
        </p:txBody>
      </p:sp>
      <p:grpSp>
        <p:nvGrpSpPr>
          <p:cNvPr id="2" name="Group 22"/>
          <p:cNvGrpSpPr>
            <a:grpSpLocks/>
          </p:cNvGrpSpPr>
          <p:nvPr/>
        </p:nvGrpSpPr>
        <p:grpSpPr bwMode="auto">
          <a:xfrm>
            <a:off x="6118226" y="1366839"/>
            <a:ext cx="3630613" cy="2039937"/>
            <a:chOff x="4594225" y="1366838"/>
            <a:chExt cx="3630613" cy="2039937"/>
          </a:xfrm>
        </p:grpSpPr>
        <p:sp>
          <p:nvSpPr>
            <p:cNvPr id="961541" name="AutoShape 5"/>
            <p:cNvSpPr>
              <a:spLocks noChangeArrowheads="1"/>
            </p:cNvSpPr>
            <p:nvPr/>
          </p:nvSpPr>
          <p:spPr bwMode="auto">
            <a:xfrm>
              <a:off x="4594225" y="1366838"/>
              <a:ext cx="3630613" cy="2039937"/>
            </a:xfrm>
            <a:prstGeom prst="rect">
              <a:avLst/>
            </a:prstGeom>
            <a:gradFill rotWithShape="1">
              <a:gsLst>
                <a:gs pos="0">
                  <a:srgbClr val="8DACD0"/>
                </a:gs>
                <a:gs pos="100000">
                  <a:srgbClr val="DEE7F1"/>
                </a:gs>
              </a:gsLst>
              <a:lin ang="2700000" scaled="1"/>
            </a:gradFill>
            <a:ln w="9525">
              <a:solidFill>
                <a:srgbClr val="333333"/>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domain names must be DNS domain names</a:t>
              </a:r>
            </a:p>
          </p:txBody>
        </p:sp>
        <p:pic>
          <p:nvPicPr>
            <p:cNvPr id="961569" name="Picture 33"/>
            <p:cNvPicPr>
              <a:picLocks noChangeAspect="1" noChangeArrowheads="1"/>
            </p:cNvPicPr>
            <p:nvPr/>
          </p:nvPicPr>
          <p:blipFill>
            <a:blip r:embed="rId4"/>
            <a:srcRect/>
            <a:stretch>
              <a:fillRect/>
            </a:stretch>
          </p:blipFill>
          <p:spPr bwMode="auto">
            <a:xfrm>
              <a:off x="6518275" y="1974850"/>
              <a:ext cx="1452563" cy="1284288"/>
            </a:xfrm>
            <a:prstGeom prst="rect">
              <a:avLst/>
            </a:prstGeom>
            <a:noFill/>
            <a:ln w="9525" algn="ctr">
              <a:noFill/>
              <a:miter lim="800000"/>
              <a:headEnd/>
              <a:tailEnd/>
            </a:ln>
            <a:effectLst>
              <a:outerShdw dist="35921" dir="2700000" algn="ctr" rotWithShape="0">
                <a:srgbClr val="AFAFAF"/>
              </a:outerShdw>
            </a:effectLst>
          </p:spPr>
        </p:pic>
        <p:sp>
          <p:nvSpPr>
            <p:cNvPr id="23583" name="Text Box 34"/>
            <p:cNvSpPr txBox="1">
              <a:spLocks noChangeArrowheads="1"/>
            </p:cNvSpPr>
            <p:nvPr/>
          </p:nvSpPr>
          <p:spPr bwMode="auto">
            <a:xfrm>
              <a:off x="6572250" y="2386013"/>
              <a:ext cx="1325563" cy="449262"/>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dirty="0">
                  <a:latin typeface="Segoe UI Light" panose="020B0502040204020203" pitchFamily="34" charset="0"/>
                  <a:cs typeface="Segoe UI Light" panose="020B0502040204020203" pitchFamily="34" charset="0"/>
                </a:rPr>
                <a:t>DNS Domain Name</a:t>
              </a:r>
              <a:endParaRPr lang="en-US" sz="1200" b="0" dirty="0">
                <a:latin typeface="Segoe UI Light" panose="020B0502040204020203" pitchFamily="34" charset="0"/>
                <a:cs typeface="Segoe UI Light" panose="020B0502040204020203" pitchFamily="34" charset="0"/>
              </a:endParaRPr>
            </a:p>
          </p:txBody>
        </p:sp>
        <p:pic>
          <p:nvPicPr>
            <p:cNvPr id="961567" name="Picture 31"/>
            <p:cNvPicPr>
              <a:picLocks noChangeAspect="1" noChangeArrowheads="1"/>
            </p:cNvPicPr>
            <p:nvPr/>
          </p:nvPicPr>
          <p:blipFill>
            <a:blip r:embed="rId5"/>
            <a:srcRect/>
            <a:stretch>
              <a:fillRect/>
            </a:stretch>
          </p:blipFill>
          <p:spPr bwMode="auto">
            <a:xfrm>
              <a:off x="7366000" y="2949575"/>
              <a:ext cx="527050" cy="344488"/>
            </a:xfrm>
            <a:prstGeom prst="rect">
              <a:avLst/>
            </a:prstGeom>
            <a:noFill/>
            <a:ln w="9525" algn="ctr">
              <a:noFill/>
              <a:miter lim="800000"/>
              <a:headEnd/>
              <a:tailEnd/>
            </a:ln>
            <a:effectLst>
              <a:outerShdw dist="35921" dir="2700000" algn="ctr" rotWithShape="0">
                <a:srgbClr val="AFAFAF"/>
              </a:outerShdw>
            </a:effectLst>
          </p:spPr>
        </p:pic>
      </p:grpSp>
      <p:grpSp>
        <p:nvGrpSpPr>
          <p:cNvPr id="23558" name="Group 21"/>
          <p:cNvGrpSpPr>
            <a:grpSpLocks/>
          </p:cNvGrpSpPr>
          <p:nvPr/>
        </p:nvGrpSpPr>
        <p:grpSpPr bwMode="auto">
          <a:xfrm>
            <a:off x="2484439" y="1366839"/>
            <a:ext cx="3506787" cy="2039937"/>
            <a:chOff x="960438" y="1366838"/>
            <a:chExt cx="3506787" cy="2039937"/>
          </a:xfrm>
        </p:grpSpPr>
        <p:sp>
          <p:nvSpPr>
            <p:cNvPr id="961540" name="AutoShape 4"/>
            <p:cNvSpPr>
              <a:spLocks noChangeArrowheads="1"/>
            </p:cNvSpPr>
            <p:nvPr/>
          </p:nvSpPr>
          <p:spPr bwMode="auto">
            <a:xfrm>
              <a:off x="960438" y="1366838"/>
              <a:ext cx="3506787" cy="2039937"/>
            </a:xfrm>
            <a:prstGeom prst="rect">
              <a:avLst/>
            </a:prstGeom>
            <a:gradFill rotWithShape="1">
              <a:gsLst>
                <a:gs pos="0">
                  <a:srgbClr val="B395D8"/>
                </a:gs>
                <a:gs pos="100000">
                  <a:srgbClr val="DFD2EE"/>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requires a DNS infrastructure</a:t>
              </a:r>
            </a:p>
            <a:p>
              <a:pPr marL="166688" indent="-166688">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pic>
          <p:nvPicPr>
            <p:cNvPr id="961579" name="Picture 43"/>
            <p:cNvPicPr>
              <a:picLocks noChangeAspect="1" noChangeArrowheads="1"/>
            </p:cNvPicPr>
            <p:nvPr/>
          </p:nvPicPr>
          <p:blipFill>
            <a:blip r:embed="rId6"/>
            <a:srcRect/>
            <a:stretch>
              <a:fillRect/>
            </a:stretch>
          </p:blipFill>
          <p:spPr bwMode="auto">
            <a:xfrm>
              <a:off x="2947988" y="2093913"/>
              <a:ext cx="1130300" cy="1268412"/>
            </a:xfrm>
            <a:prstGeom prst="rect">
              <a:avLst/>
            </a:prstGeom>
            <a:noFill/>
            <a:ln w="9525" algn="ctr">
              <a:noFill/>
              <a:miter lim="800000"/>
              <a:headEnd/>
              <a:tailEnd/>
            </a:ln>
            <a:effectLst>
              <a:outerShdw dist="35921" dir="2700000" algn="ctr" rotWithShape="0">
                <a:srgbClr val="AFAFAF"/>
              </a:outerShdw>
            </a:effectLst>
          </p:spPr>
        </p:pic>
        <p:sp>
          <p:nvSpPr>
            <p:cNvPr id="23577" name="Text Box 39"/>
            <p:cNvSpPr txBox="1">
              <a:spLocks noChangeArrowheads="1"/>
            </p:cNvSpPr>
            <p:nvPr/>
          </p:nvSpPr>
          <p:spPr bwMode="auto">
            <a:xfrm>
              <a:off x="2832100" y="3013075"/>
              <a:ext cx="674688" cy="252413"/>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a:latin typeface="Segoe UI Light" panose="020B0502040204020203" pitchFamily="34" charset="0"/>
                  <a:cs typeface="Segoe UI Light" panose="020B0502040204020203" pitchFamily="34" charset="0"/>
                </a:rPr>
                <a:t>DNS</a:t>
              </a:r>
              <a:endParaRPr lang="en-US" sz="1400">
                <a:latin typeface="Segoe UI Light" panose="020B0502040204020203" pitchFamily="34" charset="0"/>
                <a:cs typeface="Segoe UI Light" panose="020B0502040204020203" pitchFamily="34" charset="0"/>
              </a:endParaRPr>
            </a:p>
          </p:txBody>
        </p:sp>
        <p:grpSp>
          <p:nvGrpSpPr>
            <p:cNvPr id="23578" name="Group 44"/>
            <p:cNvGrpSpPr>
              <a:grpSpLocks/>
            </p:cNvGrpSpPr>
            <p:nvPr/>
          </p:nvGrpSpPr>
          <p:grpSpPr bwMode="auto">
            <a:xfrm>
              <a:off x="3151188" y="1930400"/>
              <a:ext cx="755650" cy="666750"/>
              <a:chOff x="-1172" y="457"/>
              <a:chExt cx="476" cy="420"/>
            </a:xfrm>
          </p:grpSpPr>
          <p:pic>
            <p:nvPicPr>
              <p:cNvPr id="961577" name="Picture 41"/>
              <p:cNvPicPr>
                <a:picLocks noChangeAspect="1" noChangeArrowheads="1"/>
              </p:cNvPicPr>
              <p:nvPr/>
            </p:nvPicPr>
            <p:blipFill>
              <a:blip r:embed="rId7"/>
              <a:srcRect/>
              <a:stretch>
                <a:fillRect/>
              </a:stretch>
            </p:blipFill>
            <p:spPr bwMode="auto">
              <a:xfrm>
                <a:off x="-1172" y="457"/>
                <a:ext cx="476" cy="420"/>
              </a:xfrm>
              <a:prstGeom prst="rect">
                <a:avLst/>
              </a:prstGeom>
              <a:noFill/>
              <a:ln w="9525" algn="ctr">
                <a:noFill/>
                <a:miter lim="800000"/>
                <a:headEnd/>
                <a:tailEnd/>
              </a:ln>
              <a:effectLst>
                <a:outerShdw dist="35921" dir="2700000" algn="ctr" rotWithShape="0">
                  <a:srgbClr val="AFAFAF"/>
                </a:outerShdw>
              </a:effectLst>
            </p:spPr>
          </p:pic>
          <p:pic>
            <p:nvPicPr>
              <p:cNvPr id="23580" name="Picture 42" descr="ActiveDirectory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 y="620"/>
                <a:ext cx="3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 name="Group 23"/>
          <p:cNvGrpSpPr>
            <a:grpSpLocks/>
          </p:cNvGrpSpPr>
          <p:nvPr/>
        </p:nvGrpSpPr>
        <p:grpSpPr bwMode="auto">
          <a:xfrm>
            <a:off x="6118226" y="3562350"/>
            <a:ext cx="3694113" cy="2254250"/>
            <a:chOff x="4594225" y="3562350"/>
            <a:chExt cx="3694113" cy="2254250"/>
          </a:xfrm>
        </p:grpSpPr>
        <p:sp>
          <p:nvSpPr>
            <p:cNvPr id="961543" name="AutoShape 7"/>
            <p:cNvSpPr>
              <a:spLocks noChangeArrowheads="1"/>
            </p:cNvSpPr>
            <p:nvPr/>
          </p:nvSpPr>
          <p:spPr bwMode="auto">
            <a:xfrm>
              <a:off x="4594225" y="3562350"/>
              <a:ext cx="3630613" cy="2103438"/>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a:latin typeface="Segoe UI Light" panose="020B0502040204020203" pitchFamily="34" charset="0"/>
                  <a:cs typeface="Segoe UI Light" panose="020B0502040204020203" pitchFamily="34" charset="0"/>
                </a:rPr>
                <a:t>DNS zones can be stored in AD DS as Active Directory integrated zones</a:t>
              </a:r>
            </a:p>
          </p:txBody>
        </p:sp>
        <p:grpSp>
          <p:nvGrpSpPr>
            <p:cNvPr id="23569" name="Group 50"/>
            <p:cNvGrpSpPr>
              <a:grpSpLocks/>
            </p:cNvGrpSpPr>
            <p:nvPr/>
          </p:nvGrpSpPr>
          <p:grpSpPr bwMode="auto">
            <a:xfrm>
              <a:off x="6783388" y="4494213"/>
              <a:ext cx="1504950" cy="1322387"/>
              <a:chOff x="-1648" y="1123"/>
              <a:chExt cx="948" cy="833"/>
            </a:xfrm>
          </p:grpSpPr>
          <p:pic>
            <p:nvPicPr>
              <p:cNvPr id="961583" name="Picture 47"/>
              <p:cNvPicPr>
                <a:picLocks noChangeAspect="1" noChangeArrowheads="1"/>
              </p:cNvPicPr>
              <p:nvPr/>
            </p:nvPicPr>
            <p:blipFill>
              <a:blip r:embed="rId9"/>
              <a:srcRect/>
              <a:stretch>
                <a:fillRect/>
              </a:stretch>
            </p:blipFill>
            <p:spPr bwMode="auto">
              <a:xfrm>
                <a:off x="-1648" y="1123"/>
                <a:ext cx="938" cy="827"/>
              </a:xfrm>
              <a:prstGeom prst="rect">
                <a:avLst/>
              </a:prstGeom>
              <a:noFill/>
              <a:ln w="9525" algn="ctr">
                <a:noFill/>
                <a:miter lim="800000"/>
                <a:headEnd/>
                <a:tailEnd/>
              </a:ln>
              <a:effectLst>
                <a:outerShdw dist="35921" dir="2700000" algn="ctr" rotWithShape="0">
                  <a:srgbClr val="AFAFAF"/>
                </a:outerShdw>
              </a:effectLst>
            </p:spPr>
          </p:pic>
          <p:pic>
            <p:nvPicPr>
              <p:cNvPr id="23571" name="Picture 48" descr="ActiveDirectory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 y="1747"/>
                <a:ext cx="3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72" name="Group 49"/>
              <p:cNvGrpSpPr>
                <a:grpSpLocks/>
              </p:cNvGrpSpPr>
              <p:nvPr/>
            </p:nvGrpSpPr>
            <p:grpSpPr bwMode="auto">
              <a:xfrm>
                <a:off x="-1429" y="1412"/>
                <a:ext cx="511" cy="373"/>
                <a:chOff x="-1159" y="2866"/>
                <a:chExt cx="511" cy="373"/>
              </a:xfrm>
            </p:grpSpPr>
            <p:pic>
              <p:nvPicPr>
                <p:cNvPr id="961581" name="Picture 45"/>
                <p:cNvPicPr>
                  <a:picLocks noChangeAspect="1" noChangeArrowheads="1"/>
                </p:cNvPicPr>
                <p:nvPr/>
              </p:nvPicPr>
              <p:blipFill>
                <a:blip r:embed="rId10"/>
                <a:srcRect/>
                <a:stretch>
                  <a:fillRect/>
                </a:stretch>
              </p:blipFill>
              <p:spPr bwMode="auto">
                <a:xfrm>
                  <a:off x="-1159" y="2866"/>
                  <a:ext cx="485" cy="373"/>
                </a:xfrm>
                <a:prstGeom prst="rect">
                  <a:avLst/>
                </a:prstGeom>
                <a:noFill/>
                <a:ln w="9525" algn="ctr">
                  <a:noFill/>
                  <a:miter lim="800000"/>
                  <a:headEnd/>
                  <a:tailEnd/>
                </a:ln>
                <a:effectLst>
                  <a:outerShdw dist="35921" dir="2700000" algn="ctr" rotWithShape="0">
                    <a:srgbClr val="AFAFAF"/>
                  </a:outerShdw>
                </a:effectLst>
              </p:spPr>
            </p:pic>
            <p:sp>
              <p:nvSpPr>
                <p:cNvPr id="23574" name="Text Box 37"/>
                <p:cNvSpPr txBox="1">
                  <a:spLocks noChangeArrowheads="1"/>
                </p:cNvSpPr>
                <p:nvPr/>
              </p:nvSpPr>
              <p:spPr bwMode="auto">
                <a:xfrm>
                  <a:off x="-1083" y="2907"/>
                  <a:ext cx="4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DNS Zone</a:t>
                  </a:r>
                  <a:endParaRPr lang="en-US" sz="1400" b="0" dirty="0">
                    <a:latin typeface="Segoe UI Light" panose="020B0502040204020203" pitchFamily="34" charset="0"/>
                    <a:cs typeface="Segoe UI Light" panose="020B0502040204020203" pitchFamily="34" charset="0"/>
                  </a:endParaRPr>
                </a:p>
              </p:txBody>
            </p:sp>
          </p:grpSp>
        </p:grpSp>
      </p:grpSp>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576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61542"/>
                                        </p:tgtEl>
                                        <p:attrNameLst>
                                          <p:attrName>style.visibility</p:attrName>
                                        </p:attrNameLst>
                                      </p:cBhvr>
                                      <p:to>
                                        <p:strVal val="visible"/>
                                      </p:to>
                                    </p:set>
                                    <p:animEffect transition="in" filter="fade">
                                      <p:cBhvr>
                                        <p:cTn id="16" dur="500"/>
                                        <p:tgtEl>
                                          <p:spTgt spid="9615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973" name="Picture 85"/>
          <p:cNvPicPr>
            <a:picLocks noChangeAspect="1" noChangeArrowheads="1"/>
          </p:cNvPicPr>
          <p:nvPr/>
        </p:nvPicPr>
        <p:blipFill>
          <a:blip r:embed="rId3"/>
          <a:srcRect/>
          <a:stretch>
            <a:fillRect/>
          </a:stretch>
        </p:blipFill>
        <p:spPr bwMode="auto">
          <a:xfrm>
            <a:off x="1797051" y="981075"/>
            <a:ext cx="8647113" cy="5316538"/>
          </a:xfrm>
          <a:prstGeom prst="rect">
            <a:avLst/>
          </a:prstGeom>
          <a:noFill/>
          <a:ln w="9525" cap="flat" cmpd="sng" algn="ctr">
            <a:noFill/>
            <a:prstDash val="solid"/>
            <a:miter lim="800000"/>
            <a:headEnd/>
            <a:tailEnd/>
          </a:ln>
          <a:effectLst>
            <a:outerShdw dist="35921" dir="2700000" algn="ctr" rotWithShape="0">
              <a:srgbClr val="AFAFAF"/>
            </a:outerShdw>
          </a:effectLst>
        </p:spPr>
      </p:pic>
      <p:graphicFrame>
        <p:nvGraphicFramePr>
          <p:cNvPr id="933969" name="Group 81"/>
          <p:cNvGraphicFramePr>
            <a:graphicFrameLocks noGrp="1"/>
          </p:cNvGraphicFramePr>
          <p:nvPr>
            <p:ph idx="1"/>
            <p:extLst>
              <p:ext uri="{D42A27DB-BD31-4B8C-83A1-F6EECF244321}">
                <p14:modId xmlns:p14="http://schemas.microsoft.com/office/powerpoint/2010/main" val="3567391544"/>
              </p:ext>
            </p:extLst>
          </p:nvPr>
        </p:nvGraphicFramePr>
        <p:xfrm>
          <a:off x="2490789" y="2189163"/>
          <a:ext cx="7246937" cy="3657600"/>
        </p:xfrm>
        <a:graphic>
          <a:graphicData uri="http://schemas.openxmlformats.org/drawingml/2006/table">
            <a:tbl>
              <a:tblPr/>
              <a:tblGrid>
                <a:gridCol w="3550621"/>
                <a:gridCol w="3696316"/>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Physical Components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Logical Components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Data store</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Domain controllers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Global catalog server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Read-Only Domain Controller (RODC)</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Partitions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Schema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Domains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Domain trees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Forests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Organizational units (</a:t>
                      </a:r>
                      <a:r>
                        <a:rPr kumimoji="0" lang="en-US" sz="1800" b="0" i="0" u="none" strike="noStrike" cap="none" normalizeH="0" baseline="0" dirty="0" err="1" smtClean="0">
                          <a:ln>
                            <a:noFill/>
                          </a:ln>
                          <a:solidFill>
                            <a:schemeClr val="tx1"/>
                          </a:solidFill>
                          <a:effectLst/>
                          <a:latin typeface="Segoe UI Light" panose="020B0502040204020203" pitchFamily="34" charset="0"/>
                          <a:cs typeface="Segoe UI Light" panose="020B0502040204020203" pitchFamily="34" charset="0"/>
                        </a:rPr>
                        <a:t>OUs</a:t>
                      </a: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t>
                      </a: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933917" name="AutoShape 29"/>
          <p:cNvSpPr>
            <a:spLocks noChangeArrowheads="1"/>
          </p:cNvSpPr>
          <p:nvPr/>
        </p:nvSpPr>
        <p:spPr bwMode="auto">
          <a:xfrm>
            <a:off x="2071689" y="1387625"/>
            <a:ext cx="8078787" cy="461665"/>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AD DS is composed of both physical and logical components</a:t>
            </a:r>
          </a:p>
        </p:txBody>
      </p:sp>
      <p:sp>
        <p:nvSpPr>
          <p:cNvPr id="7"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Component Overview</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547123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dirty="0" smtClean="0"/>
              <a:t>Lesson 2: Overview of AD DS Physical Components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smtClean="0"/>
              <a:t>Domain Controllers</a:t>
            </a:r>
            <a:endParaRPr lang="en-US" dirty="0"/>
          </a:p>
          <a:p>
            <a:r>
              <a:rPr lang="en-US" dirty="0" smtClean="0"/>
              <a:t>Global Catalog Servers</a:t>
            </a:r>
            <a:endParaRPr lang="en-US" dirty="0"/>
          </a:p>
          <a:p>
            <a:r>
              <a:rPr lang="en-US" dirty="0" smtClean="0"/>
              <a:t>Data Store</a:t>
            </a:r>
            <a:endParaRPr lang="en-US" dirty="0"/>
          </a:p>
          <a:p>
            <a:r>
              <a:rPr lang="en-US" dirty="0" smtClean="0"/>
              <a:t>Replication</a:t>
            </a:r>
            <a:endParaRPr lang="en-US" dirty="0"/>
          </a:p>
          <a:p>
            <a:r>
              <a:rPr lang="en-US" dirty="0" smtClean="0"/>
              <a:t>Sites </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560004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Domain Controllers</a:t>
            </a:r>
          </a:p>
        </p:txBody>
      </p:sp>
      <p:sp>
        <p:nvSpPr>
          <p:cNvPr id="22531" name="Rounded Rectangle 812098"/>
          <p:cNvSpPr>
            <a:spLocks noGrp="1" noChangeArrowheads="1"/>
          </p:cNvSpPr>
          <p:nvPr>
            <p:ph type="body" idx="4294967295"/>
          </p:nvPr>
        </p:nvSpPr>
        <p:spPr>
          <a:xfrm>
            <a:off x="1968501" y="2328864"/>
            <a:ext cx="8404225" cy="30956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Domain controllers:</a:t>
            </a:r>
          </a:p>
        </p:txBody>
      </p:sp>
      <p:sp>
        <p:nvSpPr>
          <p:cNvPr id="22532" name="Rounded Rectangle 844806"/>
          <p:cNvSpPr>
            <a:spLocks noChangeArrowheads="1"/>
          </p:cNvSpPr>
          <p:nvPr/>
        </p:nvSpPr>
        <p:spPr bwMode="auto">
          <a:xfrm>
            <a:off x="2204243" y="2955095"/>
            <a:ext cx="7945439"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Host a copy of the AD DS directory store</a:t>
            </a:r>
          </a:p>
        </p:txBody>
      </p:sp>
      <p:sp>
        <p:nvSpPr>
          <p:cNvPr id="22533" name="Rounded Rectangle 844808"/>
          <p:cNvSpPr>
            <a:spLocks noChangeArrowheads="1"/>
          </p:cNvSpPr>
          <p:nvPr/>
        </p:nvSpPr>
        <p:spPr bwMode="auto">
          <a:xfrm>
            <a:off x="2210595" y="3534534"/>
            <a:ext cx="79390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Provide authentication and authorization services</a:t>
            </a:r>
          </a:p>
        </p:txBody>
      </p:sp>
      <p:sp>
        <p:nvSpPr>
          <p:cNvPr id="22534" name="Rounded Rectangle 844808"/>
          <p:cNvSpPr>
            <a:spLocks noChangeArrowheads="1"/>
          </p:cNvSpPr>
          <p:nvPr/>
        </p:nvSpPr>
        <p:spPr bwMode="auto">
          <a:xfrm>
            <a:off x="2210596" y="4113973"/>
            <a:ext cx="7939086"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Replicate updates to other domain controllers in the domain and forest</a:t>
            </a:r>
          </a:p>
        </p:txBody>
      </p:sp>
      <p:sp>
        <p:nvSpPr>
          <p:cNvPr id="959495" name="AutoShape 7"/>
          <p:cNvSpPr>
            <a:spLocks noChangeArrowheads="1"/>
          </p:cNvSpPr>
          <p:nvPr/>
        </p:nvSpPr>
        <p:spPr bwMode="auto">
          <a:xfrm>
            <a:off x="1962151" y="1052513"/>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controller is a server with the AD DS server role </a:t>
            </a:r>
            <a:r>
              <a:rPr lang="en-US" dirty="0" smtClean="0">
                <a:latin typeface="Segoe UI Light" panose="020B0502040204020203" pitchFamily="34" charset="0"/>
                <a:cs typeface="Segoe UI Light" panose="020B0502040204020203" pitchFamily="34" charset="0"/>
              </a:rPr>
              <a:t>installed that has specifically been promoted to a domain controller</a:t>
            </a:r>
            <a:endParaRPr lang="en-US" dirty="0">
              <a:latin typeface="Segoe UI Light" panose="020B0502040204020203" pitchFamily="34" charset="0"/>
              <a:cs typeface="Segoe UI Light" panose="020B0502040204020203" pitchFamily="34" charset="0"/>
            </a:endParaRPr>
          </a:p>
        </p:txBody>
      </p:sp>
      <p:sp>
        <p:nvSpPr>
          <p:cNvPr id="22536" name="Rounded Rectangle 844808"/>
          <p:cNvSpPr>
            <a:spLocks noChangeArrowheads="1"/>
          </p:cNvSpPr>
          <p:nvPr/>
        </p:nvSpPr>
        <p:spPr bwMode="auto">
          <a:xfrm>
            <a:off x="2210595" y="4686052"/>
            <a:ext cx="7939087"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Allow administrative access to manage user accounts and network resources</a:t>
            </a:r>
          </a:p>
        </p:txBody>
      </p:sp>
      <p:sp>
        <p:nvSpPr>
          <p:cNvPr id="22537" name="AutoShape 10"/>
          <p:cNvSpPr>
            <a:spLocks noChangeArrowheads="1"/>
          </p:cNvSpPr>
          <p:nvPr/>
        </p:nvSpPr>
        <p:spPr bwMode="auto">
          <a:xfrm>
            <a:off x="1968502" y="5634038"/>
            <a:ext cx="8391524" cy="558800"/>
          </a:xfrm>
          <a:prstGeom prst="rect">
            <a:avLst/>
          </a:prstGeom>
          <a:solidFill>
            <a:srgbClr val="BBCDE3"/>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dirty="0">
                <a:latin typeface="Segoe UI Light" panose="020B0502040204020203" pitchFamily="34" charset="0"/>
                <a:cs typeface="Segoe UI Light" panose="020B0502040204020203" pitchFamily="34" charset="0"/>
              </a:rPr>
              <a:t>Windows Server 2008 </a:t>
            </a:r>
            <a:r>
              <a:rPr lang="en-US" b="0" dirty="0" smtClean="0">
                <a:latin typeface="Segoe UI Light" panose="020B0502040204020203" pitchFamily="34" charset="0"/>
                <a:cs typeface="Segoe UI Light" panose="020B0502040204020203" pitchFamily="34" charset="0"/>
              </a:rPr>
              <a:t>and later </a:t>
            </a:r>
            <a:r>
              <a:rPr lang="en-US" b="0" dirty="0">
                <a:latin typeface="Segoe UI Light" panose="020B0502040204020203" pitchFamily="34" charset="0"/>
                <a:cs typeface="Segoe UI Light" panose="020B0502040204020203" pitchFamily="34" charset="0"/>
              </a:rPr>
              <a:t>supports RODCs</a:t>
            </a:r>
          </a:p>
        </p:txBody>
      </p:sp>
      <p:pic>
        <p:nvPicPr>
          <p:cNvPr id="959501" name="Picture 13"/>
          <p:cNvPicPr>
            <a:picLocks noChangeAspect="1" noChangeArrowheads="1"/>
          </p:cNvPicPr>
          <p:nvPr/>
        </p:nvPicPr>
        <p:blipFill>
          <a:blip r:embed="rId3"/>
          <a:srcRect/>
          <a:stretch>
            <a:fillRect/>
          </a:stretch>
        </p:blipFill>
        <p:spPr bwMode="auto">
          <a:xfrm>
            <a:off x="8350251" y="1639889"/>
            <a:ext cx="822325" cy="966787"/>
          </a:xfrm>
          <a:prstGeom prst="rect">
            <a:avLst/>
          </a:prstGeom>
          <a:noFill/>
          <a:ln w="9525" algn="ctr">
            <a:noFill/>
            <a:miter lim="800000"/>
            <a:headEnd/>
            <a:tailEnd/>
          </a:ln>
          <a:effectLst>
            <a:outerShdw dist="35921" dir="2700000" algn="ctr" rotWithShape="0">
              <a:srgbClr val="AFAFAF"/>
            </a:outerShdw>
          </a:effectLst>
        </p:spPr>
      </p:pic>
      <p:pic>
        <p:nvPicPr>
          <p:cNvPr id="959499" name="Picture 11"/>
          <p:cNvPicPr>
            <a:picLocks noChangeAspect="1" noChangeArrowheads="1"/>
          </p:cNvPicPr>
          <p:nvPr/>
        </p:nvPicPr>
        <p:blipFill>
          <a:blip r:embed="rId4"/>
          <a:srcRect/>
          <a:stretch>
            <a:fillRect/>
          </a:stretch>
        </p:blipFill>
        <p:spPr bwMode="auto">
          <a:xfrm>
            <a:off x="8747126" y="1884364"/>
            <a:ext cx="701675" cy="617537"/>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1" noChangeArrowheads="1"/>
          </p:cNvPicPr>
          <p:nvPr/>
        </p:nvPicPr>
        <p:blipFill>
          <a:blip r:embed="rId5"/>
          <a:srcRect/>
          <a:stretch>
            <a:fillRect/>
          </a:stretch>
        </p:blipFill>
        <p:spPr bwMode="auto">
          <a:xfrm>
            <a:off x="9021763" y="2149475"/>
            <a:ext cx="652462" cy="427038"/>
          </a:xfrm>
          <a:prstGeom prst="rect">
            <a:avLst/>
          </a:prstGeom>
          <a:noFill/>
          <a:ln w="9525" algn="ctr">
            <a:noFill/>
            <a:miter lim="800000"/>
            <a:headEnd/>
            <a:tailEnd/>
          </a:ln>
          <a:effectLst>
            <a:outerShdw dist="35921" dir="2700000" algn="ctr" rotWithShape="0">
              <a:srgbClr val="AFAFAF"/>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856104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Global Catalog Servers</a:t>
            </a:r>
          </a:p>
        </p:txBody>
      </p:sp>
      <p:sp>
        <p:nvSpPr>
          <p:cNvPr id="24579" name="Rounded Rectangle 812098"/>
          <p:cNvSpPr>
            <a:spLocks noGrp="1" noChangeArrowheads="1"/>
          </p:cNvSpPr>
          <p:nvPr>
            <p:ph type="body" idx="4294967295"/>
          </p:nvPr>
        </p:nvSpPr>
        <p:spPr>
          <a:xfrm>
            <a:off x="1957389" y="2352675"/>
            <a:ext cx="8396287" cy="319563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The global catalog:</a:t>
            </a:r>
          </a:p>
        </p:txBody>
      </p:sp>
      <p:sp>
        <p:nvSpPr>
          <p:cNvPr id="24580" name="Rounded Rectangle 844806"/>
          <p:cNvSpPr>
            <a:spLocks noChangeArrowheads="1"/>
          </p:cNvSpPr>
          <p:nvPr/>
        </p:nvSpPr>
        <p:spPr bwMode="auto">
          <a:xfrm>
            <a:off x="2162175" y="3121469"/>
            <a:ext cx="7932738"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p>
        </p:txBody>
      </p:sp>
      <p:sp>
        <p:nvSpPr>
          <p:cNvPr id="24581" name="Rounded Rectangle 844808"/>
          <p:cNvSpPr>
            <a:spLocks noChangeArrowheads="1"/>
          </p:cNvSpPr>
          <p:nvPr/>
        </p:nvSpPr>
        <p:spPr bwMode="auto">
          <a:xfrm>
            <a:off x="2165350" y="4060825"/>
            <a:ext cx="7945438"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Improves efficiency of object searches by avoiding unnecessary referrals to domain controllers</a:t>
            </a:r>
          </a:p>
        </p:txBody>
      </p:sp>
      <p:sp>
        <p:nvSpPr>
          <p:cNvPr id="24582" name="Rounded Rectangle 844808"/>
          <p:cNvSpPr>
            <a:spLocks noChangeArrowheads="1"/>
          </p:cNvSpPr>
          <p:nvPr/>
        </p:nvSpPr>
        <p:spPr bwMode="auto">
          <a:xfrm>
            <a:off x="2179639" y="4856163"/>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Required for users to log on to a domain</a:t>
            </a:r>
          </a:p>
        </p:txBody>
      </p:sp>
      <p:sp>
        <p:nvSpPr>
          <p:cNvPr id="963591" name="AutoShape 7"/>
          <p:cNvSpPr>
            <a:spLocks noChangeArrowheads="1"/>
          </p:cNvSpPr>
          <p:nvPr/>
        </p:nvSpPr>
        <p:spPr bwMode="auto">
          <a:xfrm>
            <a:off x="1962151" y="1052513"/>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Global catalog servers are domain controllers that also store a copy of the global catalog</a:t>
            </a:r>
          </a:p>
        </p:txBody>
      </p:sp>
      <p:pic>
        <p:nvPicPr>
          <p:cNvPr id="963594" name="Picture 10"/>
          <p:cNvPicPr>
            <a:picLocks noChangeAspect="1" noChangeArrowheads="1"/>
          </p:cNvPicPr>
          <p:nvPr/>
        </p:nvPicPr>
        <p:blipFill>
          <a:blip r:embed="rId3"/>
          <a:srcRect/>
          <a:stretch>
            <a:fillRect/>
          </a:stretch>
        </p:blipFill>
        <p:spPr bwMode="auto">
          <a:xfrm>
            <a:off x="8350250" y="1639888"/>
            <a:ext cx="1004888" cy="1181100"/>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1" noChangeArrowheads="1"/>
          </p:cNvPicPr>
          <p:nvPr/>
        </p:nvPicPr>
        <p:blipFill>
          <a:blip r:embed="rId4"/>
          <a:srcRect/>
          <a:stretch>
            <a:fillRect/>
          </a:stretch>
        </p:blipFill>
        <p:spPr bwMode="auto">
          <a:xfrm>
            <a:off x="8897938" y="2060576"/>
            <a:ext cx="895350" cy="650875"/>
          </a:xfrm>
          <a:prstGeom prst="rect">
            <a:avLst/>
          </a:prstGeom>
          <a:noFill/>
          <a:ln w="9525" algn="ctr">
            <a:noFill/>
            <a:miter lim="800000"/>
            <a:headEnd/>
            <a:tailEnd/>
          </a:ln>
          <a:effectLst>
            <a:outerShdw dist="35921" dir="2700000" algn="ctr" rotWithShape="0">
              <a:srgbClr val="AFAFAF"/>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87638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What is the AD DS Data Store?</a:t>
            </a:r>
          </a:p>
        </p:txBody>
      </p:sp>
      <p:sp>
        <p:nvSpPr>
          <p:cNvPr id="25603" name="Rounded Rectangle 812098"/>
          <p:cNvSpPr>
            <a:spLocks noGrp="1" noChangeArrowheads="1"/>
          </p:cNvSpPr>
          <p:nvPr>
            <p:ph type="body" idx="4294967295"/>
          </p:nvPr>
        </p:nvSpPr>
        <p:spPr>
          <a:xfrm>
            <a:off x="1957389" y="2484439"/>
            <a:ext cx="8415337" cy="29432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The AD DS data store:</a:t>
            </a:r>
          </a:p>
        </p:txBody>
      </p:sp>
      <p:sp>
        <p:nvSpPr>
          <p:cNvPr id="25604" name="Rounded Rectangle 844806"/>
          <p:cNvSpPr>
            <a:spLocks noChangeArrowheads="1"/>
          </p:cNvSpPr>
          <p:nvPr/>
        </p:nvSpPr>
        <p:spPr bwMode="auto">
          <a:xfrm>
            <a:off x="2181711" y="3170256"/>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Consists of the Ntds.dit file </a:t>
            </a:r>
          </a:p>
        </p:txBody>
      </p:sp>
      <p:sp>
        <p:nvSpPr>
          <p:cNvPr id="25605" name="Rounded Rectangle 844808"/>
          <p:cNvSpPr>
            <a:spLocks noChangeArrowheads="1"/>
          </p:cNvSpPr>
          <p:nvPr/>
        </p:nvSpPr>
        <p:spPr bwMode="auto">
          <a:xfrm>
            <a:off x="2176464" y="3751524"/>
            <a:ext cx="7899400"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stored by default in the %</a:t>
            </a:r>
            <a:r>
              <a:rPr lang="en-US" b="0" dirty="0" err="1">
                <a:latin typeface="Segoe UI Light" panose="020B0502040204020203" pitchFamily="34" charset="0"/>
                <a:cs typeface="Segoe UI Light" panose="020B0502040204020203" pitchFamily="34" charset="0"/>
              </a:rPr>
              <a:t>SystemRoot</a:t>
            </a:r>
            <a:r>
              <a:rPr lang="en-US" b="0" dirty="0">
                <a:latin typeface="Segoe UI Light" panose="020B0502040204020203" pitchFamily="34" charset="0"/>
                <a:cs typeface="Segoe UI Light" panose="020B0502040204020203" pitchFamily="34" charset="0"/>
              </a:rPr>
              <a:t>%\NTDS folder on all domain controllers</a:t>
            </a:r>
          </a:p>
        </p:txBody>
      </p:sp>
      <p:sp>
        <p:nvSpPr>
          <p:cNvPr id="25606" name="Rounded Rectangle 844808"/>
          <p:cNvSpPr>
            <a:spLocks noChangeArrowheads="1"/>
          </p:cNvSpPr>
          <p:nvPr/>
        </p:nvSpPr>
        <p:spPr bwMode="auto">
          <a:xfrm>
            <a:off x="2176464" y="4586793"/>
            <a:ext cx="7907337"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Is accessible only through the domain controller processes and protocols</a:t>
            </a:r>
          </a:p>
        </p:txBody>
      </p:sp>
      <p:sp>
        <p:nvSpPr>
          <p:cNvPr id="965639" name="AutoShape 7"/>
          <p:cNvSpPr>
            <a:spLocks noChangeArrowheads="1"/>
          </p:cNvSpPr>
          <p:nvPr/>
        </p:nvSpPr>
        <p:spPr bwMode="auto">
          <a:xfrm>
            <a:off x="1962151" y="1111250"/>
            <a:ext cx="8397875" cy="10477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47443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What is AD DS Replication?</a:t>
            </a:r>
          </a:p>
        </p:txBody>
      </p:sp>
      <p:sp>
        <p:nvSpPr>
          <p:cNvPr id="26627" name="Rounded Rectangle 812098"/>
          <p:cNvSpPr>
            <a:spLocks noGrp="1" noChangeArrowheads="1"/>
          </p:cNvSpPr>
          <p:nvPr>
            <p:ph type="body" idx="4294967295"/>
          </p:nvPr>
        </p:nvSpPr>
        <p:spPr>
          <a:xfrm>
            <a:off x="1954214" y="2328864"/>
            <a:ext cx="8404225" cy="26638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AD DS replication:</a:t>
            </a:r>
          </a:p>
        </p:txBody>
      </p:sp>
      <p:sp>
        <p:nvSpPr>
          <p:cNvPr id="26628" name="Rounded Rectangle 844806"/>
          <p:cNvSpPr>
            <a:spLocks noChangeArrowheads="1"/>
          </p:cNvSpPr>
          <p:nvPr/>
        </p:nvSpPr>
        <p:spPr bwMode="auto">
          <a:xfrm>
            <a:off x="2165350" y="2978655"/>
            <a:ext cx="792638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Ensures that all domain controllers have the same information</a:t>
            </a:r>
          </a:p>
        </p:txBody>
      </p:sp>
      <p:sp>
        <p:nvSpPr>
          <p:cNvPr id="26629" name="Rounded Rectangle 844808"/>
          <p:cNvSpPr>
            <a:spLocks noChangeArrowheads="1"/>
          </p:cNvSpPr>
          <p:nvPr/>
        </p:nvSpPr>
        <p:spPr bwMode="auto">
          <a:xfrm>
            <a:off x="2168525" y="3679825"/>
            <a:ext cx="79390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Uses a multimaster replication model</a:t>
            </a:r>
          </a:p>
        </p:txBody>
      </p:sp>
      <p:sp>
        <p:nvSpPr>
          <p:cNvPr id="26630" name="Rounded Rectangle 844808"/>
          <p:cNvSpPr>
            <a:spLocks noChangeArrowheads="1"/>
          </p:cNvSpPr>
          <p:nvPr/>
        </p:nvSpPr>
        <p:spPr bwMode="auto">
          <a:xfrm>
            <a:off x="2179639" y="4284663"/>
            <a:ext cx="7934325"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Can be managed by creating AD DS sites</a:t>
            </a:r>
          </a:p>
        </p:txBody>
      </p:sp>
      <p:sp>
        <p:nvSpPr>
          <p:cNvPr id="967687" name="AutoShape 7"/>
          <p:cNvSpPr>
            <a:spLocks noChangeArrowheads="1"/>
          </p:cNvSpPr>
          <p:nvPr/>
        </p:nvSpPr>
        <p:spPr bwMode="auto">
          <a:xfrm>
            <a:off x="1962151" y="1052513"/>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p>
        </p:txBody>
      </p:sp>
      <p:sp>
        <p:nvSpPr>
          <p:cNvPr id="26632" name="AutoShape 8"/>
          <p:cNvSpPr>
            <a:spLocks noChangeArrowheads="1"/>
          </p:cNvSpPr>
          <p:nvPr/>
        </p:nvSpPr>
        <p:spPr bwMode="auto">
          <a:xfrm>
            <a:off x="2111376" y="5268723"/>
            <a:ext cx="8126413" cy="590931"/>
          </a:xfrm>
          <a:prstGeom prst="rect">
            <a:avLst/>
          </a:prstGeom>
          <a:solidFill>
            <a:srgbClr val="BBCDE3"/>
          </a:solidFill>
          <a:ln w="9525" algn="ctr">
            <a:solidFill>
              <a:srgbClr val="333333"/>
            </a:solidFill>
            <a:round/>
            <a:headEnd/>
            <a:tailEnd/>
          </a:ln>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a:latin typeface="Segoe UI Light" panose="020B0502040204020203" pitchFamily="34" charset="0"/>
                <a:cs typeface="Segoe UI Light" panose="020B0502040204020203" pitchFamily="34" charset="0"/>
              </a:rPr>
              <a:t>The AD DS replication topology is created automatically as new domain controllers are added to the domain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312285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What are Sites?</a:t>
            </a:r>
          </a:p>
        </p:txBody>
      </p:sp>
      <p:sp>
        <p:nvSpPr>
          <p:cNvPr id="27651" name="Rounded Rectangle 812098"/>
          <p:cNvSpPr>
            <a:spLocks noGrp="1" noChangeArrowheads="1"/>
          </p:cNvSpPr>
          <p:nvPr>
            <p:ph type="body" idx="4294967295"/>
          </p:nvPr>
        </p:nvSpPr>
        <p:spPr>
          <a:xfrm>
            <a:off x="1954214" y="2159001"/>
            <a:ext cx="8404225" cy="40862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Sites are:</a:t>
            </a:r>
          </a:p>
        </p:txBody>
      </p:sp>
      <p:sp>
        <p:nvSpPr>
          <p:cNvPr id="27652" name="Rounded Rectangle 844806"/>
          <p:cNvSpPr>
            <a:spLocks noChangeArrowheads="1"/>
          </p:cNvSpPr>
          <p:nvPr/>
        </p:nvSpPr>
        <p:spPr bwMode="auto">
          <a:xfrm>
            <a:off x="2168525" y="2759075"/>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Associated with IP subnets</a:t>
            </a:r>
          </a:p>
        </p:txBody>
      </p:sp>
      <p:sp>
        <p:nvSpPr>
          <p:cNvPr id="27653" name="Rounded Rectangle 844808"/>
          <p:cNvSpPr>
            <a:spLocks noChangeArrowheads="1"/>
          </p:cNvSpPr>
          <p:nvPr/>
        </p:nvSpPr>
        <p:spPr bwMode="auto">
          <a:xfrm>
            <a:off x="2168525" y="3302001"/>
            <a:ext cx="7920038"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Used to manage replication traffic</a:t>
            </a:r>
          </a:p>
        </p:txBody>
      </p:sp>
      <p:sp>
        <p:nvSpPr>
          <p:cNvPr id="27654" name="Rounded Rectangle 844808"/>
          <p:cNvSpPr>
            <a:spLocks noChangeArrowheads="1"/>
          </p:cNvSpPr>
          <p:nvPr/>
        </p:nvSpPr>
        <p:spPr bwMode="auto">
          <a:xfrm>
            <a:off x="2174876" y="3850174"/>
            <a:ext cx="7934325"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Used to manage client logon traffic</a:t>
            </a:r>
          </a:p>
        </p:txBody>
      </p:sp>
      <p:sp>
        <p:nvSpPr>
          <p:cNvPr id="969735" name="AutoShape 7"/>
          <p:cNvSpPr>
            <a:spLocks noChangeArrowheads="1"/>
          </p:cNvSpPr>
          <p:nvPr/>
        </p:nvSpPr>
        <p:spPr bwMode="auto">
          <a:xfrm>
            <a:off x="1962151" y="1052513"/>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An AD DS site is used to represent a network segment where all domain controllers are connected by a fast and reliable network connection</a:t>
            </a:r>
          </a:p>
        </p:txBody>
      </p:sp>
      <p:sp>
        <p:nvSpPr>
          <p:cNvPr id="27656" name="Rounded Rectangle 844808"/>
          <p:cNvSpPr>
            <a:spLocks noChangeArrowheads="1"/>
          </p:cNvSpPr>
          <p:nvPr/>
        </p:nvSpPr>
        <p:spPr bwMode="auto">
          <a:xfrm>
            <a:off x="2174876" y="4395128"/>
            <a:ext cx="7934325" cy="60325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Used by site aware applications such as Distributed File Systems (DFS) or Exchange </a:t>
            </a:r>
            <a:r>
              <a:rPr lang="en-US" b="0" dirty="0" smtClean="0">
                <a:latin typeface="Segoe UI Light" panose="020B0502040204020203" pitchFamily="34" charset="0"/>
                <a:cs typeface="Segoe UI Light" panose="020B0502040204020203" pitchFamily="34" charset="0"/>
              </a:rPr>
              <a:t>Server</a:t>
            </a:r>
            <a:endParaRPr lang="en-US" b="0" dirty="0">
              <a:latin typeface="Segoe UI Light" panose="020B0502040204020203" pitchFamily="34" charset="0"/>
              <a:cs typeface="Segoe UI Light" panose="020B0502040204020203" pitchFamily="34" charset="0"/>
            </a:endParaRPr>
          </a:p>
        </p:txBody>
      </p:sp>
      <p:sp>
        <p:nvSpPr>
          <p:cNvPr id="27657" name="Rounded Rectangle 844808"/>
          <p:cNvSpPr>
            <a:spLocks noChangeArrowheads="1"/>
          </p:cNvSpPr>
          <p:nvPr/>
        </p:nvSpPr>
        <p:spPr bwMode="auto">
          <a:xfrm>
            <a:off x="2168525" y="5184818"/>
            <a:ext cx="7940676" cy="60166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Used to assign group policy objects to all users and computers in a company location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995607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430" y="713958"/>
            <a:ext cx="5125165" cy="4991797"/>
          </a:xfrm>
          <a:prstGeom prst="rect">
            <a:avLst/>
          </a:prstGeom>
        </p:spPr>
      </p:pic>
      <p:sp>
        <p:nvSpPr>
          <p:cNvPr id="7" name="Content Placeholder 6"/>
          <p:cNvSpPr>
            <a:spLocks noGrp="1"/>
          </p:cNvSpPr>
          <p:nvPr>
            <p:ph sz="quarter" idx="10"/>
          </p:nvPr>
        </p:nvSpPr>
        <p:spPr/>
        <p:txBody>
          <a:bodyPr>
            <a:normAutofit/>
          </a:bodyPr>
          <a:lstStyle/>
          <a:p>
            <a:r>
              <a:rPr lang="en-US" dirty="0" smtClean="0"/>
              <a:t>Units of Replication</a:t>
            </a:r>
          </a:p>
          <a:p>
            <a:r>
              <a:rPr lang="en-US" dirty="0" smtClean="0"/>
              <a:t>Maintained by Domain Controllers</a:t>
            </a:r>
          </a:p>
          <a:p>
            <a:r>
              <a:rPr lang="en-US" dirty="0" smtClean="0"/>
              <a:t>Millions of Objects</a:t>
            </a:r>
          </a:p>
          <a:p>
            <a:endParaRPr lang="en-GB" dirty="0" smtClean="0"/>
          </a:p>
          <a:p>
            <a:endParaRPr lang="en-GB" dirty="0"/>
          </a:p>
        </p:txBody>
      </p:sp>
      <p:sp>
        <p:nvSpPr>
          <p:cNvPr id="2" name="Title 1"/>
          <p:cNvSpPr>
            <a:spLocks noGrp="1"/>
          </p:cNvSpPr>
          <p:nvPr>
            <p:ph type="title"/>
          </p:nvPr>
        </p:nvSpPr>
        <p:spPr/>
        <p:txBody>
          <a:bodyPr/>
          <a:lstStyle/>
          <a:p>
            <a:r>
              <a:rPr lang="en-US" dirty="0" smtClean="0"/>
              <a:t>Domains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40377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Active Directory Domain Services</a:t>
            </a:r>
          </a:p>
          <a:p>
            <a:r>
              <a:rPr lang="en-GB" dirty="0" smtClean="0"/>
              <a:t>(AD DS)</a:t>
            </a:r>
            <a:endParaRPr lang="en-GB" dirty="0"/>
          </a:p>
        </p:txBody>
      </p:sp>
    </p:spTree>
    <p:extLst>
      <p:ext uri="{BB962C8B-B14F-4D97-AF65-F5344CB8AC3E}">
        <p14:creationId xmlns:p14="http://schemas.microsoft.com/office/powerpoint/2010/main" val="572746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849979" y="713958"/>
            <a:ext cx="4820026" cy="52609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7146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dirty="0" smtClean="0"/>
              <a:t>Lesson 3: Overview of AD DS Logical Components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smtClean="0"/>
              <a:t>AD </a:t>
            </a:r>
            <a:r>
              <a:rPr lang="en-US" dirty="0"/>
              <a:t>DS </a:t>
            </a:r>
            <a:r>
              <a:rPr lang="en-US" dirty="0" smtClean="0"/>
              <a:t>Schema</a:t>
            </a:r>
            <a:endParaRPr lang="en-US" dirty="0"/>
          </a:p>
          <a:p>
            <a:r>
              <a:rPr lang="en-US" dirty="0" smtClean="0"/>
              <a:t>The Basics</a:t>
            </a:r>
            <a:endParaRPr lang="en-US" dirty="0"/>
          </a:p>
          <a:p>
            <a:r>
              <a:rPr lang="en-US" dirty="0" smtClean="0"/>
              <a:t>Trusts</a:t>
            </a:r>
            <a:endParaRPr lang="en-US" dirty="0"/>
          </a:p>
          <a:p>
            <a:r>
              <a:rPr lang="en-US" dirty="0" smtClean="0"/>
              <a:t>AD DS Objects </a:t>
            </a:r>
            <a:endParaRPr lang="en-US" dirty="0"/>
          </a:p>
          <a:p>
            <a:r>
              <a:rPr lang="en-US" dirty="0" smtClean="0"/>
              <a:t>Demo: Installation and Management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726234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ounded Rectangle 812098"/>
          <p:cNvSpPr>
            <a:spLocks noGrp="1" noChangeArrowheads="1"/>
          </p:cNvSpPr>
          <p:nvPr>
            <p:ph type="body" idx="4294967295"/>
          </p:nvPr>
        </p:nvSpPr>
        <p:spPr>
          <a:xfrm>
            <a:off x="1879601" y="1068389"/>
            <a:ext cx="8437563" cy="1522411"/>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The AD DS Schema:</a:t>
            </a:r>
          </a:p>
          <a:p>
            <a:pPr>
              <a:spcBef>
                <a:spcPct val="0"/>
              </a:spcBef>
            </a:pPr>
            <a:r>
              <a:rPr lang="en-US" sz="2000" b="0" dirty="0"/>
              <a:t>Defines every type of object that can be stored in </a:t>
            </a:r>
            <a:r>
              <a:rPr lang="en-US" sz="2000" b="0" dirty="0" smtClean="0"/>
              <a:t>the directory</a:t>
            </a:r>
          </a:p>
          <a:p>
            <a:pPr>
              <a:spcBef>
                <a:spcPct val="0"/>
              </a:spcBef>
            </a:pPr>
            <a:r>
              <a:rPr lang="en-US" sz="2000" b="0" dirty="0"/>
              <a:t>Enforces rules regarding object creation and </a:t>
            </a:r>
            <a:r>
              <a:rPr lang="en-US" sz="2000" b="0" dirty="0" smtClean="0"/>
              <a:t>configuration</a:t>
            </a:r>
            <a:endParaRPr lang="en-US" sz="2000" b="0" dirty="0"/>
          </a:p>
          <a:p>
            <a:pPr marL="0" indent="0">
              <a:spcBef>
                <a:spcPct val="0"/>
              </a:spcBef>
              <a:buNone/>
            </a:pPr>
            <a:endParaRPr lang="en-US" b="0" dirty="0" smtClean="0"/>
          </a:p>
        </p:txBody>
      </p:sp>
      <p:graphicFrame>
        <p:nvGraphicFramePr>
          <p:cNvPr id="940086" name="Group 54"/>
          <p:cNvGraphicFramePr>
            <a:graphicFrameLocks noGrp="1"/>
          </p:cNvGraphicFramePr>
          <p:nvPr>
            <p:ph idx="1"/>
            <p:extLst>
              <p:ext uri="{D42A27DB-BD31-4B8C-83A1-F6EECF244321}">
                <p14:modId xmlns:p14="http://schemas.microsoft.com/office/powerpoint/2010/main" val="1329754333"/>
              </p:ext>
            </p:extLst>
          </p:nvPr>
        </p:nvGraphicFramePr>
        <p:xfrm>
          <a:off x="1900238" y="3390901"/>
          <a:ext cx="8412162" cy="2424114"/>
        </p:xfrm>
        <a:graphic>
          <a:graphicData uri="http://schemas.openxmlformats.org/drawingml/2006/table">
            <a:tbl>
              <a:tblPr/>
              <a:tblGrid>
                <a:gridCol w="2027027"/>
                <a:gridCol w="4042968"/>
                <a:gridCol w="2342167"/>
              </a:tblGrid>
              <a:tr h="42984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 Types</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Function</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Examples</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3050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Class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What objects can be created in the directory </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Computer</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637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Attribute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Information that can be attached to an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Display name </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7"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What is the AD DS Schema?</a:t>
            </a:r>
            <a:endParaRPr lang="en-US" dirty="0" smtClean="0"/>
          </a:p>
        </p:txBody>
      </p:sp>
    </p:spTree>
    <p:extLst>
      <p:ext uri="{BB962C8B-B14F-4D97-AF65-F5344CB8AC3E}">
        <p14:creationId xmlns:p14="http://schemas.microsoft.com/office/powerpoint/2010/main" val="983730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The Basics: Domains</a:t>
            </a:r>
          </a:p>
        </p:txBody>
      </p:sp>
      <p:sp>
        <p:nvSpPr>
          <p:cNvPr id="13315" name="Rounded Rectangle 812098"/>
          <p:cNvSpPr>
            <a:spLocks noGrp="1" noChangeArrowheads="1"/>
          </p:cNvSpPr>
          <p:nvPr>
            <p:ph type="body" idx="4294967295"/>
          </p:nvPr>
        </p:nvSpPr>
        <p:spPr>
          <a:xfrm>
            <a:off x="1968500" y="2878139"/>
            <a:ext cx="8339138" cy="32972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Domains:</a:t>
            </a:r>
          </a:p>
        </p:txBody>
      </p:sp>
      <p:sp>
        <p:nvSpPr>
          <p:cNvPr id="13316" name="Rounded Rectangle 844806"/>
          <p:cNvSpPr>
            <a:spLocks noChangeArrowheads="1"/>
          </p:cNvSpPr>
          <p:nvPr/>
        </p:nvSpPr>
        <p:spPr bwMode="auto">
          <a:xfrm>
            <a:off x="2165350" y="3637224"/>
            <a:ext cx="792638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administrative boundary for applying policies to groups of objects</a:t>
            </a:r>
          </a:p>
        </p:txBody>
      </p:sp>
      <p:sp>
        <p:nvSpPr>
          <p:cNvPr id="13317" name="Rounded Rectangle 844808"/>
          <p:cNvSpPr>
            <a:spLocks noChangeArrowheads="1"/>
          </p:cNvSpPr>
          <p:nvPr/>
        </p:nvSpPr>
        <p:spPr bwMode="auto">
          <a:xfrm>
            <a:off x="2165350" y="4246320"/>
            <a:ext cx="792638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 replication boundary for replicating data between domain controllers</a:t>
            </a:r>
          </a:p>
        </p:txBody>
      </p:sp>
      <p:sp>
        <p:nvSpPr>
          <p:cNvPr id="13318" name="Rounded Rectangle 844808"/>
          <p:cNvSpPr>
            <a:spLocks noChangeArrowheads="1"/>
          </p:cNvSpPr>
          <p:nvPr/>
        </p:nvSpPr>
        <p:spPr bwMode="auto">
          <a:xfrm>
            <a:off x="2165350" y="4855416"/>
            <a:ext cx="7926388" cy="609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p>
        </p:txBody>
      </p:sp>
      <p:sp>
        <p:nvSpPr>
          <p:cNvPr id="943112" name="AutoShape 8"/>
          <p:cNvSpPr>
            <a:spLocks noChangeArrowheads="1"/>
          </p:cNvSpPr>
          <p:nvPr/>
        </p:nvSpPr>
        <p:spPr bwMode="auto">
          <a:xfrm>
            <a:off x="1962150" y="1052513"/>
            <a:ext cx="8350250"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grpSp>
        <p:nvGrpSpPr>
          <p:cNvPr id="13320" name="Group 12"/>
          <p:cNvGrpSpPr>
            <a:grpSpLocks/>
          </p:cNvGrpSpPr>
          <p:nvPr/>
        </p:nvGrpSpPr>
        <p:grpSpPr bwMode="auto">
          <a:xfrm>
            <a:off x="8661400" y="891822"/>
            <a:ext cx="1584325" cy="1693863"/>
            <a:chOff x="4470" y="953"/>
            <a:chExt cx="998" cy="1067"/>
          </a:xfrm>
        </p:grpSpPr>
        <p:pic>
          <p:nvPicPr>
            <p:cNvPr id="943114" name="Picture 10"/>
            <p:cNvPicPr>
              <a:picLocks noChangeAspect="1" noChangeArrowheads="1"/>
            </p:cNvPicPr>
            <p:nvPr/>
          </p:nvPicPr>
          <p:blipFill>
            <a:blip r:embed="rId3"/>
            <a:srcRect/>
            <a:stretch>
              <a:fillRect/>
            </a:stretch>
          </p:blipFill>
          <p:spPr bwMode="auto">
            <a:xfrm>
              <a:off x="4470" y="953"/>
              <a:ext cx="998" cy="882"/>
            </a:xfrm>
            <a:prstGeom prst="rect">
              <a:avLst/>
            </a:prstGeom>
            <a:noFill/>
            <a:ln w="9525" algn="ctr">
              <a:noFill/>
              <a:miter lim="800000"/>
              <a:headEnd/>
              <a:tailEnd/>
            </a:ln>
            <a:effectLst>
              <a:outerShdw dist="35921" dir="2700000" algn="ctr" rotWithShape="0">
                <a:srgbClr val="AFAFAF"/>
              </a:outerShdw>
            </a:effectLst>
          </p:spPr>
        </p:pic>
        <p:sp>
          <p:nvSpPr>
            <p:cNvPr id="13322" name="Text Box 11"/>
            <p:cNvSpPr txBox="1">
              <a:spLocks noChangeArrowheads="1"/>
            </p:cNvSpPr>
            <p:nvPr/>
          </p:nvSpPr>
          <p:spPr bwMode="auto">
            <a:xfrm>
              <a:off x="4638" y="1872"/>
              <a:ext cx="661" cy="148"/>
            </a:xfrm>
            <a:prstGeom prst="rect">
              <a:avLst/>
            </a:prstGeom>
            <a:solidFill>
              <a:schemeClr val="bg1">
                <a:alpha val="79999"/>
              </a:schemeClr>
            </a:solidFill>
            <a:ln w="9525" algn="ctr">
              <a:solidFill>
                <a:srgbClr val="333333"/>
              </a:solidFill>
              <a:miter lim="800000"/>
              <a:headEnd/>
              <a:tailEnd/>
            </a:ln>
            <a:effectLst>
              <a:outerShdw blurRad="88900" dist="50800" dir="5400000" algn="ctr" rotWithShape="0">
                <a:schemeClr val="bg1"/>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dirty="0" smtClean="0">
                  <a:latin typeface="Segoe UI Light" panose="020B0502040204020203" pitchFamily="34" charset="0"/>
                  <a:cs typeface="Segoe UI Light" panose="020B0502040204020203" pitchFamily="34" charset="0"/>
                </a:rPr>
                <a:t>Contoso.com</a:t>
              </a:r>
              <a:endParaRPr lang="en-US" sz="1200" b="0" dirty="0">
                <a:latin typeface="Segoe UI Light" panose="020B0502040204020203" pitchFamily="34" charset="0"/>
                <a:cs typeface="Segoe UI Light" panose="020B0502040204020203" pitchFamily="34" charset="0"/>
              </a:endParaRPr>
            </a:p>
          </p:txBody>
        </p:sp>
      </p:grpSp>
      <p:sp>
        <p:nvSpPr>
          <p:cNvPr id="2" name="TextBox 1"/>
          <p:cNvSpPr txBox="1"/>
          <p:nvPr/>
        </p:nvSpPr>
        <p:spPr>
          <a:xfrm>
            <a:off x="2165350" y="1415589"/>
            <a:ext cx="6292850" cy="646331"/>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Domains are </a:t>
            </a:r>
            <a:r>
              <a:rPr lang="en-US" dirty="0" smtClean="0">
                <a:latin typeface="Segoe UI Light" panose="020B0502040204020203" pitchFamily="34" charset="0"/>
                <a:cs typeface="Segoe UI Light" panose="020B0502040204020203" pitchFamily="34" charset="0"/>
              </a:rPr>
              <a:t>used </a:t>
            </a:r>
            <a:r>
              <a:rPr lang="en-US" dirty="0">
                <a:latin typeface="Segoe UI Light" panose="020B0502040204020203" pitchFamily="34" charset="0"/>
                <a:cs typeface="Segoe UI Light" panose="020B0502040204020203" pitchFamily="34" charset="0"/>
              </a:rPr>
              <a:t>to group and manage </a:t>
            </a:r>
            <a:r>
              <a:rPr lang="en-US" dirty="0" smtClean="0">
                <a:latin typeface="Segoe UI Light" panose="020B0502040204020203" pitchFamily="34" charset="0"/>
                <a:cs typeface="Segoe UI Light" panose="020B0502040204020203" pitchFamily="34" charset="0"/>
              </a:rPr>
              <a:t>objects in </a:t>
            </a:r>
            <a:r>
              <a:rPr lang="en-US" dirty="0">
                <a:latin typeface="Segoe UI Light" panose="020B0502040204020203" pitchFamily="34" charset="0"/>
                <a:cs typeface="Segoe UI Light" panose="020B0502040204020203" pitchFamily="34" charset="0"/>
              </a:rPr>
              <a:t>an </a:t>
            </a:r>
            <a:r>
              <a:rPr lang="en-US" dirty="0" smtClean="0">
                <a:latin typeface="Segoe UI Light" panose="020B0502040204020203" pitchFamily="34" charset="0"/>
                <a:cs typeface="Segoe UI Light" panose="020B0502040204020203" pitchFamily="34" charset="0"/>
              </a:rPr>
              <a:t>organization</a:t>
            </a:r>
            <a:endParaRPr lang="en-US"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755138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The Basics: </a:t>
            </a:r>
            <a:r>
              <a:rPr lang="en-US" dirty="0" smtClean="0"/>
              <a:t>Tree</a:t>
            </a:r>
            <a:r>
              <a:rPr lang="en-US" dirty="0"/>
              <a:t>s</a:t>
            </a:r>
            <a:endParaRPr lang="en-US" dirty="0" smtClean="0"/>
          </a:p>
        </p:txBody>
      </p:sp>
      <p:sp>
        <p:nvSpPr>
          <p:cNvPr id="15363" name="Rounded Rectangle 812098"/>
          <p:cNvSpPr>
            <a:spLocks noGrp="1" noChangeArrowheads="1"/>
          </p:cNvSpPr>
          <p:nvPr>
            <p:ph type="body" idx="4294967295"/>
          </p:nvPr>
        </p:nvSpPr>
        <p:spPr>
          <a:xfrm>
            <a:off x="1964748" y="2887486"/>
            <a:ext cx="8418512" cy="287178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All domains in the tree:</a:t>
            </a:r>
          </a:p>
        </p:txBody>
      </p:sp>
      <p:sp>
        <p:nvSpPr>
          <p:cNvPr id="15364" name="Rounded Rectangle 844806"/>
          <p:cNvSpPr>
            <a:spLocks noChangeArrowheads="1"/>
          </p:cNvSpPr>
          <p:nvPr/>
        </p:nvSpPr>
        <p:spPr bwMode="auto">
          <a:xfrm>
            <a:off x="2163763" y="3961318"/>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smtClean="0">
                <a:latin typeface="Segoe UI Light" panose="020B0502040204020203" pitchFamily="34" charset="0"/>
                <a:cs typeface="Segoe UI Light" panose="020B0502040204020203" pitchFamily="34" charset="0"/>
              </a:rPr>
              <a:t>Share </a:t>
            </a:r>
            <a:r>
              <a:rPr lang="en-US" b="0" dirty="0">
                <a:latin typeface="Segoe UI Light" panose="020B0502040204020203" pitchFamily="34" charset="0"/>
                <a:cs typeface="Segoe UI Light" panose="020B0502040204020203" pitchFamily="34" charset="0"/>
              </a:rPr>
              <a:t>a contiguous namespace with the parent domain</a:t>
            </a:r>
          </a:p>
        </p:txBody>
      </p:sp>
      <p:sp>
        <p:nvSpPr>
          <p:cNvPr id="15365" name="Rounded Rectangle 844808"/>
          <p:cNvSpPr>
            <a:spLocks noChangeArrowheads="1"/>
          </p:cNvSpPr>
          <p:nvPr/>
        </p:nvSpPr>
        <p:spPr bwMode="auto">
          <a:xfrm>
            <a:off x="2163763" y="4553924"/>
            <a:ext cx="792003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a:t>
            </a:r>
            <a:r>
              <a:rPr lang="en-US" b="0" dirty="0" smtClean="0">
                <a:latin typeface="Segoe UI Light" panose="020B0502040204020203" pitchFamily="34" charset="0"/>
                <a:cs typeface="Segoe UI Light" panose="020B0502040204020203" pitchFamily="34" charset="0"/>
              </a:rPr>
              <a:t>domains</a:t>
            </a:r>
            <a:endParaRPr lang="en-US" b="0" dirty="0">
              <a:latin typeface="Segoe UI Light" panose="020B0502040204020203" pitchFamily="34" charset="0"/>
              <a:cs typeface="Segoe UI Light" panose="020B0502040204020203" pitchFamily="34" charset="0"/>
            </a:endParaRPr>
          </a:p>
        </p:txBody>
      </p:sp>
      <p:sp>
        <p:nvSpPr>
          <p:cNvPr id="15366" name="Rounded Rectangle 844808"/>
          <p:cNvSpPr>
            <a:spLocks noChangeArrowheads="1"/>
          </p:cNvSpPr>
          <p:nvPr/>
        </p:nvSpPr>
        <p:spPr bwMode="auto">
          <a:xfrm>
            <a:off x="2163763" y="5139170"/>
            <a:ext cx="792003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smtClean="0">
                <a:latin typeface="Segoe UI Light" panose="020B0502040204020203" pitchFamily="34" charset="0"/>
                <a:cs typeface="Segoe UI Light" panose="020B0502040204020203" pitchFamily="34" charset="0"/>
              </a:rPr>
              <a:t>By default create </a:t>
            </a:r>
            <a:r>
              <a:rPr lang="en-US" b="0" dirty="0">
                <a:latin typeface="Segoe UI Light" panose="020B0502040204020203" pitchFamily="34" charset="0"/>
                <a:cs typeface="Segoe UI Light" panose="020B0502040204020203" pitchFamily="34" charset="0"/>
              </a:rPr>
              <a:t>a two-way transitive trust with </a:t>
            </a:r>
            <a:r>
              <a:rPr lang="en-US" b="0" dirty="0" smtClean="0">
                <a:latin typeface="Segoe UI Light" panose="020B0502040204020203" pitchFamily="34" charset="0"/>
                <a:cs typeface="Segoe UI Light" panose="020B0502040204020203" pitchFamily="34" charset="0"/>
              </a:rPr>
              <a:t>other domains</a:t>
            </a:r>
            <a:endParaRPr lang="en-US" b="0" dirty="0">
              <a:latin typeface="Segoe UI Light" panose="020B0502040204020203" pitchFamily="34" charset="0"/>
              <a:cs typeface="Segoe UI Light" panose="020B0502040204020203" pitchFamily="34" charset="0"/>
            </a:endParaRPr>
          </a:p>
        </p:txBody>
      </p:sp>
      <p:sp>
        <p:nvSpPr>
          <p:cNvPr id="947207" name="AutoShape 7"/>
          <p:cNvSpPr>
            <a:spLocks noChangeArrowheads="1"/>
          </p:cNvSpPr>
          <p:nvPr/>
        </p:nvSpPr>
        <p:spPr bwMode="auto">
          <a:xfrm>
            <a:off x="1954213" y="1056330"/>
            <a:ext cx="8405813"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a:t>
            </a:r>
            <a:r>
              <a:rPr lang="en-US" dirty="0" smtClean="0">
                <a:latin typeface="Segoe UI Light" panose="020B0502040204020203" pitchFamily="34" charset="0"/>
                <a:cs typeface="Segoe UI Light" panose="020B0502040204020203" pitchFamily="34" charset="0"/>
              </a:rPr>
              <a:t>hierarchy of </a:t>
            </a:r>
            <a:r>
              <a:rPr lang="en-US" dirty="0">
                <a:latin typeface="Segoe UI Light" panose="020B0502040204020203" pitchFamily="34" charset="0"/>
                <a:cs typeface="Segoe UI Light" panose="020B0502040204020203" pitchFamily="34" charset="0"/>
              </a:rPr>
              <a:t>domains in AD DS</a:t>
            </a:r>
          </a:p>
        </p:txBody>
      </p:sp>
      <p:pic>
        <p:nvPicPr>
          <p:cNvPr id="947211" name="Picture 11"/>
          <p:cNvPicPr>
            <a:picLocks noChangeAspect="1" noChangeArrowheads="1"/>
          </p:cNvPicPr>
          <p:nvPr/>
        </p:nvPicPr>
        <p:blipFill>
          <a:blip r:embed="rId3"/>
          <a:srcRect/>
          <a:stretch>
            <a:fillRect/>
          </a:stretch>
        </p:blipFill>
        <p:spPr bwMode="auto">
          <a:xfrm>
            <a:off x="7349026" y="654169"/>
            <a:ext cx="3027362" cy="2058987"/>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1">
            <a:spLocks noChangeArrowheads="1"/>
          </p:cNvSpPr>
          <p:nvPr/>
        </p:nvSpPr>
        <p:spPr bwMode="auto">
          <a:xfrm>
            <a:off x="8647803" y="1194886"/>
            <a:ext cx="1152413" cy="256949"/>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c</a:t>
            </a:r>
            <a:r>
              <a:rPr lang="en-GB" sz="1400" b="0" dirty="0" smtClean="0">
                <a:latin typeface="Segoe UI Light" panose="020B0502040204020203" pitchFamily="34" charset="0"/>
                <a:cs typeface="Segoe UI Light" panose="020B0502040204020203" pitchFamily="34" charset="0"/>
              </a:rPr>
              <a:t>ontoso.com</a:t>
            </a:r>
            <a:endParaRPr lang="en-US" sz="1400" b="0" dirty="0">
              <a:latin typeface="Segoe UI Light" panose="020B0502040204020203" pitchFamily="34" charset="0"/>
              <a:cs typeface="Segoe UI Light" panose="020B0502040204020203" pitchFamily="34" charset="0"/>
            </a:endParaRPr>
          </a:p>
        </p:txBody>
      </p:sp>
      <p:sp>
        <p:nvSpPr>
          <p:cNvPr id="15370" name="Text Box 12"/>
          <p:cNvSpPr txBox="1">
            <a:spLocks noChangeArrowheads="1"/>
          </p:cNvSpPr>
          <p:nvPr/>
        </p:nvSpPr>
        <p:spPr bwMode="auto">
          <a:xfrm>
            <a:off x="9360317" y="2337161"/>
            <a:ext cx="1420432" cy="260223"/>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smtClean="0">
                <a:latin typeface="Segoe UI Light" panose="020B0502040204020203" pitchFamily="34" charset="0"/>
                <a:cs typeface="Segoe UI Light" panose="020B0502040204020203" pitchFamily="34" charset="0"/>
              </a:rPr>
              <a:t>na.contoso.com</a:t>
            </a:r>
            <a:endParaRPr lang="en-US" sz="1400" b="0" dirty="0">
              <a:latin typeface="Segoe UI Light" panose="020B0502040204020203" pitchFamily="34" charset="0"/>
              <a:cs typeface="Segoe UI Light" panose="020B0502040204020203" pitchFamily="34" charset="0"/>
            </a:endParaRPr>
          </a:p>
        </p:txBody>
      </p:sp>
      <p:sp>
        <p:nvSpPr>
          <p:cNvPr id="15371" name="Text Box 13"/>
          <p:cNvSpPr txBox="1">
            <a:spLocks noChangeArrowheads="1"/>
          </p:cNvSpPr>
          <p:nvPr/>
        </p:nvSpPr>
        <p:spPr bwMode="auto">
          <a:xfrm>
            <a:off x="6141730" y="2319534"/>
            <a:ext cx="1608865" cy="260222"/>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smtClean="0">
                <a:latin typeface="Segoe UI Light" panose="020B0502040204020203" pitchFamily="34" charset="0"/>
                <a:cs typeface="Segoe UI Light" panose="020B0502040204020203" pitchFamily="34" charset="0"/>
              </a:rPr>
              <a:t>emea.contoso.com</a:t>
            </a:r>
            <a:endParaRPr lang="en-US" sz="1400" b="0"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391221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The Basics: </a:t>
            </a:r>
            <a:r>
              <a:rPr lang="en-US" dirty="0" smtClean="0"/>
              <a:t>Forest</a:t>
            </a:r>
            <a:r>
              <a:rPr lang="en-US" dirty="0"/>
              <a:t>s</a:t>
            </a:r>
            <a:endParaRPr lang="en-US" dirty="0" smtClean="0"/>
          </a:p>
        </p:txBody>
      </p:sp>
      <p:sp>
        <p:nvSpPr>
          <p:cNvPr id="16387" name="Rounded Rectangle 812098"/>
          <p:cNvSpPr>
            <a:spLocks noGrp="1" noChangeArrowheads="1"/>
          </p:cNvSpPr>
          <p:nvPr>
            <p:ph type="body" idx="4294967295"/>
          </p:nvPr>
        </p:nvSpPr>
        <p:spPr>
          <a:xfrm>
            <a:off x="1968501" y="2879711"/>
            <a:ext cx="8404225" cy="34813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Forests:</a:t>
            </a:r>
          </a:p>
        </p:txBody>
      </p:sp>
      <p:sp>
        <p:nvSpPr>
          <p:cNvPr id="16388" name="Rounded Rectangle 844806"/>
          <p:cNvSpPr>
            <a:spLocks noChangeArrowheads="1"/>
          </p:cNvSpPr>
          <p:nvPr/>
        </p:nvSpPr>
        <p:spPr bwMode="auto">
          <a:xfrm>
            <a:off x="2176464" y="3462338"/>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schema</a:t>
            </a:r>
          </a:p>
        </p:txBody>
      </p:sp>
      <p:sp>
        <p:nvSpPr>
          <p:cNvPr id="16389" name="Rounded Rectangle 844808"/>
          <p:cNvSpPr>
            <a:spLocks noChangeArrowheads="1"/>
          </p:cNvSpPr>
          <p:nvPr/>
        </p:nvSpPr>
        <p:spPr bwMode="auto">
          <a:xfrm>
            <a:off x="2168525" y="3973513"/>
            <a:ext cx="7927976" cy="34766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configuration partition</a:t>
            </a:r>
          </a:p>
        </p:txBody>
      </p:sp>
      <p:sp>
        <p:nvSpPr>
          <p:cNvPr id="16390" name="Rounded Rectangle 844808"/>
          <p:cNvSpPr>
            <a:spLocks noChangeArrowheads="1"/>
          </p:cNvSpPr>
          <p:nvPr/>
        </p:nvSpPr>
        <p:spPr bwMode="auto">
          <a:xfrm>
            <a:off x="2179639" y="4546600"/>
            <a:ext cx="7916862"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global catalog to enable searching</a:t>
            </a:r>
          </a:p>
        </p:txBody>
      </p:sp>
      <p:sp>
        <p:nvSpPr>
          <p:cNvPr id="949255" name="AutoShape 7"/>
          <p:cNvSpPr>
            <a:spLocks noChangeArrowheads="1"/>
          </p:cNvSpPr>
          <p:nvPr/>
        </p:nvSpPr>
        <p:spPr bwMode="auto">
          <a:xfrm>
            <a:off x="1962151" y="1052497"/>
            <a:ext cx="8397875"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forest is a collection of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one or more domain trees</a:t>
            </a:r>
          </a:p>
        </p:txBody>
      </p:sp>
      <p:sp>
        <p:nvSpPr>
          <p:cNvPr id="16392" name="Rounded Rectangle 844806"/>
          <p:cNvSpPr>
            <a:spLocks noChangeArrowheads="1"/>
          </p:cNvSpPr>
          <p:nvPr/>
        </p:nvSpPr>
        <p:spPr bwMode="auto">
          <a:xfrm>
            <a:off x="2179639" y="5141913"/>
            <a:ext cx="792003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Enable trusts between all domains in the forest</a:t>
            </a:r>
          </a:p>
        </p:txBody>
      </p:sp>
      <p:sp>
        <p:nvSpPr>
          <p:cNvPr id="16393" name="Rounded Rectangle 844806"/>
          <p:cNvSpPr>
            <a:spLocks noChangeArrowheads="1"/>
          </p:cNvSpPr>
          <p:nvPr/>
        </p:nvSpPr>
        <p:spPr bwMode="auto">
          <a:xfrm>
            <a:off x="2176464" y="5703888"/>
            <a:ext cx="792003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the Enterprise Admins and Schema Admins groups</a:t>
            </a:r>
          </a:p>
        </p:txBody>
      </p:sp>
      <p:grpSp>
        <p:nvGrpSpPr>
          <p:cNvPr id="16394" name="Group 17"/>
          <p:cNvGrpSpPr>
            <a:grpSpLocks/>
          </p:cNvGrpSpPr>
          <p:nvPr/>
        </p:nvGrpSpPr>
        <p:grpSpPr bwMode="auto">
          <a:xfrm>
            <a:off x="7026275" y="1047751"/>
            <a:ext cx="2573338" cy="1520825"/>
            <a:chOff x="5502613" y="1047345"/>
            <a:chExt cx="2573574" cy="1520757"/>
          </a:xfrm>
        </p:grpSpPr>
        <p:cxnSp>
          <p:nvCxnSpPr>
            <p:cNvPr id="14" name="Straight Connector 13"/>
            <p:cNvCxnSpPr/>
            <p:nvPr/>
          </p:nvCxnSpPr>
          <p:spPr bwMode="auto">
            <a:xfrm flipV="1">
              <a:off x="6017010" y="1066394"/>
              <a:ext cx="1192322" cy="517502"/>
            </a:xfrm>
            <a:prstGeom prst="line">
              <a:avLst/>
            </a:prstGeom>
            <a:gradFill rotWithShape="1">
              <a:gsLst>
                <a:gs pos="0">
                  <a:srgbClr val="E4CD9A"/>
                </a:gs>
                <a:gs pos="100000">
                  <a:srgbClr val="EEEFD7"/>
                </a:gs>
              </a:gsLst>
              <a:lin ang="2700000" scaled="1"/>
            </a:gradFill>
            <a:ln w="34925" cap="flat" cmpd="sng" algn="ctr">
              <a:solidFill>
                <a:schemeClr val="accent4">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6395" name="Picture 11"/>
            <p:cNvPicPr>
              <a:picLocks noChangeAspect="1" noChangeArrowheads="1"/>
            </p:cNvPicPr>
            <p:nvPr/>
          </p:nvPicPr>
          <p:blipFill>
            <a:blip r:embed="rId3"/>
            <a:srcRect/>
            <a:stretch>
              <a:fillRect/>
            </a:stretch>
          </p:blipFill>
          <p:spPr bwMode="auto">
            <a:xfrm>
              <a:off x="6650481" y="1047345"/>
              <a:ext cx="1425706" cy="1520757"/>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2" name="Picture 10"/>
            <p:cNvPicPr>
              <a:picLocks noChangeAspect="1" noChangeArrowheads="1"/>
            </p:cNvPicPr>
            <p:nvPr/>
          </p:nvPicPr>
          <p:blipFill>
            <a:blip r:embed="rId4"/>
            <a:srcRect/>
            <a:stretch>
              <a:fillRect/>
            </a:stretch>
          </p:blipFill>
          <p:spPr bwMode="auto">
            <a:xfrm>
              <a:off x="5502613" y="1553735"/>
              <a:ext cx="1054197" cy="917534"/>
            </a:xfrm>
            <a:prstGeom prst="rect">
              <a:avLst/>
            </a:prstGeom>
            <a:noFill/>
            <a:ln w="9525" cap="flat" cmpd="sng" algn="ctr">
              <a:noFill/>
              <a:prstDash val="solid"/>
              <a:miter lim="800000"/>
              <a:headEnd/>
              <a:tailEnd/>
            </a:ln>
            <a:effectLst>
              <a:outerShdw dist="35921" dir="2700000" algn="ctr" rotWithShape="0">
                <a:srgbClr val="AFAFAF"/>
              </a:outerShdw>
            </a:effectLst>
          </p:spPr>
        </p:pic>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208814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The Basics: Organizational Units (OUs)</a:t>
            </a:r>
          </a:p>
        </p:txBody>
      </p:sp>
      <p:sp>
        <p:nvSpPr>
          <p:cNvPr id="17411" name="Rounded Rectangle 812098"/>
          <p:cNvSpPr>
            <a:spLocks noGrp="1" noChangeArrowheads="1"/>
          </p:cNvSpPr>
          <p:nvPr>
            <p:ph type="body" idx="4294967295"/>
          </p:nvPr>
        </p:nvSpPr>
        <p:spPr>
          <a:xfrm>
            <a:off x="1968501" y="2963864"/>
            <a:ext cx="8404225" cy="32464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OUs are used to:</a:t>
            </a:r>
          </a:p>
        </p:txBody>
      </p:sp>
      <p:sp>
        <p:nvSpPr>
          <p:cNvPr id="17412" name="Rounded Rectangle 844806"/>
          <p:cNvSpPr>
            <a:spLocks noChangeArrowheads="1"/>
          </p:cNvSpPr>
          <p:nvPr/>
        </p:nvSpPr>
        <p:spPr bwMode="auto">
          <a:xfrm>
            <a:off x="2168525" y="3582988"/>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Represent your organization hierarchically and logically</a:t>
            </a:r>
          </a:p>
        </p:txBody>
      </p:sp>
      <p:sp>
        <p:nvSpPr>
          <p:cNvPr id="17413" name="Rounded Rectangle 844808"/>
          <p:cNvSpPr>
            <a:spLocks noChangeArrowheads="1"/>
          </p:cNvSpPr>
          <p:nvPr/>
        </p:nvSpPr>
        <p:spPr bwMode="auto">
          <a:xfrm>
            <a:off x="2168525" y="4256089"/>
            <a:ext cx="7912100" cy="350837"/>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Manage a collection of objects in a consistent way</a:t>
            </a:r>
          </a:p>
        </p:txBody>
      </p:sp>
      <p:sp>
        <p:nvSpPr>
          <p:cNvPr id="17414" name="Rounded Rectangle 844808"/>
          <p:cNvSpPr>
            <a:spLocks noChangeArrowheads="1"/>
          </p:cNvSpPr>
          <p:nvPr/>
        </p:nvSpPr>
        <p:spPr bwMode="auto">
          <a:xfrm>
            <a:off x="2179639" y="4899025"/>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Delegate permissions to administer groups of objects</a:t>
            </a:r>
          </a:p>
        </p:txBody>
      </p:sp>
      <p:sp>
        <p:nvSpPr>
          <p:cNvPr id="951303" name="AutoShape 7"/>
          <p:cNvSpPr>
            <a:spLocks noChangeArrowheads="1"/>
          </p:cNvSpPr>
          <p:nvPr/>
        </p:nvSpPr>
        <p:spPr bwMode="auto">
          <a:xfrm>
            <a:off x="1974851" y="1063802"/>
            <a:ext cx="8397875"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a:latin typeface="Segoe UI Light" panose="020B0502040204020203" pitchFamily="34" charset="0"/>
                <a:cs typeface="Segoe UI Light" panose="020B0502040204020203" pitchFamily="34" charset="0"/>
              </a:rPr>
              <a:t>OUs are Active Directory containers that can contain users, groups, computers, and other OUs</a:t>
            </a:r>
          </a:p>
        </p:txBody>
      </p:sp>
      <p:pic>
        <p:nvPicPr>
          <p:cNvPr id="951306" name="Picture 10"/>
          <p:cNvPicPr>
            <a:picLocks noChangeAspect="1" noChangeArrowheads="1"/>
          </p:cNvPicPr>
          <p:nvPr/>
        </p:nvPicPr>
        <p:blipFill>
          <a:blip r:embed="rId3"/>
          <a:srcRect/>
          <a:stretch>
            <a:fillRect/>
          </a:stretch>
        </p:blipFill>
        <p:spPr bwMode="auto">
          <a:xfrm>
            <a:off x="8331201" y="1966913"/>
            <a:ext cx="1438275" cy="1270000"/>
          </a:xfrm>
          <a:prstGeom prst="rect">
            <a:avLst/>
          </a:prstGeom>
          <a:noFill/>
          <a:ln w="9525" algn="ctr">
            <a:noFill/>
            <a:miter lim="800000"/>
            <a:headEnd/>
            <a:tailEnd/>
          </a:ln>
          <a:effectLst>
            <a:outerShdw dist="35921" dir="2700000" algn="ctr" rotWithShape="0">
              <a:srgbClr val="AFAFAF"/>
            </a:outerShdw>
          </a:effectLst>
        </p:spPr>
      </p:pic>
      <p:sp>
        <p:nvSpPr>
          <p:cNvPr id="17417" name="Rounded Rectangle 844808"/>
          <p:cNvSpPr>
            <a:spLocks noChangeArrowheads="1"/>
          </p:cNvSpPr>
          <p:nvPr/>
        </p:nvSpPr>
        <p:spPr bwMode="auto">
          <a:xfrm>
            <a:off x="2176464" y="5586413"/>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Apply policies</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966906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67" name="AutoShape 15"/>
          <p:cNvSpPr>
            <a:spLocks noChangeArrowheads="1"/>
          </p:cNvSpPr>
          <p:nvPr/>
        </p:nvSpPr>
        <p:spPr bwMode="auto">
          <a:xfrm>
            <a:off x="1959146" y="1054096"/>
            <a:ext cx="8389937" cy="461665"/>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Trusts provide a mechanism for users to gain access to resources in another domain</a:t>
            </a:r>
          </a:p>
        </p:txBody>
      </p:sp>
      <p:graphicFrame>
        <p:nvGraphicFramePr>
          <p:cNvPr id="945242" name="Group 90"/>
          <p:cNvGraphicFramePr>
            <a:graphicFrameLocks noGrp="1"/>
          </p:cNvGraphicFramePr>
          <p:nvPr>
            <p:ph type="tbl" idx="1"/>
            <p:extLst>
              <p:ext uri="{D42A27DB-BD31-4B8C-83A1-F6EECF244321}">
                <p14:modId xmlns:p14="http://schemas.microsoft.com/office/powerpoint/2010/main" val="3917273064"/>
              </p:ext>
            </p:extLst>
          </p:nvPr>
        </p:nvGraphicFramePr>
        <p:xfrm>
          <a:off x="1963909" y="1977234"/>
          <a:ext cx="8385174" cy="3081336"/>
        </p:xfrm>
        <a:graphic>
          <a:graphicData uri="http://schemas.openxmlformats.org/drawingml/2006/table">
            <a:tbl>
              <a:tblPr/>
              <a:tblGrid>
                <a:gridCol w="1665917"/>
                <a:gridCol w="3682651"/>
                <a:gridCol w="3036606"/>
              </a:tblGrid>
              <a:tr h="75253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Types of Trusts</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Diagram</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0271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Directional</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The trust direction flows from trusting domain to the trusted domain</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30168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Transitive</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The trust relationship is extended beyond a two-domain trust to include other trusted domains</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14358" name="AutoShape 48"/>
          <p:cNvSpPr>
            <a:spLocks noChangeArrowheads="1"/>
          </p:cNvSpPr>
          <p:nvPr/>
        </p:nvSpPr>
        <p:spPr bwMode="auto">
          <a:xfrm>
            <a:off x="2255838" y="5434014"/>
            <a:ext cx="7670800" cy="909637"/>
          </a:xfrm>
          <a:prstGeom prst="rect">
            <a:avLst/>
          </a:prstGeom>
          <a:solidFill>
            <a:srgbClr val="F2E7CE"/>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All domains in a forest trust all other domains in the forest</a:t>
            </a:r>
          </a:p>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Trusts can extend outside the forest</a:t>
            </a:r>
          </a:p>
        </p:txBody>
      </p:sp>
      <p:grpSp>
        <p:nvGrpSpPr>
          <p:cNvPr id="14359" name="Group 78"/>
          <p:cNvGrpSpPr>
            <a:grpSpLocks/>
          </p:cNvGrpSpPr>
          <p:nvPr/>
        </p:nvGrpSpPr>
        <p:grpSpPr bwMode="auto">
          <a:xfrm>
            <a:off x="7583488" y="2946401"/>
            <a:ext cx="2443162" cy="830263"/>
            <a:chOff x="5903913" y="2998071"/>
            <a:chExt cx="2443162" cy="830262"/>
          </a:xfrm>
        </p:grpSpPr>
        <p:pic>
          <p:nvPicPr>
            <p:cNvPr id="945236" name="Picture 84"/>
            <p:cNvPicPr>
              <a:picLocks noChangeAspect="1" noChangeArrowheads="1"/>
            </p:cNvPicPr>
            <p:nvPr/>
          </p:nvPicPr>
          <p:blipFill>
            <a:blip r:embed="rId3"/>
            <a:srcRect/>
            <a:stretch>
              <a:fillRect/>
            </a:stretch>
          </p:blipFill>
          <p:spPr bwMode="auto">
            <a:xfrm>
              <a:off x="5903913" y="3099671"/>
              <a:ext cx="690562" cy="609599"/>
            </a:xfrm>
            <a:prstGeom prst="rect">
              <a:avLst/>
            </a:prstGeom>
            <a:noFill/>
            <a:ln w="9525" algn="ctr">
              <a:noFill/>
              <a:miter lim="800000"/>
              <a:headEnd/>
              <a:tailEnd/>
            </a:ln>
            <a:effectLst>
              <a:outerShdw dist="35921" dir="2700000" algn="ctr" rotWithShape="0">
                <a:srgbClr val="AFAFAF"/>
              </a:outerShdw>
            </a:effectLst>
          </p:spPr>
        </p:pic>
        <p:pic>
          <p:nvPicPr>
            <p:cNvPr id="945238" name="Picture 86"/>
            <p:cNvPicPr>
              <a:picLocks noChangeAspect="1" noChangeArrowheads="1"/>
            </p:cNvPicPr>
            <p:nvPr/>
          </p:nvPicPr>
          <p:blipFill>
            <a:blip r:embed="rId3"/>
            <a:srcRect/>
            <a:stretch>
              <a:fillRect/>
            </a:stretch>
          </p:blipFill>
          <p:spPr bwMode="auto">
            <a:xfrm>
              <a:off x="7656513" y="3094909"/>
              <a:ext cx="690562" cy="609599"/>
            </a:xfrm>
            <a:prstGeom prst="rect">
              <a:avLst/>
            </a:prstGeom>
            <a:noFill/>
            <a:ln w="9525" algn="ctr">
              <a:noFill/>
              <a:miter lim="800000"/>
              <a:headEnd/>
              <a:tailEnd/>
            </a:ln>
            <a:effectLst>
              <a:outerShdw dist="35921" dir="2700000" algn="ctr" rotWithShape="0">
                <a:srgbClr val="AFAFAF"/>
              </a:outerShdw>
            </a:effectLst>
          </p:spPr>
        </p:pic>
        <p:sp>
          <p:nvSpPr>
            <p:cNvPr id="14373" name="Text Box 92"/>
            <p:cNvSpPr txBox="1">
              <a:spLocks noChangeArrowheads="1"/>
            </p:cNvSpPr>
            <p:nvPr/>
          </p:nvSpPr>
          <p:spPr bwMode="auto">
            <a:xfrm>
              <a:off x="6675438" y="29980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Access</a:t>
              </a:r>
              <a:endParaRPr lang="en-US" sz="1200" b="0">
                <a:latin typeface="Segoe UI Light" panose="020B0502040204020203" pitchFamily="34" charset="0"/>
                <a:cs typeface="Segoe UI Light" panose="020B0502040204020203" pitchFamily="34" charset="0"/>
              </a:endParaRPr>
            </a:p>
          </p:txBody>
        </p:sp>
        <p:sp>
          <p:nvSpPr>
            <p:cNvPr id="14374" name="Text Box 93"/>
            <p:cNvSpPr txBox="1">
              <a:spLocks noChangeArrowheads="1"/>
            </p:cNvSpPr>
            <p:nvPr/>
          </p:nvSpPr>
          <p:spPr bwMode="auto">
            <a:xfrm>
              <a:off x="6611938" y="3569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a:t>
              </a:r>
              <a:endParaRPr lang="en-US" sz="1200" b="0">
                <a:latin typeface="Segoe UI Light" panose="020B0502040204020203" pitchFamily="34" charset="0"/>
                <a:cs typeface="Segoe UI Light" panose="020B0502040204020203" pitchFamily="34" charset="0"/>
              </a:endParaRPr>
            </a:p>
          </p:txBody>
        </p:sp>
        <p:cxnSp>
          <p:nvCxnSpPr>
            <p:cNvPr id="14375" name="Straight Arrow Connector 48"/>
            <p:cNvCxnSpPr>
              <a:cxnSpLocks noChangeShapeType="1"/>
            </p:cNvCxnSpPr>
            <p:nvPr/>
          </p:nvCxnSpPr>
          <p:spPr bwMode="auto">
            <a:xfrm>
              <a:off x="6763109" y="3485074"/>
              <a:ext cx="759126" cy="1588"/>
            </a:xfrm>
            <a:prstGeom prst="straightConnector1">
              <a:avLst/>
            </a:prstGeom>
            <a:noFill/>
            <a:ln w="38100" algn="ctr">
              <a:solidFill>
                <a:srgbClr val="C00000"/>
              </a:solidFill>
              <a:round/>
              <a:headEnd/>
              <a:tailEnd type="triangle" w="lg" len="med"/>
            </a:ln>
            <a:extLst>
              <a:ext uri="{909E8E84-426E-40DD-AFC4-6F175D3DCCD1}">
                <a14:hiddenFill xmlns:a14="http://schemas.microsoft.com/office/drawing/2010/main">
                  <a:noFill/>
                </a14:hiddenFill>
              </a:ext>
            </a:extLst>
          </p:spPr>
        </p:cxnSp>
        <p:cxnSp>
          <p:nvCxnSpPr>
            <p:cNvPr id="14376" name="Straight Arrow Connector 55"/>
            <p:cNvCxnSpPr>
              <a:cxnSpLocks noChangeShapeType="1"/>
            </p:cNvCxnSpPr>
            <p:nvPr/>
          </p:nvCxnSpPr>
          <p:spPr bwMode="auto">
            <a:xfrm rot="10800000" flipV="1">
              <a:off x="6741460" y="3274993"/>
              <a:ext cx="753035" cy="1"/>
            </a:xfrm>
            <a:prstGeom prst="straightConnector1">
              <a:avLst/>
            </a:prstGeom>
            <a:noFill/>
            <a:ln w="38100" algn="ctr">
              <a:solidFill>
                <a:srgbClr val="C00000"/>
              </a:solidFill>
              <a:prstDash val="sysDash"/>
              <a:round/>
              <a:headEnd/>
              <a:tailEnd type="triangle" w="lg" len="med"/>
            </a:ln>
            <a:extLst>
              <a:ext uri="{909E8E84-426E-40DD-AFC4-6F175D3DCCD1}">
                <a14:hiddenFill xmlns:a14="http://schemas.microsoft.com/office/drawing/2010/main">
                  <a:noFill/>
                </a14:hiddenFill>
              </a:ext>
            </a:extLst>
          </p:spPr>
        </p:cxnSp>
      </p:grpSp>
      <p:grpSp>
        <p:nvGrpSpPr>
          <p:cNvPr id="14360" name="Group 77"/>
          <p:cNvGrpSpPr>
            <a:grpSpLocks/>
          </p:cNvGrpSpPr>
          <p:nvPr/>
        </p:nvGrpSpPr>
        <p:grpSpPr bwMode="auto">
          <a:xfrm>
            <a:off x="7367589" y="3933826"/>
            <a:ext cx="2776537" cy="1000125"/>
            <a:chOff x="5688013" y="3985496"/>
            <a:chExt cx="2776537" cy="1000125"/>
          </a:xfrm>
        </p:grpSpPr>
        <p:pic>
          <p:nvPicPr>
            <p:cNvPr id="945247" name="Picture 95"/>
            <p:cNvPicPr>
              <a:picLocks noChangeAspect="1" noChangeArrowheads="1"/>
            </p:cNvPicPr>
            <p:nvPr/>
          </p:nvPicPr>
          <p:blipFill>
            <a:blip r:embed="rId4"/>
            <a:srcRect/>
            <a:stretch>
              <a:fillRect/>
            </a:stretch>
          </p:blipFill>
          <p:spPr bwMode="auto">
            <a:xfrm>
              <a:off x="6232525" y="3993434"/>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8" name="Picture 96"/>
            <p:cNvPicPr>
              <a:picLocks noChangeAspect="1" noChangeArrowheads="1"/>
            </p:cNvPicPr>
            <p:nvPr/>
          </p:nvPicPr>
          <p:blipFill>
            <a:blip r:embed="rId4"/>
            <a:srcRect/>
            <a:stretch>
              <a:fillRect/>
            </a:stretch>
          </p:blipFill>
          <p:spPr bwMode="auto">
            <a:xfrm>
              <a:off x="7578725" y="3985496"/>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9" name="Picture 97"/>
            <p:cNvPicPr>
              <a:picLocks noChangeAspect="1" noChangeArrowheads="1"/>
            </p:cNvPicPr>
            <p:nvPr/>
          </p:nvPicPr>
          <p:blipFill>
            <a:blip r:embed="rId4"/>
            <a:srcRect/>
            <a:stretch>
              <a:fillRect/>
            </a:stretch>
          </p:blipFill>
          <p:spPr bwMode="auto">
            <a:xfrm>
              <a:off x="8094663" y="4641134"/>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0" name="Picture 98"/>
            <p:cNvPicPr>
              <a:picLocks noChangeAspect="1" noChangeArrowheads="1"/>
            </p:cNvPicPr>
            <p:nvPr/>
          </p:nvPicPr>
          <p:blipFill>
            <a:blip r:embed="rId4"/>
            <a:srcRect/>
            <a:stretch>
              <a:fillRect/>
            </a:stretch>
          </p:blipFill>
          <p:spPr bwMode="auto">
            <a:xfrm>
              <a:off x="5688013" y="4658596"/>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1" name="Picture 99"/>
            <p:cNvPicPr>
              <a:picLocks noChangeAspect="1" noChangeArrowheads="1"/>
            </p:cNvPicPr>
            <p:nvPr/>
          </p:nvPicPr>
          <p:blipFill>
            <a:blip r:embed="rId4"/>
            <a:srcRect/>
            <a:stretch>
              <a:fillRect/>
            </a:stretch>
          </p:blipFill>
          <p:spPr bwMode="auto">
            <a:xfrm>
              <a:off x="7042150" y="4658596"/>
              <a:ext cx="369888" cy="327025"/>
            </a:xfrm>
            <a:prstGeom prst="rect">
              <a:avLst/>
            </a:prstGeom>
            <a:noFill/>
            <a:ln w="9525" algn="ctr">
              <a:noFill/>
              <a:miter lim="800000"/>
              <a:headEnd/>
              <a:tailEnd/>
            </a:ln>
            <a:effectLst>
              <a:outerShdw dist="35921" dir="2700000" algn="ctr" rotWithShape="0">
                <a:srgbClr val="AFAFAF"/>
              </a:outerShdw>
            </a:effectLst>
          </p:spPr>
        </p:pic>
        <p:sp>
          <p:nvSpPr>
            <p:cNvPr id="14366" name="Text Box 128"/>
            <p:cNvSpPr txBox="1">
              <a:spLocks noChangeArrowheads="1"/>
            </p:cNvSpPr>
            <p:nvPr/>
          </p:nvSpPr>
          <p:spPr bwMode="auto">
            <a:xfrm>
              <a:off x="6581775" y="4204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 &amp; Access</a:t>
              </a:r>
              <a:endParaRPr lang="en-US" sz="1200" b="0">
                <a:latin typeface="Segoe UI Light" panose="020B0502040204020203" pitchFamily="34" charset="0"/>
                <a:cs typeface="Segoe UI Light" panose="020B0502040204020203" pitchFamily="34" charset="0"/>
              </a:endParaRPr>
            </a:p>
          </p:txBody>
        </p:sp>
        <p:cxnSp>
          <p:nvCxnSpPr>
            <p:cNvPr id="14367" name="Straight Arrow Connector 63"/>
            <p:cNvCxnSpPr>
              <a:cxnSpLocks noChangeShapeType="1"/>
            </p:cNvCxnSpPr>
            <p:nvPr/>
          </p:nvCxnSpPr>
          <p:spPr bwMode="auto">
            <a:xfrm>
              <a:off x="6615952" y="4099748"/>
              <a:ext cx="950259" cy="1588"/>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8" name="Straight Arrow Connector 67"/>
            <p:cNvCxnSpPr>
              <a:cxnSpLocks noChangeShapeType="1"/>
            </p:cNvCxnSpPr>
            <p:nvPr/>
          </p:nvCxnSpPr>
          <p:spPr bwMode="auto">
            <a:xfrm rot="5400000" flipH="1" flipV="1">
              <a:off x="5952565" y="4395585"/>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9" name="Straight Arrow Connector 69"/>
            <p:cNvCxnSpPr>
              <a:cxnSpLocks noChangeShapeType="1"/>
            </p:cNvCxnSpPr>
            <p:nvPr/>
          </p:nvCxnSpPr>
          <p:spPr bwMode="auto">
            <a:xfrm rot="5400000" flipH="1" flipV="1">
              <a:off x="7324165" y="4422480"/>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70" name="Straight Arrow Connector 70"/>
            <p:cNvCxnSpPr>
              <a:cxnSpLocks noChangeShapeType="1"/>
            </p:cNvCxnSpPr>
            <p:nvPr/>
          </p:nvCxnSpPr>
          <p:spPr bwMode="auto">
            <a:xfrm rot="16200000" flipH="1">
              <a:off x="7844116" y="4431442"/>
              <a:ext cx="349626" cy="295836"/>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26" name="Rectangle 2"/>
          <p:cNvSpPr txBox="1">
            <a:spLocks noChangeArrowheads="1"/>
          </p:cNvSpPr>
          <p:nvPr/>
        </p:nvSpPr>
        <p:spPr>
          <a:xfrm>
            <a:off x="379514" y="182216"/>
            <a:ext cx="11524432" cy="635498"/>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Trusts</a:t>
            </a:r>
          </a:p>
        </p:txBody>
      </p:sp>
    </p:spTree>
    <p:extLst>
      <p:ext uri="{BB962C8B-B14F-4D97-AF65-F5344CB8AC3E}">
        <p14:creationId xmlns:p14="http://schemas.microsoft.com/office/powerpoint/2010/main" val="3569551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extLst>
              <p:ext uri="{D42A27DB-BD31-4B8C-83A1-F6EECF244321}">
                <p14:modId xmlns:p14="http://schemas.microsoft.com/office/powerpoint/2010/main" val="4099173282"/>
              </p:ext>
            </p:extLst>
          </p:nvPr>
        </p:nvGraphicFramePr>
        <p:xfrm>
          <a:off x="1793876" y="923926"/>
          <a:ext cx="8601075" cy="5483309"/>
        </p:xfrm>
        <a:graphic>
          <a:graphicData uri="http://schemas.openxmlformats.org/drawingml/2006/table">
            <a:tbl>
              <a:tblPr/>
              <a:tblGrid>
                <a:gridCol w="2064062"/>
                <a:gridCol w="6537013"/>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User</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Enables network resource access for a user</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err="1" smtClean="0">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Similar to a user account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for compatibility with other directory services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Contacts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Used primarily to assign e-mail addresses to external users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Does not enable network access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478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Groups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to simplify the administration of access control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Computers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Enables authentication and auditing of computer access to resources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Printers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to simplify the process of locating and connecting to printers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Shared folders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Enables users to search for shared folders based on properties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6" name="Rectangle 2"/>
          <p:cNvSpPr txBox="1">
            <a:spLocks noChangeArrowheads="1"/>
          </p:cNvSpPr>
          <p:nvPr/>
        </p:nvSpPr>
        <p:spPr>
          <a:xfrm>
            <a:off x="379514" y="182215"/>
            <a:ext cx="11524432" cy="656881"/>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AD </a:t>
            </a:r>
            <a:r>
              <a:rPr lang="en-US" dirty="0"/>
              <a:t>DS </a:t>
            </a:r>
            <a:r>
              <a:rPr lang="en-US" dirty="0" smtClean="0"/>
              <a:t>Objects</a:t>
            </a:r>
          </a:p>
        </p:txBody>
      </p:sp>
    </p:spTree>
    <p:extLst>
      <p:ext uri="{BB962C8B-B14F-4D97-AF65-F5344CB8AC3E}">
        <p14:creationId xmlns:p14="http://schemas.microsoft.com/office/powerpoint/2010/main" val="4049448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Installation and Management</a:t>
            </a:r>
            <a:endParaRPr lang="en-US" dirty="0"/>
          </a:p>
        </p:txBody>
      </p:sp>
      <p:sp>
        <p:nvSpPr>
          <p:cNvPr id="3" name="Content Placeholder 2"/>
          <p:cNvSpPr>
            <a:spLocks noGrp="1"/>
          </p:cNvSpPr>
          <p:nvPr>
            <p:ph sz="quarter" idx="10"/>
          </p:nvPr>
        </p:nvSpPr>
        <p:spPr/>
        <p:txBody>
          <a:bodyPr/>
          <a:lstStyle/>
          <a:p>
            <a:r>
              <a:rPr lang="en-US" dirty="0" smtClean="0"/>
              <a:t>Observe the installation of AD DS</a:t>
            </a:r>
          </a:p>
          <a:p>
            <a:pPr lvl="1"/>
            <a:r>
              <a:rPr lang="en-US" dirty="0" smtClean="0"/>
              <a:t>Installation occurs without promotion to a domain controller</a:t>
            </a:r>
          </a:p>
          <a:p>
            <a:r>
              <a:rPr lang="en-US" dirty="0" smtClean="0"/>
              <a:t>Domain Controller Promotion</a:t>
            </a:r>
          </a:p>
          <a:p>
            <a:r>
              <a:rPr lang="en-US" dirty="0" smtClean="0"/>
              <a:t>Active Directory Users and Computers</a:t>
            </a:r>
          </a:p>
          <a:p>
            <a:r>
              <a:rPr lang="en-US" dirty="0" smtClean="0"/>
              <a:t>Active Directory Administrative Center</a:t>
            </a:r>
          </a:p>
          <a:p>
            <a:r>
              <a:rPr lang="en-US" dirty="0" smtClean="0"/>
              <a:t>Active Directory Sites and Services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40464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Overview of AD DS</a:t>
            </a:r>
          </a:p>
          <a:p>
            <a:r>
              <a:rPr lang="en-GB" dirty="0" smtClean="0"/>
              <a:t>AD DS Physical Components</a:t>
            </a:r>
          </a:p>
          <a:p>
            <a:r>
              <a:rPr lang="en-GB" dirty="0"/>
              <a:t>AD DS Logical </a:t>
            </a:r>
            <a:r>
              <a:rPr lang="en-GB" dirty="0" smtClean="0"/>
              <a:t>Components</a:t>
            </a:r>
          </a:p>
          <a:p>
            <a:endParaRPr lang="en-GB" dirty="0"/>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402496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Module Review and Takeaways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
        <p:nvSpPr>
          <p:cNvPr id="5" name="Content Placeholder 6"/>
          <p:cNvSpPr>
            <a:spLocks noGrp="1"/>
          </p:cNvSpPr>
          <p:nvPr>
            <p:ph sz="quarter" idx="10"/>
          </p:nvPr>
        </p:nvSpPr>
        <p:spPr>
          <a:xfrm>
            <a:off x="379413" y="1417638"/>
            <a:ext cx="11525250" cy="5260975"/>
          </a:xfrm>
        </p:spPr>
        <p:txBody>
          <a:bodyPr>
            <a:normAutofit/>
          </a:bodyPr>
          <a:lstStyle/>
          <a:p>
            <a:r>
              <a:rPr lang="en-US" dirty="0"/>
              <a:t>Review Questions</a:t>
            </a:r>
          </a:p>
          <a:p>
            <a:r>
              <a:rPr lang="en-US" dirty="0"/>
              <a:t>Summary of AD DS</a:t>
            </a:r>
          </a:p>
        </p:txBody>
      </p:sp>
    </p:spTree>
    <p:extLst>
      <p:ext uri="{BB962C8B-B14F-4D97-AF65-F5344CB8AC3E}">
        <p14:creationId xmlns:p14="http://schemas.microsoft.com/office/powerpoint/2010/main" val="361210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Thanks for Watching!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0902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Protocol</a:t>
            </a:r>
          </a:p>
          <a:p>
            <a:r>
              <a:rPr lang="en-US" dirty="0" smtClean="0"/>
              <a:t>What </a:t>
            </a:r>
            <a:r>
              <a:rPr lang="en-US" dirty="0"/>
              <a:t>is Authentication? </a:t>
            </a:r>
            <a:endParaRPr lang="en-US" dirty="0" smtClean="0"/>
          </a:p>
          <a:p>
            <a:r>
              <a:rPr lang="en-US" dirty="0" smtClean="0"/>
              <a:t>What </a:t>
            </a:r>
            <a:r>
              <a:rPr lang="en-US" dirty="0"/>
              <a:t>is Authorization? </a:t>
            </a:r>
            <a:endParaRPr lang="en-US" dirty="0" smtClean="0"/>
          </a:p>
          <a:p>
            <a:r>
              <a:rPr lang="en-US" dirty="0"/>
              <a:t>Why Deploy AD DS? </a:t>
            </a:r>
          </a:p>
          <a:p>
            <a:r>
              <a:rPr lang="en-US" dirty="0" smtClean="0"/>
              <a:t>Centralized </a:t>
            </a:r>
            <a:r>
              <a:rPr lang="en-US" dirty="0"/>
              <a:t>Network </a:t>
            </a:r>
            <a:r>
              <a:rPr lang="en-US" dirty="0" smtClean="0"/>
              <a:t>Management</a:t>
            </a:r>
          </a:p>
          <a:p>
            <a:r>
              <a:rPr lang="en-US" dirty="0" smtClean="0"/>
              <a:t>Requirements for Installing AD DS</a:t>
            </a:r>
          </a:p>
          <a:p>
            <a:r>
              <a:rPr lang="en-US" dirty="0" smtClean="0"/>
              <a:t>Overview of AD DS and DNS</a:t>
            </a:r>
          </a:p>
          <a:p>
            <a:r>
              <a:rPr lang="en-US" dirty="0" smtClean="0"/>
              <a:t>Overview </a:t>
            </a:r>
            <a:r>
              <a:rPr lang="en-US" dirty="0"/>
              <a:t>of AD DS Components </a:t>
            </a:r>
          </a:p>
          <a:p>
            <a:pPr lvl="1"/>
            <a:endParaRPr lang="en-GB" dirty="0"/>
          </a:p>
          <a:p>
            <a:endParaRPr lang="en-GB" dirty="0" smtClean="0"/>
          </a:p>
        </p:txBody>
      </p:sp>
      <p:sp>
        <p:nvSpPr>
          <p:cNvPr id="2" name="Title 1"/>
          <p:cNvSpPr>
            <a:spLocks noGrp="1"/>
          </p:cNvSpPr>
          <p:nvPr>
            <p:ph type="title"/>
          </p:nvPr>
        </p:nvSpPr>
        <p:spPr/>
        <p:txBody>
          <a:bodyPr>
            <a:normAutofit/>
          </a:bodyPr>
          <a:lstStyle/>
          <a:p>
            <a:r>
              <a:rPr lang="en-US" dirty="0" smtClean="0"/>
              <a:t>Lesson 1: </a:t>
            </a:r>
            <a:r>
              <a:rPr lang="en-GB" dirty="0"/>
              <a:t>Overview of AD </a:t>
            </a:r>
            <a:r>
              <a:rPr lang="en-GB" dirty="0" smtClean="0"/>
              <a:t>DS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6308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sz="quarter" idx="10"/>
          </p:nvPr>
        </p:nvSpPr>
        <p:spPr/>
        <p:txBody>
          <a:bodyPr/>
          <a:lstStyle/>
          <a:p>
            <a:r>
              <a:rPr lang="en-US" dirty="0" smtClean="0"/>
              <a:t>Lightweight Directory Access Protocol (LDAP)</a:t>
            </a:r>
          </a:p>
          <a:p>
            <a:pPr lvl="1"/>
            <a:r>
              <a:rPr lang="en-US" dirty="0" smtClean="0"/>
              <a:t>X.500 Standard</a:t>
            </a:r>
          </a:p>
          <a:p>
            <a:pPr lvl="1"/>
            <a:r>
              <a:rPr lang="en-US" dirty="0" smtClean="0"/>
              <a:t>Based on TCP/IP</a:t>
            </a:r>
          </a:p>
          <a:p>
            <a:pPr lvl="1"/>
            <a:r>
              <a:rPr lang="en-US" dirty="0"/>
              <a:t>A method for accessing, searching, and modifying a </a:t>
            </a:r>
            <a:br>
              <a:rPr lang="en-US" dirty="0"/>
            </a:br>
            <a:r>
              <a:rPr lang="en-US" dirty="0"/>
              <a:t>directory service</a:t>
            </a:r>
          </a:p>
          <a:p>
            <a:pPr lvl="1"/>
            <a:r>
              <a:rPr lang="en-US" dirty="0"/>
              <a:t>A client-server </a:t>
            </a:r>
            <a:r>
              <a:rPr lang="en-US" dirty="0" smtClean="0"/>
              <a:t>model</a:t>
            </a:r>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4308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What is Authentication?</a:t>
            </a:r>
          </a:p>
        </p:txBody>
      </p:sp>
      <p:sp>
        <p:nvSpPr>
          <p:cNvPr id="7171" name="Rounded Rectangle 812098"/>
          <p:cNvSpPr>
            <a:spLocks noGrp="1" noChangeArrowheads="1"/>
          </p:cNvSpPr>
          <p:nvPr>
            <p:ph type="body" idx="4294967295"/>
          </p:nvPr>
        </p:nvSpPr>
        <p:spPr>
          <a:xfrm>
            <a:off x="1968500" y="2259013"/>
            <a:ext cx="8339138" cy="406241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Authentication includes two components:</a:t>
            </a:r>
          </a:p>
        </p:txBody>
      </p:sp>
      <p:sp>
        <p:nvSpPr>
          <p:cNvPr id="927752" name="AutoShape 8"/>
          <p:cNvSpPr>
            <a:spLocks noChangeArrowheads="1"/>
          </p:cNvSpPr>
          <p:nvPr/>
        </p:nvSpPr>
        <p:spPr bwMode="auto">
          <a:xfrm>
            <a:off x="1946275" y="1036639"/>
            <a:ext cx="8370888" cy="928687"/>
          </a:xfrm>
          <a:prstGeom prst="rect">
            <a:avLst/>
          </a:prstGeom>
          <a:gradFill rotWithShape="1">
            <a:gsLst>
              <a:gs pos="0">
                <a:schemeClr val="accent4">
                  <a:lumMod val="40000"/>
                  <a:lumOff val="60000"/>
                </a:schemeClr>
              </a:gs>
              <a:gs pos="100000">
                <a:schemeClr val="accent4">
                  <a:lumMod val="20000"/>
                  <a:lumOff val="80000"/>
                </a:schemeClr>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Authentication is the process of verifying a user’s identity on </a:t>
            </a:r>
            <a:r>
              <a:rPr lang="en-US" dirty="0" smtClean="0">
                <a:latin typeface="Segoe UI Light" panose="020B0502040204020203" pitchFamily="34" charset="0"/>
                <a:cs typeface="Segoe UI Light" panose="020B0502040204020203" pitchFamily="34" charset="0"/>
              </a:rPr>
              <a:t>a </a:t>
            </a:r>
            <a:r>
              <a:rPr lang="en-US" dirty="0">
                <a:latin typeface="Segoe UI Light" panose="020B0502040204020203" pitchFamily="34" charset="0"/>
                <a:cs typeface="Segoe UI Light" panose="020B0502040204020203" pitchFamily="34" charset="0"/>
              </a:rPr>
              <a:t>network</a:t>
            </a:r>
          </a:p>
        </p:txBody>
      </p:sp>
      <p:grpSp>
        <p:nvGrpSpPr>
          <p:cNvPr id="3" name="Group 2"/>
          <p:cNvGrpSpPr/>
          <p:nvPr/>
        </p:nvGrpSpPr>
        <p:grpSpPr>
          <a:xfrm>
            <a:off x="6254751" y="2903538"/>
            <a:ext cx="3840163" cy="3109912"/>
            <a:chOff x="6254751" y="2903538"/>
            <a:chExt cx="3840163" cy="3109912"/>
          </a:xfrm>
        </p:grpSpPr>
        <p:sp>
          <p:nvSpPr>
            <p:cNvPr id="7173" name="Rounded Rectangle 844808"/>
            <p:cNvSpPr>
              <a:spLocks noChangeArrowheads="1"/>
            </p:cNvSpPr>
            <p:nvPr/>
          </p:nvSpPr>
          <p:spPr bwMode="auto">
            <a:xfrm>
              <a:off x="6254751" y="2903538"/>
              <a:ext cx="3840163" cy="3109912"/>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Network </a:t>
              </a:r>
              <a:r>
                <a:rPr lang="en-US" b="0" dirty="0" smtClean="0">
                  <a:latin typeface="Segoe UI Light" panose="020B0502040204020203" pitchFamily="34" charset="0"/>
                  <a:cs typeface="Segoe UI Light" panose="020B0502040204020203" pitchFamily="34" charset="0"/>
                </a:rPr>
                <a:t>authentication: grants </a:t>
              </a:r>
              <a:r>
                <a:rPr lang="en-US" b="0" dirty="0">
                  <a:latin typeface="Segoe UI Light" panose="020B0502040204020203" pitchFamily="34" charset="0"/>
                  <a:cs typeface="Segoe UI Light" panose="020B0502040204020203" pitchFamily="34" charset="0"/>
                </a:rPr>
                <a:t>access to network resources</a:t>
              </a:r>
            </a:p>
          </p:txBody>
        </p:sp>
        <p:pic>
          <p:nvPicPr>
            <p:cNvPr id="927756" name="Picture 12"/>
            <p:cNvPicPr>
              <a:picLocks noChangeAspect="1" noChangeArrowheads="1"/>
            </p:cNvPicPr>
            <p:nvPr/>
          </p:nvPicPr>
          <p:blipFill>
            <a:blip r:embed="rId3"/>
            <a:srcRect/>
            <a:stretch>
              <a:fillRect/>
            </a:stretch>
          </p:blipFill>
          <p:spPr bwMode="auto">
            <a:xfrm>
              <a:off x="6962776" y="4113213"/>
              <a:ext cx="1122363" cy="1308100"/>
            </a:xfrm>
            <a:prstGeom prst="rect">
              <a:avLst/>
            </a:prstGeom>
            <a:noFill/>
            <a:ln w="9525" algn="ctr">
              <a:noFill/>
              <a:miter lim="800000"/>
              <a:headEnd/>
              <a:tailEnd/>
            </a:ln>
            <a:effectLst>
              <a:outerShdw dist="35921" dir="2700000" algn="ctr" rotWithShape="0">
                <a:srgbClr val="AFAFAF"/>
              </a:outerShdw>
            </a:effectLst>
          </p:spPr>
        </p:pic>
        <p:pic>
          <p:nvPicPr>
            <p:cNvPr id="927757" name="Picture 13"/>
            <p:cNvPicPr>
              <a:picLocks noChangeAspect="1" noChangeArrowheads="1"/>
            </p:cNvPicPr>
            <p:nvPr/>
          </p:nvPicPr>
          <p:blipFill>
            <a:blip r:embed="rId4"/>
            <a:srcRect/>
            <a:stretch>
              <a:fillRect/>
            </a:stretch>
          </p:blipFill>
          <p:spPr bwMode="auto">
            <a:xfrm>
              <a:off x="7305675" y="4643439"/>
              <a:ext cx="1651000" cy="1201737"/>
            </a:xfrm>
            <a:prstGeom prst="rect">
              <a:avLst/>
            </a:prstGeom>
            <a:noFill/>
            <a:ln w="9525" algn="ctr">
              <a:noFill/>
              <a:miter lim="800000"/>
              <a:headEnd/>
              <a:tailEnd/>
            </a:ln>
            <a:effectLst>
              <a:outerShdw dist="35921" dir="2700000" algn="ctr" rotWithShape="0">
                <a:srgbClr val="AFAFAF"/>
              </a:outerShdw>
            </a:effectLst>
          </p:spPr>
        </p:pic>
        <p:pic>
          <p:nvPicPr>
            <p:cNvPr id="927759" name="Picture 15"/>
            <p:cNvPicPr>
              <a:picLocks noChangeAspect="1" noChangeArrowheads="1"/>
            </p:cNvPicPr>
            <p:nvPr/>
          </p:nvPicPr>
          <p:blipFill>
            <a:blip r:embed="rId5"/>
            <a:srcRect/>
            <a:stretch>
              <a:fillRect/>
            </a:stretch>
          </p:blipFill>
          <p:spPr bwMode="auto">
            <a:xfrm>
              <a:off x="8510589" y="4040188"/>
              <a:ext cx="706437" cy="1397000"/>
            </a:xfrm>
            <a:prstGeom prst="rect">
              <a:avLst/>
            </a:prstGeom>
            <a:noFill/>
            <a:ln w="9525" algn="ctr">
              <a:noFill/>
              <a:miter lim="800000"/>
              <a:headEnd/>
              <a:tailEnd/>
            </a:ln>
            <a:effectLst>
              <a:outerShdw dist="35921" dir="2700000" algn="ctr" rotWithShape="0">
                <a:srgbClr val="AFAFAF"/>
              </a:outerShdw>
            </a:effectLst>
          </p:spPr>
        </p:pic>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grpSp>
        <p:nvGrpSpPr>
          <p:cNvPr id="2" name="Group 1"/>
          <p:cNvGrpSpPr/>
          <p:nvPr/>
        </p:nvGrpSpPr>
        <p:grpSpPr>
          <a:xfrm>
            <a:off x="2165351" y="2901951"/>
            <a:ext cx="3840163" cy="3108325"/>
            <a:chOff x="2165351" y="2901951"/>
            <a:chExt cx="3840163" cy="3108325"/>
          </a:xfrm>
        </p:grpSpPr>
        <p:sp>
          <p:nvSpPr>
            <p:cNvPr id="7172" name="Rounded Rectangle 844806"/>
            <p:cNvSpPr>
              <a:spLocks noChangeArrowheads="1"/>
            </p:cNvSpPr>
            <p:nvPr/>
          </p:nvSpPr>
          <p:spPr bwMode="auto">
            <a:xfrm>
              <a:off x="2165351" y="2901951"/>
              <a:ext cx="3840163" cy="3108325"/>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Interactive </a:t>
              </a:r>
              <a:r>
                <a:rPr lang="en-US" b="0" dirty="0" smtClean="0">
                  <a:latin typeface="Segoe UI Light" panose="020B0502040204020203" pitchFamily="34" charset="0"/>
                  <a:cs typeface="Segoe UI Light" panose="020B0502040204020203" pitchFamily="34" charset="0"/>
                </a:rPr>
                <a:t>logon: grants </a:t>
              </a:r>
              <a:r>
                <a:rPr lang="en-US" b="0" dirty="0">
                  <a:latin typeface="Segoe UI Light" panose="020B0502040204020203" pitchFamily="34" charset="0"/>
                  <a:cs typeface="Segoe UI Light" panose="020B0502040204020203" pitchFamily="34" charset="0"/>
                </a:rPr>
                <a:t>access to the local computer</a:t>
              </a:r>
            </a:p>
          </p:txBody>
        </p:sp>
        <p:pic>
          <p:nvPicPr>
            <p:cNvPr id="927754" name="Picture 10"/>
            <p:cNvPicPr>
              <a:picLocks noChangeAspect="1" noChangeArrowheads="1"/>
            </p:cNvPicPr>
            <p:nvPr/>
          </p:nvPicPr>
          <p:blipFill>
            <a:blip r:embed="rId7"/>
            <a:srcRect/>
            <a:stretch>
              <a:fillRect/>
            </a:stretch>
          </p:blipFill>
          <p:spPr bwMode="auto">
            <a:xfrm>
              <a:off x="3286126" y="4217988"/>
              <a:ext cx="1228725" cy="1498600"/>
            </a:xfrm>
            <a:prstGeom prst="rect">
              <a:avLst/>
            </a:prstGeom>
            <a:noFill/>
            <a:ln w="9525" algn="ctr">
              <a:noFill/>
              <a:miter lim="800000"/>
              <a:headEnd/>
              <a:tailEnd/>
            </a:ln>
            <a:effectLst>
              <a:outerShdw dist="35921" dir="2700000" algn="ctr" rotWithShape="0">
                <a:srgbClr val="AFAFAF"/>
              </a:outerShdw>
            </a:effectLst>
          </p:spPr>
        </p:pic>
        <p:pic>
          <p:nvPicPr>
            <p:cNvPr id="927755" name="Picture 11"/>
            <p:cNvPicPr>
              <a:picLocks noChangeAspect="1" noChangeArrowheads="1"/>
            </p:cNvPicPr>
            <p:nvPr/>
          </p:nvPicPr>
          <p:blipFill>
            <a:blip r:embed="rId5"/>
            <a:srcRect/>
            <a:stretch>
              <a:fillRect/>
            </a:stretch>
          </p:blipFill>
          <p:spPr bwMode="auto">
            <a:xfrm>
              <a:off x="4003676" y="4019550"/>
              <a:ext cx="665163" cy="1316038"/>
            </a:xfrm>
            <a:prstGeom prst="rect">
              <a:avLst/>
            </a:prstGeom>
            <a:noFill/>
            <a:ln w="9525" algn="ctr">
              <a:noFill/>
              <a:miter lim="800000"/>
              <a:headEnd/>
              <a:tailEnd/>
            </a:ln>
            <a:effectLst>
              <a:outerShdw dist="35921" dir="2700000" algn="ctr" rotWithShape="0">
                <a:srgbClr val="AFAFAF"/>
              </a:outerShdw>
            </a:effectLst>
          </p:spPr>
        </p:pic>
      </p:grpSp>
    </p:spTree>
    <p:extLst>
      <p:ext uri="{BB962C8B-B14F-4D97-AF65-F5344CB8AC3E}">
        <p14:creationId xmlns:p14="http://schemas.microsoft.com/office/powerpoint/2010/main" val="30143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839" name="Oval 47"/>
          <p:cNvSpPr>
            <a:spLocks noChangeArrowheads="1"/>
          </p:cNvSpPr>
          <p:nvPr/>
        </p:nvSpPr>
        <p:spPr bwMode="auto">
          <a:xfrm>
            <a:off x="1914526" y="1963738"/>
            <a:ext cx="8220075" cy="4184650"/>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sp>
        <p:nvSpPr>
          <p:cNvPr id="8195" name="Rectangle 3"/>
          <p:cNvSpPr>
            <a:spLocks noGrp="1" noChangeArrowheads="1"/>
          </p:cNvSpPr>
          <p:nvPr>
            <p:ph type="title"/>
          </p:nvPr>
        </p:nvSpPr>
        <p:spPr/>
        <p:txBody>
          <a:bodyPr/>
          <a:lstStyle/>
          <a:p>
            <a:pPr eaLnBrk="1" hangingPunct="1"/>
            <a:r>
              <a:rPr lang="en-US" dirty="0" smtClean="0"/>
              <a:t>What is Authorization?</a:t>
            </a:r>
          </a:p>
        </p:txBody>
      </p:sp>
      <p:grpSp>
        <p:nvGrpSpPr>
          <p:cNvPr id="8196" name="Group 29"/>
          <p:cNvGrpSpPr>
            <a:grpSpLocks/>
          </p:cNvGrpSpPr>
          <p:nvPr/>
        </p:nvGrpSpPr>
        <p:grpSpPr bwMode="auto">
          <a:xfrm>
            <a:off x="2352675" y="1970088"/>
            <a:ext cx="3638550" cy="2081212"/>
            <a:chOff x="828136" y="1970088"/>
            <a:chExt cx="3639089" cy="2081212"/>
          </a:xfrm>
        </p:grpSpPr>
        <p:sp>
          <p:nvSpPr>
            <p:cNvPr id="929796" name="AutoShape 4"/>
            <p:cNvSpPr>
              <a:spLocks noChangeArrowheads="1"/>
            </p:cNvSpPr>
            <p:nvPr/>
          </p:nvSpPr>
          <p:spPr bwMode="auto">
            <a:xfrm>
              <a:off x="828136" y="1970088"/>
              <a:ext cx="3639089" cy="2039937"/>
            </a:xfrm>
            <a:prstGeom prst="rect">
              <a:avLst/>
            </a:prstGeom>
            <a:gradFill rotWithShape="1">
              <a:gsLst>
                <a:gs pos="0">
                  <a:srgbClr val="B395D8"/>
                </a:gs>
                <a:gs pos="100000">
                  <a:srgbClr val="DFD2EE"/>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Security principals are issued security identifiers (SIDs) when the account is created</a:t>
              </a:r>
            </a:p>
            <a:p>
              <a:pPr marL="166688" indent="-166688">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grpSp>
          <p:nvGrpSpPr>
            <p:cNvPr id="8226" name="Group 43"/>
            <p:cNvGrpSpPr>
              <a:grpSpLocks/>
            </p:cNvGrpSpPr>
            <p:nvPr/>
          </p:nvGrpSpPr>
          <p:grpSpPr bwMode="auto">
            <a:xfrm>
              <a:off x="2930525" y="3116263"/>
              <a:ext cx="998538" cy="935037"/>
              <a:chOff x="1936" y="1703"/>
              <a:chExt cx="629" cy="589"/>
            </a:xfrm>
          </p:grpSpPr>
          <p:pic>
            <p:nvPicPr>
              <p:cNvPr id="929817" name="Picture 25"/>
              <p:cNvPicPr>
                <a:picLocks noChangeAspect="1" noChangeArrowheads="1"/>
              </p:cNvPicPr>
              <p:nvPr/>
            </p:nvPicPr>
            <p:blipFill>
              <a:blip r:embed="rId4"/>
              <a:srcRect/>
              <a:stretch>
                <a:fillRect/>
              </a:stretch>
            </p:blipFill>
            <p:spPr bwMode="auto">
              <a:xfrm>
                <a:off x="1936" y="1703"/>
                <a:ext cx="591" cy="568"/>
              </a:xfrm>
              <a:prstGeom prst="rect">
                <a:avLst/>
              </a:prstGeom>
              <a:noFill/>
              <a:ln w="9525" algn="ctr">
                <a:noFill/>
                <a:miter lim="800000"/>
                <a:headEnd/>
                <a:tailEnd/>
              </a:ln>
              <a:effectLst>
                <a:outerShdw dist="35921" dir="2700000" algn="ctr" rotWithShape="0">
                  <a:srgbClr val="AFAFAF"/>
                </a:outerShdw>
              </a:effectLst>
            </p:spPr>
          </p:pic>
          <p:pic>
            <p:nvPicPr>
              <p:cNvPr id="929818" name="Picture 26"/>
              <p:cNvPicPr>
                <a:picLocks noChangeAspect="1" noChangeArrowheads="1"/>
              </p:cNvPicPr>
              <p:nvPr/>
            </p:nvPicPr>
            <p:blipFill>
              <a:blip r:embed="rId5"/>
              <a:srcRect/>
              <a:stretch>
                <a:fillRect/>
              </a:stretch>
            </p:blipFill>
            <p:spPr bwMode="auto">
              <a:xfrm>
                <a:off x="2375" y="1987"/>
                <a:ext cx="190" cy="305"/>
              </a:xfrm>
              <a:prstGeom prst="rect">
                <a:avLst/>
              </a:prstGeom>
              <a:noFill/>
              <a:ln w="9525" algn="ctr">
                <a:noFill/>
                <a:miter lim="800000"/>
                <a:headEnd/>
                <a:tailEnd/>
              </a:ln>
              <a:effectLst>
                <a:outerShdw dist="35921" dir="2700000" algn="ctr" rotWithShape="0">
                  <a:srgbClr val="AFAFAF"/>
                </a:outerShdw>
              </a:effectLst>
            </p:spPr>
          </p:pic>
        </p:grpSp>
      </p:grpSp>
      <p:grpSp>
        <p:nvGrpSpPr>
          <p:cNvPr id="4" name="Group 30"/>
          <p:cNvGrpSpPr>
            <a:grpSpLocks/>
          </p:cNvGrpSpPr>
          <p:nvPr/>
        </p:nvGrpSpPr>
        <p:grpSpPr bwMode="auto">
          <a:xfrm>
            <a:off x="6124575" y="1968501"/>
            <a:ext cx="3646488" cy="2181225"/>
            <a:chOff x="4600913" y="1968740"/>
            <a:chExt cx="3645940" cy="2180476"/>
          </a:xfrm>
        </p:grpSpPr>
        <p:sp>
          <p:nvSpPr>
            <p:cNvPr id="929798" name="AutoShape 6"/>
            <p:cNvSpPr>
              <a:spLocks noChangeArrowheads="1"/>
            </p:cNvSpPr>
            <p:nvPr/>
          </p:nvSpPr>
          <p:spPr bwMode="auto">
            <a:xfrm>
              <a:off x="4600913" y="1968740"/>
              <a:ext cx="3645940" cy="2017020"/>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User accounts are issued security tokens during authentication that include the user’s SID and all related group </a:t>
              </a:r>
              <a:r>
                <a:rPr lang="en-US" dirty="0" err="1">
                  <a:latin typeface="Segoe UI Light" panose="020B0502040204020203" pitchFamily="34" charset="0"/>
                  <a:cs typeface="Segoe UI Light" panose="020B0502040204020203" pitchFamily="34" charset="0"/>
                </a:rPr>
                <a:t>SIDs</a:t>
              </a:r>
              <a:endParaRPr lang="en-US" dirty="0">
                <a:latin typeface="Segoe UI Light" panose="020B0502040204020203" pitchFamily="34" charset="0"/>
                <a:cs typeface="Segoe UI Light" panose="020B0502040204020203" pitchFamily="34" charset="0"/>
              </a:endParaRPr>
            </a:p>
          </p:txBody>
        </p:sp>
        <p:grpSp>
          <p:nvGrpSpPr>
            <p:cNvPr id="8222" name="Group 45"/>
            <p:cNvGrpSpPr>
              <a:grpSpLocks/>
            </p:cNvGrpSpPr>
            <p:nvPr/>
          </p:nvGrpSpPr>
          <p:grpSpPr bwMode="auto">
            <a:xfrm>
              <a:off x="6555126" y="3369753"/>
              <a:ext cx="1039812" cy="779463"/>
              <a:chOff x="1785" y="3470"/>
              <a:chExt cx="655" cy="491"/>
            </a:xfrm>
          </p:grpSpPr>
          <p:pic>
            <p:nvPicPr>
              <p:cNvPr id="929814" name="Picture 22"/>
              <p:cNvPicPr>
                <a:picLocks noChangeAspect="1" noChangeArrowheads="1"/>
              </p:cNvPicPr>
              <p:nvPr/>
            </p:nvPicPr>
            <p:blipFill>
              <a:blip r:embed="rId6"/>
              <a:srcRect/>
              <a:stretch>
                <a:fillRect/>
              </a:stretch>
            </p:blipFill>
            <p:spPr bwMode="auto">
              <a:xfrm>
                <a:off x="1785" y="3470"/>
                <a:ext cx="655" cy="491"/>
              </a:xfrm>
              <a:prstGeom prst="rect">
                <a:avLst/>
              </a:prstGeom>
              <a:noFill/>
              <a:ln w="9525" algn="ctr">
                <a:noFill/>
                <a:miter lim="800000"/>
                <a:headEnd/>
                <a:tailEnd/>
              </a:ln>
              <a:effectLst>
                <a:outerShdw dist="35921" dir="2700000" algn="ctr" rotWithShape="0">
                  <a:srgbClr val="AFAFAF"/>
                </a:outerShdw>
              </a:effectLst>
            </p:spPr>
          </p:pic>
          <p:pic>
            <p:nvPicPr>
              <p:cNvPr id="929819" name="Picture 27"/>
              <p:cNvPicPr>
                <a:picLocks noChangeAspect="1" noChangeArrowheads="1"/>
              </p:cNvPicPr>
              <p:nvPr/>
            </p:nvPicPr>
            <p:blipFill>
              <a:blip r:embed="rId7"/>
              <a:srcRect/>
              <a:stretch>
                <a:fillRect/>
              </a:stretch>
            </p:blipFill>
            <p:spPr bwMode="auto">
              <a:xfrm>
                <a:off x="2022" y="3561"/>
                <a:ext cx="177" cy="284"/>
              </a:xfrm>
              <a:prstGeom prst="rect">
                <a:avLst/>
              </a:prstGeom>
              <a:noFill/>
              <a:ln w="9525" algn="ctr">
                <a:noFill/>
                <a:miter lim="800000"/>
                <a:headEnd/>
                <a:tailEnd/>
              </a:ln>
              <a:effectLst>
                <a:outerShdw dist="35921" dir="2700000" algn="ctr" rotWithShape="0">
                  <a:srgbClr val="AFAFAF"/>
                </a:outerShdw>
              </a:effectLst>
            </p:spPr>
          </p:pic>
        </p:grpSp>
      </p:grpSp>
      <p:grpSp>
        <p:nvGrpSpPr>
          <p:cNvPr id="6" name="Group 38"/>
          <p:cNvGrpSpPr>
            <a:grpSpLocks/>
          </p:cNvGrpSpPr>
          <p:nvPr/>
        </p:nvGrpSpPr>
        <p:grpSpPr bwMode="auto">
          <a:xfrm>
            <a:off x="2352676" y="4157664"/>
            <a:ext cx="3630613" cy="2105025"/>
            <a:chOff x="829049" y="4157476"/>
            <a:chExt cx="3630613" cy="2105025"/>
          </a:xfrm>
        </p:grpSpPr>
        <p:sp>
          <p:nvSpPr>
            <p:cNvPr id="929797" name="AutoShape 5"/>
            <p:cNvSpPr>
              <a:spLocks noChangeArrowheads="1"/>
            </p:cNvSpPr>
            <p:nvPr/>
          </p:nvSpPr>
          <p:spPr bwMode="auto">
            <a:xfrm>
              <a:off x="829049" y="4157476"/>
              <a:ext cx="3630613" cy="2039937"/>
            </a:xfrm>
            <a:prstGeom prst="rect">
              <a:avLst/>
            </a:prstGeom>
            <a:gradFill rotWithShape="1">
              <a:gsLst>
                <a:gs pos="0">
                  <a:srgbClr val="8DACD0"/>
                </a:gs>
                <a:gs pos="100000">
                  <a:srgbClr val="DEE7F1"/>
                </a:gs>
              </a:gsLst>
              <a:lin ang="2700000" scaled="1"/>
            </a:gradFill>
            <a:ln w="9525">
              <a:solidFill>
                <a:srgbClr val="333333"/>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Shared resources on a network include access control lists (ACL) that define who can access the resource</a:t>
              </a:r>
            </a:p>
          </p:txBody>
        </p:sp>
        <p:grpSp>
          <p:nvGrpSpPr>
            <p:cNvPr id="8218" name="Group 44"/>
            <p:cNvGrpSpPr>
              <a:grpSpLocks/>
            </p:cNvGrpSpPr>
            <p:nvPr/>
          </p:nvGrpSpPr>
          <p:grpSpPr bwMode="auto">
            <a:xfrm>
              <a:off x="3089649" y="5306826"/>
              <a:ext cx="658813" cy="955675"/>
              <a:chOff x="4158" y="1785"/>
              <a:chExt cx="415" cy="602"/>
            </a:xfrm>
          </p:grpSpPr>
          <p:pic>
            <p:nvPicPr>
              <p:cNvPr id="929820" name="Picture 28"/>
              <p:cNvPicPr>
                <a:picLocks noChangeAspect="1" noChangeArrowheads="1"/>
              </p:cNvPicPr>
              <p:nvPr/>
            </p:nvPicPr>
            <p:blipFill>
              <a:blip r:embed="rId8"/>
              <a:srcRect/>
              <a:stretch>
                <a:fillRect/>
              </a:stretch>
            </p:blipFill>
            <p:spPr bwMode="auto">
              <a:xfrm>
                <a:off x="4204" y="1785"/>
                <a:ext cx="369" cy="602"/>
              </a:xfrm>
              <a:prstGeom prst="rect">
                <a:avLst/>
              </a:prstGeom>
              <a:noFill/>
              <a:ln w="9525" algn="ctr">
                <a:noFill/>
                <a:miter lim="800000"/>
                <a:headEnd/>
                <a:tailEnd/>
              </a:ln>
              <a:effectLst>
                <a:outerShdw dist="35921" dir="2700000" algn="ctr" rotWithShape="0">
                  <a:srgbClr val="AFAFAF"/>
                </a:outerShdw>
              </a:effectLst>
            </p:spPr>
          </p:pic>
          <p:pic>
            <p:nvPicPr>
              <p:cNvPr id="929821" name="Picture 29"/>
              <p:cNvPicPr>
                <a:picLocks noChangeAspect="1" noChangeArrowheads="1"/>
              </p:cNvPicPr>
              <p:nvPr/>
            </p:nvPicPr>
            <p:blipFill>
              <a:blip r:embed="rId5"/>
              <a:srcRect/>
              <a:stretch>
                <a:fillRect/>
              </a:stretch>
            </p:blipFill>
            <p:spPr bwMode="auto">
              <a:xfrm>
                <a:off x="4158" y="1886"/>
                <a:ext cx="190" cy="305"/>
              </a:xfrm>
              <a:prstGeom prst="rect">
                <a:avLst/>
              </a:prstGeom>
              <a:noFill/>
              <a:ln w="9525" algn="ctr">
                <a:noFill/>
                <a:miter lim="800000"/>
                <a:headEnd/>
                <a:tailEnd/>
              </a:ln>
              <a:effectLst>
                <a:outerShdw dist="35921" dir="2700000" algn="ctr" rotWithShape="0">
                  <a:srgbClr val="AFAFAF"/>
                </a:outerShdw>
              </a:effectLst>
            </p:spPr>
          </p:pic>
        </p:grpSp>
      </p:grpSp>
      <p:sp>
        <p:nvSpPr>
          <p:cNvPr id="929838" name="AutoShape 46"/>
          <p:cNvSpPr>
            <a:spLocks noChangeArrowheads="1"/>
          </p:cNvSpPr>
          <p:nvPr/>
        </p:nvSpPr>
        <p:spPr bwMode="auto">
          <a:xfrm>
            <a:off x="1946276" y="1036638"/>
            <a:ext cx="8397875" cy="742950"/>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Authorization is a process of verifying that an authenticated user has permission to perform an action</a:t>
            </a:r>
          </a:p>
        </p:txBody>
      </p:sp>
      <p:grpSp>
        <p:nvGrpSpPr>
          <p:cNvPr id="8" name="Group 39"/>
          <p:cNvGrpSpPr>
            <a:grpSpLocks/>
          </p:cNvGrpSpPr>
          <p:nvPr/>
        </p:nvGrpSpPr>
        <p:grpSpPr bwMode="auto">
          <a:xfrm>
            <a:off x="6118226" y="4165600"/>
            <a:ext cx="3630613" cy="2173288"/>
            <a:chOff x="4594225" y="4165600"/>
            <a:chExt cx="3630613" cy="2173288"/>
          </a:xfrm>
        </p:grpSpPr>
        <p:sp>
          <p:nvSpPr>
            <p:cNvPr id="929799" name="AutoShape 7"/>
            <p:cNvSpPr>
              <a:spLocks noChangeArrowheads="1"/>
            </p:cNvSpPr>
            <p:nvPr/>
          </p:nvSpPr>
          <p:spPr bwMode="auto">
            <a:xfrm>
              <a:off x="4594225" y="4165600"/>
              <a:ext cx="3630613" cy="2028825"/>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The security token is compared against the </a:t>
              </a:r>
              <a:r>
                <a:rPr lang="en-US" dirty="0" smtClean="0">
                  <a:latin typeface="Segoe UI Light" panose="020B0502040204020203" pitchFamily="34" charset="0"/>
                  <a:cs typeface="Segoe UI Light" panose="020B0502040204020203" pitchFamily="34" charset="0"/>
                </a:rPr>
                <a:t>Discretionary Access Control List (DACL) </a:t>
              </a:r>
              <a:r>
                <a:rPr lang="en-US" dirty="0">
                  <a:latin typeface="Segoe UI Light" panose="020B0502040204020203" pitchFamily="34" charset="0"/>
                  <a:cs typeface="Segoe UI Light" panose="020B0502040204020203" pitchFamily="34" charset="0"/>
                </a:rPr>
                <a:t>on the resource and access is granted or denied</a:t>
              </a:r>
            </a:p>
          </p:txBody>
        </p:sp>
        <p:grpSp>
          <p:nvGrpSpPr>
            <p:cNvPr id="8210" name="Group 42"/>
            <p:cNvGrpSpPr>
              <a:grpSpLocks/>
            </p:cNvGrpSpPr>
            <p:nvPr/>
          </p:nvGrpSpPr>
          <p:grpSpPr bwMode="auto">
            <a:xfrm>
              <a:off x="6992938" y="5532438"/>
              <a:ext cx="566737" cy="806450"/>
              <a:chOff x="4275" y="3295"/>
              <a:chExt cx="357" cy="508"/>
            </a:xfrm>
          </p:grpSpPr>
          <p:pic>
            <p:nvPicPr>
              <p:cNvPr id="929829" name="Picture 37"/>
              <p:cNvPicPr>
                <a:picLocks noChangeAspect="1" noChangeArrowheads="1"/>
              </p:cNvPicPr>
              <p:nvPr/>
            </p:nvPicPr>
            <p:blipFill>
              <a:blip r:embed="rId9"/>
              <a:srcRect/>
              <a:stretch>
                <a:fillRect/>
              </a:stretch>
            </p:blipFill>
            <p:spPr bwMode="auto">
              <a:xfrm>
                <a:off x="4321" y="3295"/>
                <a:ext cx="311" cy="508"/>
              </a:xfrm>
              <a:prstGeom prst="rect">
                <a:avLst/>
              </a:prstGeom>
              <a:noFill/>
              <a:ln w="9525" algn="ctr">
                <a:noFill/>
                <a:miter lim="800000"/>
                <a:headEnd/>
                <a:tailEnd/>
              </a:ln>
              <a:effectLst>
                <a:outerShdw dist="35921" dir="2700000" algn="ctr" rotWithShape="0">
                  <a:srgbClr val="AFAFAF"/>
                </a:outerShdw>
              </a:effectLst>
            </p:spPr>
          </p:pic>
          <p:pic>
            <p:nvPicPr>
              <p:cNvPr id="929830" name="Picture 38"/>
              <p:cNvPicPr>
                <a:picLocks noChangeAspect="1" noChangeArrowheads="1"/>
              </p:cNvPicPr>
              <p:nvPr/>
            </p:nvPicPr>
            <p:blipFill>
              <a:blip r:embed="rId10"/>
              <a:srcRect/>
              <a:stretch>
                <a:fillRect/>
              </a:stretch>
            </p:blipFill>
            <p:spPr bwMode="auto">
              <a:xfrm>
                <a:off x="4275" y="3396"/>
                <a:ext cx="183" cy="294"/>
              </a:xfrm>
              <a:prstGeom prst="rect">
                <a:avLst/>
              </a:prstGeom>
              <a:noFill/>
              <a:ln w="9525" algn="ctr">
                <a:noFill/>
                <a:miter lim="800000"/>
                <a:headEnd/>
                <a:tailEnd/>
              </a:ln>
              <a:effectLst>
                <a:outerShdw dist="35921" dir="2700000" algn="ctr" rotWithShape="0">
                  <a:srgbClr val="AFAFAF"/>
                </a:outerShdw>
              </a:effectLst>
            </p:spPr>
          </p:pic>
        </p:grpSp>
        <p:grpSp>
          <p:nvGrpSpPr>
            <p:cNvPr id="8211" name="Group 41"/>
            <p:cNvGrpSpPr>
              <a:grpSpLocks/>
            </p:cNvGrpSpPr>
            <p:nvPr/>
          </p:nvGrpSpPr>
          <p:grpSpPr bwMode="auto">
            <a:xfrm>
              <a:off x="5129213" y="5602288"/>
              <a:ext cx="930275" cy="696912"/>
              <a:chOff x="2991" y="3409"/>
              <a:chExt cx="586" cy="439"/>
            </a:xfrm>
          </p:grpSpPr>
          <p:pic>
            <p:nvPicPr>
              <p:cNvPr id="929831" name="Picture 39"/>
              <p:cNvPicPr>
                <a:picLocks noChangeAspect="1" noChangeArrowheads="1"/>
              </p:cNvPicPr>
              <p:nvPr/>
            </p:nvPicPr>
            <p:blipFill>
              <a:blip r:embed="rId11"/>
              <a:srcRect/>
              <a:stretch>
                <a:fillRect/>
              </a:stretch>
            </p:blipFill>
            <p:spPr bwMode="auto">
              <a:xfrm>
                <a:off x="2991" y="3409"/>
                <a:ext cx="586" cy="439"/>
              </a:xfrm>
              <a:prstGeom prst="rect">
                <a:avLst/>
              </a:prstGeom>
              <a:noFill/>
              <a:ln w="9525" algn="ctr">
                <a:noFill/>
                <a:miter lim="800000"/>
                <a:headEnd/>
                <a:tailEnd/>
              </a:ln>
              <a:effectLst>
                <a:outerShdw dist="35921" dir="2700000" algn="ctr" rotWithShape="0">
                  <a:srgbClr val="AFAFAF"/>
                </a:outerShdw>
              </a:effectLst>
            </p:spPr>
          </p:pic>
          <p:pic>
            <p:nvPicPr>
              <p:cNvPr id="929832" name="Picture 40"/>
              <p:cNvPicPr>
                <a:picLocks noChangeAspect="1" noChangeArrowheads="1"/>
              </p:cNvPicPr>
              <p:nvPr/>
            </p:nvPicPr>
            <p:blipFill>
              <a:blip r:embed="rId10"/>
              <a:srcRect/>
              <a:stretch>
                <a:fillRect/>
              </a:stretch>
            </p:blipFill>
            <p:spPr bwMode="auto">
              <a:xfrm>
                <a:off x="3169" y="3451"/>
                <a:ext cx="183" cy="294"/>
              </a:xfrm>
              <a:prstGeom prst="rect">
                <a:avLst/>
              </a:prstGeom>
              <a:noFill/>
              <a:ln w="9525" algn="ctr">
                <a:noFill/>
                <a:miter lim="800000"/>
                <a:headEnd/>
                <a:tailEnd/>
              </a:ln>
              <a:effectLst>
                <a:outerShdw dist="35921" dir="2700000" algn="ctr" rotWithShape="0">
                  <a:srgbClr val="AFAFAF"/>
                </a:outerShdw>
              </a:effectLst>
            </p:spPr>
          </p:pic>
        </p:grpSp>
        <p:cxnSp>
          <p:nvCxnSpPr>
            <p:cNvPr id="8212" name="Straight Arrow Connector 32"/>
            <p:cNvCxnSpPr>
              <a:cxnSpLocks noChangeShapeType="1"/>
            </p:cNvCxnSpPr>
            <p:nvPr/>
          </p:nvCxnSpPr>
          <p:spPr bwMode="auto">
            <a:xfrm>
              <a:off x="6176512" y="5934974"/>
              <a:ext cx="741872" cy="1"/>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pic>
        <p:nvPicPr>
          <p:cNvPr id="30" name="Picture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495451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Why Deploy AD DS?</a:t>
            </a:r>
          </a:p>
        </p:txBody>
      </p:sp>
      <p:sp>
        <p:nvSpPr>
          <p:cNvPr id="6147" name="Rounded Rectangle 812098"/>
          <p:cNvSpPr>
            <a:spLocks noGrp="1" noChangeArrowheads="1"/>
          </p:cNvSpPr>
          <p:nvPr>
            <p:ph type="body" idx="4294967295"/>
          </p:nvPr>
        </p:nvSpPr>
        <p:spPr>
          <a:xfrm>
            <a:off x="1965325" y="2298700"/>
            <a:ext cx="8339138" cy="3868738"/>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lstStyle/>
          <a:p>
            <a:pPr marL="0" indent="0">
              <a:spcBef>
                <a:spcPct val="0"/>
              </a:spcBef>
              <a:buNone/>
            </a:pPr>
            <a:r>
              <a:rPr lang="en-US" b="0" dirty="0" smtClean="0"/>
              <a:t>AD DS features include:</a:t>
            </a:r>
          </a:p>
        </p:txBody>
      </p:sp>
      <p:sp>
        <p:nvSpPr>
          <p:cNvPr id="6148" name="Rounded Rectangle 844806"/>
          <p:cNvSpPr>
            <a:spLocks noChangeArrowheads="1"/>
          </p:cNvSpPr>
          <p:nvPr/>
        </p:nvSpPr>
        <p:spPr bwMode="auto">
          <a:xfrm>
            <a:off x="2244725" y="2919413"/>
            <a:ext cx="778033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Centralized directory </a:t>
            </a:r>
          </a:p>
        </p:txBody>
      </p:sp>
      <p:sp>
        <p:nvSpPr>
          <p:cNvPr id="6149" name="Rounded Rectangle 844808"/>
          <p:cNvSpPr>
            <a:spLocks noChangeArrowheads="1"/>
          </p:cNvSpPr>
          <p:nvPr/>
        </p:nvSpPr>
        <p:spPr bwMode="auto">
          <a:xfrm>
            <a:off x="2244725" y="3524250"/>
            <a:ext cx="778033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sign-on</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access</a:t>
            </a:r>
            <a:r>
              <a:rPr lang="en-US" dirty="0">
                <a:latin typeface="Segoe UI Light" panose="020B0502040204020203" pitchFamily="34" charset="0"/>
                <a:cs typeface="Segoe UI Light" panose="020B0502040204020203" pitchFamily="34" charset="0"/>
              </a:rPr>
              <a:t> </a:t>
            </a:r>
          </a:p>
        </p:txBody>
      </p:sp>
      <p:sp>
        <p:nvSpPr>
          <p:cNvPr id="6150" name="Rounded Rectangle 844808"/>
          <p:cNvSpPr>
            <a:spLocks noChangeArrowheads="1"/>
          </p:cNvSpPr>
          <p:nvPr/>
        </p:nvSpPr>
        <p:spPr bwMode="auto">
          <a:xfrm>
            <a:off x="2238376" y="4179888"/>
            <a:ext cx="7794625"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Integrated</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security</a:t>
            </a:r>
            <a:r>
              <a:rPr lang="en-US" dirty="0">
                <a:latin typeface="Segoe UI Light" panose="020B0502040204020203" pitchFamily="34" charset="0"/>
                <a:cs typeface="Segoe UI Light" panose="020B0502040204020203" pitchFamily="34" charset="0"/>
              </a:rPr>
              <a:t> </a:t>
            </a:r>
          </a:p>
        </p:txBody>
      </p:sp>
      <p:sp>
        <p:nvSpPr>
          <p:cNvPr id="6151" name="Rounded Rectangle 844808"/>
          <p:cNvSpPr>
            <a:spLocks noChangeArrowheads="1"/>
          </p:cNvSpPr>
          <p:nvPr/>
        </p:nvSpPr>
        <p:spPr bwMode="auto">
          <a:xfrm>
            <a:off x="2241550" y="4840288"/>
            <a:ext cx="778668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Scalability </a:t>
            </a:r>
          </a:p>
        </p:txBody>
      </p:sp>
      <p:sp>
        <p:nvSpPr>
          <p:cNvPr id="925704" name="AutoShape 8"/>
          <p:cNvSpPr>
            <a:spLocks noChangeArrowheads="1"/>
          </p:cNvSpPr>
          <p:nvPr/>
        </p:nvSpPr>
        <p:spPr bwMode="auto">
          <a:xfrm>
            <a:off x="1966913" y="1052513"/>
            <a:ext cx="8335962" cy="9509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provides a centralized system for managing users, computers, and other resources on a network</a:t>
            </a:r>
          </a:p>
        </p:txBody>
      </p:sp>
      <p:sp>
        <p:nvSpPr>
          <p:cNvPr id="6153" name="Rounded Rectangle 844808"/>
          <p:cNvSpPr>
            <a:spLocks noChangeArrowheads="1"/>
          </p:cNvSpPr>
          <p:nvPr/>
        </p:nvSpPr>
        <p:spPr bwMode="auto">
          <a:xfrm>
            <a:off x="2239963" y="5468938"/>
            <a:ext cx="7789862"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Common management interface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8724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P spid="61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Centralized Network Management</a:t>
            </a:r>
          </a:p>
        </p:txBody>
      </p:sp>
      <p:sp>
        <p:nvSpPr>
          <p:cNvPr id="9219" name="Rounded Rectangle 812098"/>
          <p:cNvSpPr>
            <a:spLocks noGrp="1" noChangeArrowheads="1"/>
          </p:cNvSpPr>
          <p:nvPr>
            <p:ph type="body" idx="4294967295"/>
          </p:nvPr>
        </p:nvSpPr>
        <p:spPr>
          <a:xfrm>
            <a:off x="1968500" y="1112839"/>
            <a:ext cx="8339138" cy="52085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AD DS centralizes network management by providing:</a:t>
            </a:r>
          </a:p>
        </p:txBody>
      </p:sp>
      <p:sp>
        <p:nvSpPr>
          <p:cNvPr id="9220" name="Rounded Rectangle 844806"/>
          <p:cNvSpPr>
            <a:spLocks noChangeArrowheads="1"/>
          </p:cNvSpPr>
          <p:nvPr/>
        </p:nvSpPr>
        <p:spPr bwMode="auto">
          <a:xfrm>
            <a:off x="2176464" y="2323018"/>
            <a:ext cx="7899400"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and set of tools for managing user and group accounts </a:t>
            </a:r>
          </a:p>
        </p:txBody>
      </p:sp>
      <p:sp>
        <p:nvSpPr>
          <p:cNvPr id="9221" name="Rounded Rectangle 844808"/>
          <p:cNvSpPr>
            <a:spLocks noChangeArrowheads="1"/>
          </p:cNvSpPr>
          <p:nvPr/>
        </p:nvSpPr>
        <p:spPr bwMode="auto">
          <a:xfrm>
            <a:off x="2179638" y="2937380"/>
            <a:ext cx="7899400"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for assigning access to shared network resources </a:t>
            </a:r>
          </a:p>
        </p:txBody>
      </p:sp>
      <p:sp>
        <p:nvSpPr>
          <p:cNvPr id="9222" name="Rounded Rectangle 844808"/>
          <p:cNvSpPr>
            <a:spLocks noChangeArrowheads="1"/>
          </p:cNvSpPr>
          <p:nvPr/>
        </p:nvSpPr>
        <p:spPr bwMode="auto">
          <a:xfrm>
            <a:off x="2174877" y="3555495"/>
            <a:ext cx="7900987" cy="35560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Directory service for AD DS enabled applications </a:t>
            </a:r>
          </a:p>
        </p:txBody>
      </p:sp>
      <p:sp>
        <p:nvSpPr>
          <p:cNvPr id="9223" name="Rounded Rectangle 844808"/>
          <p:cNvSpPr>
            <a:spLocks noChangeArrowheads="1"/>
          </p:cNvSpPr>
          <p:nvPr/>
        </p:nvSpPr>
        <p:spPr bwMode="auto">
          <a:xfrm>
            <a:off x="2174876" y="4180970"/>
            <a:ext cx="7900987"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Options for configuring security policies that apply to all users and computers </a:t>
            </a:r>
          </a:p>
        </p:txBody>
      </p:sp>
      <p:sp>
        <p:nvSpPr>
          <p:cNvPr id="9224" name="Rounded Rectangle 844808"/>
          <p:cNvSpPr>
            <a:spLocks noChangeArrowheads="1"/>
          </p:cNvSpPr>
          <p:nvPr/>
        </p:nvSpPr>
        <p:spPr bwMode="auto">
          <a:xfrm>
            <a:off x="2174875" y="4795332"/>
            <a:ext cx="7900988"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Group policies to manage user desktops and security settings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0702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372953C8DDD4DA31FD599B3FC6041" ma:contentTypeVersion="0" ma:contentTypeDescription="Create a new document." ma:contentTypeScope="" ma:versionID="6b74ad2281637a75594514b58e8c5741">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1E883A-E289-4452-9CF4-598C1FAD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D8F0E2-9D01-4AC1-BAD8-F2DF20AA4AD0}">
  <ds:schemaRefs>
    <ds:schemaRef ds:uri="http://schemas.microsoft.com/sharepoint/v3/contenttype/forms"/>
  </ds:schemaRefs>
</ds:datastoreItem>
</file>

<file path=customXml/itemProps3.xml><?xml version="1.0" encoding="utf-8"?>
<ds:datastoreItem xmlns:ds="http://schemas.openxmlformats.org/officeDocument/2006/customXml" ds:itemID="{69CBC53E-7550-4F12-88A6-694577C03EA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30291</TotalTime>
  <Words>3149</Words>
  <Application>Microsoft Office PowerPoint</Application>
  <PresentationFormat>Widescreen</PresentationFormat>
  <Paragraphs>384</Paragraphs>
  <Slides>32</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Arial</vt:lpstr>
      <vt:lpstr>Calibri</vt:lpstr>
      <vt:lpstr>Segoe</vt:lpstr>
      <vt:lpstr>Segoe UI</vt:lpstr>
      <vt:lpstr>Segoe UI Light</vt:lpstr>
      <vt:lpstr>1_Office Theme</vt:lpstr>
      <vt:lpstr>Understanding Active Directory</vt:lpstr>
      <vt:lpstr>PowerPoint Presentation</vt:lpstr>
      <vt:lpstr>Module Overview</vt:lpstr>
      <vt:lpstr>Lesson 1: Overview of AD DS</vt:lpstr>
      <vt:lpstr>Protocol</vt:lpstr>
      <vt:lpstr>What is Authentication?</vt:lpstr>
      <vt:lpstr>What is Authorization?</vt:lpstr>
      <vt:lpstr>Why Deploy AD DS?</vt:lpstr>
      <vt:lpstr>Centralized Network Management</vt:lpstr>
      <vt:lpstr>PowerPoint Presentation</vt:lpstr>
      <vt:lpstr>Overview of AD DS and DNS</vt:lpstr>
      <vt:lpstr>PowerPoint Presentation</vt:lpstr>
      <vt:lpstr>Lesson 2: Overview of AD DS Physical Components</vt:lpstr>
      <vt:lpstr>Domain Controllers</vt:lpstr>
      <vt:lpstr>Global Catalog Servers</vt:lpstr>
      <vt:lpstr>What is the AD DS Data Store?</vt:lpstr>
      <vt:lpstr>What is AD DS Replication?</vt:lpstr>
      <vt:lpstr>What are Sites?</vt:lpstr>
      <vt:lpstr>Domains</vt:lpstr>
      <vt:lpstr>Trees</vt:lpstr>
      <vt:lpstr>Lesson 3: Overview of AD DS Logical Components </vt:lpstr>
      <vt:lpstr>PowerPoint Presentation</vt:lpstr>
      <vt:lpstr>The Basics: Domains</vt:lpstr>
      <vt:lpstr>The Basics: Trees</vt:lpstr>
      <vt:lpstr>The Basics: Forests</vt:lpstr>
      <vt:lpstr>The Basics: Organizational Units (OUs)</vt:lpstr>
      <vt:lpstr>PowerPoint Presentation</vt:lpstr>
      <vt:lpstr>PowerPoint Presentation</vt:lpstr>
      <vt:lpstr>DEMO: Installation and Management</vt:lpstr>
      <vt:lpstr>Module Review and Takeaways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187</cp:revision>
  <dcterms:created xsi:type="dcterms:W3CDTF">2013-02-15T23:12:42Z</dcterms:created>
  <dcterms:modified xsi:type="dcterms:W3CDTF">2013-08-27T22:37:43Z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ies>
</file>