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CC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BD6C3-4980-4741-B96B-E7558274C9D7}" v="1" dt="2025-08-05T22:48:09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4682"/>
  </p:normalViewPr>
  <p:slideViewPr>
    <p:cSldViewPr snapToGrid="0">
      <p:cViewPr varScale="1">
        <p:scale>
          <a:sx n="91" d="100"/>
          <a:sy n="91" d="100"/>
        </p:scale>
        <p:origin x="8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03EE4-455F-41DD-A3F9-5198205F1290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329BD-52C1-4480-A79F-136CF8C2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3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ABBDC-4388-65EB-34A5-1D080DB01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DD089-6772-EC92-47D9-704C3DC529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AA8D16-CCF7-8BA2-DBB9-BC2EA52C6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Playing around with some of the bevels for visual appeal.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B0462-2A61-DA24-C22B-1D6B5B5E8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329BD-52C1-4480-A79F-136CF8C216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13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3DB75-A19E-4E34-3C8D-8EC6A6C31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725B1A-D9E1-B1AB-14A0-04F33CEF3C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7A28C2-3B99-81F1-2001-AAD011451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Playing around with some of the bevels for visual appeal.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2D221-891A-8770-E3C0-227F129A7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329BD-52C1-4480-A79F-136CF8C216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C224-2C7D-19BD-ACCB-C2BF80D42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C2C86-BFF5-2CC2-22B2-990ED7072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87C99-296D-0720-34A2-6797AE7B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11C-E4A5-46E7-AD4B-9FA6A550C9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CF0D-1E11-CF32-6F83-6D8ACB27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3B28-7468-45F7-2C36-82270735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9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534A-FFBE-273B-94ED-D768CE47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410EA-7A93-BD01-0C19-5E60E3D7D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A6CFE-B388-83E4-03C5-B7D37BAB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11C-E4A5-46E7-AD4B-9FA6A550C9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BD9BB-18A1-A59D-46AF-C98027E1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3265-A597-2EC5-E8BF-D2A554E9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447EB-D6E5-74A4-1B2B-17FC5A1FD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24C03-8B8F-BEB1-D53C-9CCC9B1E4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DD312-DFC9-428C-C521-CA878ED6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11C-E4A5-46E7-AD4B-9FA6A550C9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76239-DFA1-5E72-1235-AB694673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D2669-17B2-1A81-95F8-B7A61705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8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7E9D-D98C-5FF6-78A0-C78098A4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169BC-DDE4-3BDA-E38D-7001C1F5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DC680-4644-3F4F-7EC6-E2F3CFF0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11C-E4A5-46E7-AD4B-9FA6A550C9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3C473-0ACC-41CB-CECB-C58E3DCB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49959-7E9E-E016-DBEB-F2DC0950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6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1894-2E20-4AC4-738E-4A03D455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98D4D-DD69-38B3-1C88-9F54C955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0E422-7381-1EF4-BCE4-E621ABC2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11C-E4A5-46E7-AD4B-9FA6A550C9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3F431-8746-9BD6-F9ED-72DDA623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871C-0A41-A7D8-B32D-810A6C64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7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1BAA-F404-8057-FC7C-57A7209B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8DCE-A1AA-270D-36F6-5B05435D2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E2B01-4F51-CC22-31CE-E97A04E3B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1F980-7F5C-608F-15BE-643B08B0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11C-E4A5-46E7-AD4B-9FA6A550C9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AB87F-F5C2-BA14-CBF1-32B25686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8795B-55D2-1B55-6D61-65655138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3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EF1E-4994-0BEE-6C27-0449FB33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431C3-0FED-B53F-D114-6E672A8F3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29B82-2C2C-0048-56B9-77722126E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EE0AC-E1B3-5594-F9AB-7B53E6AB3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1A415-6DAF-E0F3-1D84-7AE314562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D2368-2C96-C912-78CE-B2D232E7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11C-E4A5-46E7-AD4B-9FA6A550C9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1B13D-F0B6-8FF6-A273-4A7B7774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AF473-5118-B65D-3D9D-0BBED42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3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5637-6181-DB19-2E80-1A9537B8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A06C0-0610-171F-C7DC-EF044A48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11C-E4A5-46E7-AD4B-9FA6A550C9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9DAE8-DBD3-0E9D-26C1-1EF115C4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D1A5F-8C4D-BC0A-FC76-B55E5077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7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C6116-08D2-A0F4-1DED-D2F65766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11C-E4A5-46E7-AD4B-9FA6A550C9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A323A-C100-59DC-8EE3-ED6740D4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E7982-59B8-D4D2-5979-E42CF8DC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6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3D80-EB42-FEAE-321B-9C2071E4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C06C-B197-9479-CDD5-B5050786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D82B5-0141-C80B-9590-41BF1EA35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6E60C-B7EB-1F82-8E46-3D82EDE7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11C-E4A5-46E7-AD4B-9FA6A550C9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EDE63-C51F-261F-DCD8-47BD17DC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A5895-2555-3A3E-B955-EE87F89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0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7014-651E-5839-C0BB-B451BD7D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0C1AC-05B0-A3E7-44E5-E94C3E836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AD650-DDB5-A085-F4AE-50977F827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6C9EE-815A-B50F-2D4C-87A549E0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11C-E4A5-46E7-AD4B-9FA6A550C9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1BFF7-F888-73A2-89F5-DDC7DFAF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DC86E-E814-6E4B-8CF5-BBCF12F6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28D06-C5A5-1DB9-9D47-D0BF4488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2FBDE-F01C-A7C8-5520-C5435D523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5CA1-F0AC-041F-F682-1EAD6D4E9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7411C-E4A5-46E7-AD4B-9FA6A550C9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E441-DA60-6C4C-71DB-8E435F583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512D8-2551-5B14-E133-C80CF6FB0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B020E-2266-6E81-A6CF-990399B57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0F606BA-D693-7160-5A3E-A2ED9717D146}"/>
              </a:ext>
            </a:extLst>
          </p:cNvPr>
          <p:cNvSpPr/>
          <p:nvPr/>
        </p:nvSpPr>
        <p:spPr>
          <a:xfrm>
            <a:off x="2050391" y="212929"/>
            <a:ext cx="6245748" cy="6546315"/>
          </a:xfrm>
          <a:prstGeom prst="ellipse">
            <a:avLst/>
          </a:prstGeom>
          <a:solidFill>
            <a:srgbClr val="586D3D">
              <a:alpha val="74902"/>
            </a:srgb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28E8B4-EB1B-D16D-7F8B-C93242F7FED4}"/>
              </a:ext>
            </a:extLst>
          </p:cNvPr>
          <p:cNvSpPr/>
          <p:nvPr/>
        </p:nvSpPr>
        <p:spPr>
          <a:xfrm>
            <a:off x="5173264" y="212929"/>
            <a:ext cx="6245748" cy="6546315"/>
          </a:xfrm>
          <a:prstGeom prst="ellipse">
            <a:avLst/>
          </a:prstGeom>
          <a:solidFill>
            <a:srgbClr val="DACC3E">
              <a:alpha val="74902"/>
            </a:srgb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15BB04-8726-84E6-7D15-5162E65CD3A1}"/>
              </a:ext>
            </a:extLst>
          </p:cNvPr>
          <p:cNvSpPr txBox="1"/>
          <p:nvPr/>
        </p:nvSpPr>
        <p:spPr>
          <a:xfrm>
            <a:off x="4914548" y="1972793"/>
            <a:ext cx="2124944" cy="340519"/>
          </a:xfrm>
          <a:prstGeom prst="roundRect">
            <a:avLst/>
          </a:prstGeom>
          <a:solidFill>
            <a:srgbClr val="63E3C5">
              <a:alpha val="80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Mixotrophs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F99CC4-6205-9E54-D668-5712BA7F3731}"/>
              </a:ext>
            </a:extLst>
          </p:cNvPr>
          <p:cNvSpPr txBox="1"/>
          <p:nvPr/>
        </p:nvSpPr>
        <p:spPr>
          <a:xfrm>
            <a:off x="5634994" y="1270615"/>
            <a:ext cx="2795197" cy="340519"/>
          </a:xfrm>
          <a:prstGeom prst="roundRect">
            <a:avLst/>
          </a:prstGeom>
          <a:solidFill>
            <a:srgbClr val="A87142">
              <a:alpha val="80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Heterotrophs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2E9DA-BF84-EBEE-611E-8FC721E7099D}"/>
              </a:ext>
            </a:extLst>
          </p:cNvPr>
          <p:cNvSpPr txBox="1"/>
          <p:nvPr/>
        </p:nvSpPr>
        <p:spPr>
          <a:xfrm>
            <a:off x="2959748" y="2749761"/>
            <a:ext cx="2631356" cy="340519"/>
          </a:xfrm>
          <a:prstGeom prst="roundRect">
            <a:avLst/>
          </a:prstGeom>
          <a:solidFill>
            <a:srgbClr val="3CBA26">
              <a:alpha val="80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Autotrophs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9465E2-8572-F3F8-2864-F708AC28604C}"/>
              </a:ext>
            </a:extLst>
          </p:cNvPr>
          <p:cNvSpPr txBox="1"/>
          <p:nvPr/>
        </p:nvSpPr>
        <p:spPr>
          <a:xfrm>
            <a:off x="6305247" y="3448254"/>
            <a:ext cx="2124944" cy="340519"/>
          </a:xfrm>
          <a:prstGeom prst="roundRect">
            <a:avLst/>
          </a:prstGeom>
          <a:solidFill>
            <a:srgbClr val="FE4A49">
              <a:alpha val="80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Non-Plastid Parasites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5CF87-AFB5-4B96-D2A7-C721ECEF7AF8}"/>
              </a:ext>
            </a:extLst>
          </p:cNvPr>
          <p:cNvSpPr txBox="1"/>
          <p:nvPr/>
        </p:nvSpPr>
        <p:spPr>
          <a:xfrm>
            <a:off x="4334972" y="434056"/>
            <a:ext cx="1678110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cs typeface="Times New Roman" panose="02020603050405020304" pitchFamily="18" charset="0"/>
              </a:rPr>
              <a:t>TORC1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67DCF8-3D1C-6CCD-C7FC-52EBE0CDACE0}"/>
              </a:ext>
            </a:extLst>
          </p:cNvPr>
          <p:cNvSpPr txBox="1"/>
          <p:nvPr/>
        </p:nvSpPr>
        <p:spPr>
          <a:xfrm>
            <a:off x="7457084" y="434056"/>
            <a:ext cx="1678110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cs typeface="Times New Roman" panose="02020603050405020304" pitchFamily="18" charset="0"/>
              </a:rPr>
              <a:t>TORC2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DD6261-FE95-174E-6FD5-B258ACA24D6B}"/>
              </a:ext>
            </a:extLst>
          </p:cNvPr>
          <p:cNvSpPr txBox="1"/>
          <p:nvPr/>
        </p:nvSpPr>
        <p:spPr>
          <a:xfrm>
            <a:off x="66628" y="3429000"/>
            <a:ext cx="2631356" cy="578883"/>
          </a:xfrm>
          <a:prstGeom prst="roundRect">
            <a:avLst/>
          </a:prstGeom>
          <a:solidFill>
            <a:srgbClr val="D0D1AC">
              <a:alpha val="80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Plastid</a:t>
            </a:r>
          </a:p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Parasites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9A7B1-A520-5F7D-DBB4-5C9DB222EED7}"/>
              </a:ext>
            </a:extLst>
          </p:cNvPr>
          <p:cNvSpPr txBox="1"/>
          <p:nvPr/>
        </p:nvSpPr>
        <p:spPr>
          <a:xfrm>
            <a:off x="536199" y="4997690"/>
            <a:ext cx="2631356" cy="340519"/>
          </a:xfrm>
          <a:prstGeom prst="roundRect">
            <a:avLst/>
          </a:prstGeom>
          <a:solidFill>
            <a:srgbClr val="A020F0">
              <a:alpha val="80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Endosymbionts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DB25C-6B7D-AB18-AC4B-0E75DA7CE6FD}"/>
              </a:ext>
            </a:extLst>
          </p:cNvPr>
          <p:cNvSpPr txBox="1"/>
          <p:nvPr/>
        </p:nvSpPr>
        <p:spPr>
          <a:xfrm>
            <a:off x="8412733" y="2328301"/>
            <a:ext cx="1556768" cy="340519"/>
          </a:xfrm>
          <a:prstGeom prst="roundRect">
            <a:avLst/>
          </a:prstGeom>
          <a:solidFill>
            <a:schemeClr val="bg2">
              <a:lumMod val="75000"/>
              <a:alpha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Ciliates*</a:t>
            </a:r>
          </a:p>
        </p:txBody>
      </p:sp>
    </p:spTree>
    <p:extLst>
      <p:ext uri="{BB962C8B-B14F-4D97-AF65-F5344CB8AC3E}">
        <p14:creationId xmlns:p14="http://schemas.microsoft.com/office/powerpoint/2010/main" val="219983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1F684-1FE3-0C1E-F22E-22BFC74BE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74661E6-A874-C15E-BDFF-A3F557F17942}"/>
              </a:ext>
            </a:extLst>
          </p:cNvPr>
          <p:cNvSpPr/>
          <p:nvPr/>
        </p:nvSpPr>
        <p:spPr>
          <a:xfrm>
            <a:off x="2050391" y="212929"/>
            <a:ext cx="6245748" cy="6546315"/>
          </a:xfrm>
          <a:prstGeom prst="ellipse">
            <a:avLst/>
          </a:prstGeom>
          <a:solidFill>
            <a:srgbClr val="586D3D">
              <a:alpha val="74902"/>
            </a:srgb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BB27B2-3C29-201C-5A81-AC719922331C}"/>
              </a:ext>
            </a:extLst>
          </p:cNvPr>
          <p:cNvSpPr/>
          <p:nvPr/>
        </p:nvSpPr>
        <p:spPr>
          <a:xfrm>
            <a:off x="5173264" y="212929"/>
            <a:ext cx="6245748" cy="6546315"/>
          </a:xfrm>
          <a:prstGeom prst="ellipse">
            <a:avLst/>
          </a:prstGeom>
          <a:solidFill>
            <a:srgbClr val="DACC3E">
              <a:alpha val="74902"/>
            </a:srgb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5A242D-53CA-4D16-1887-09A5D9877E99}"/>
              </a:ext>
            </a:extLst>
          </p:cNvPr>
          <p:cNvSpPr txBox="1"/>
          <p:nvPr/>
        </p:nvSpPr>
        <p:spPr>
          <a:xfrm>
            <a:off x="4537622" y="1972793"/>
            <a:ext cx="2124944" cy="340519"/>
          </a:xfrm>
          <a:prstGeom prst="roundRect">
            <a:avLst/>
          </a:prstGeom>
          <a:solidFill>
            <a:srgbClr val="63E3C5">
              <a:alpha val="80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Mixotrophs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468563-C382-DA50-6D21-081049A7ECFF}"/>
              </a:ext>
            </a:extLst>
          </p:cNvPr>
          <p:cNvSpPr txBox="1"/>
          <p:nvPr/>
        </p:nvSpPr>
        <p:spPr>
          <a:xfrm>
            <a:off x="5634994" y="1270615"/>
            <a:ext cx="2795197" cy="340519"/>
          </a:xfrm>
          <a:prstGeom prst="roundRect">
            <a:avLst/>
          </a:prstGeom>
          <a:solidFill>
            <a:srgbClr val="A87142">
              <a:alpha val="80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Heterotrophs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D44BF-8081-173A-D9BE-711C0CF3D88E}"/>
              </a:ext>
            </a:extLst>
          </p:cNvPr>
          <p:cNvSpPr txBox="1"/>
          <p:nvPr/>
        </p:nvSpPr>
        <p:spPr>
          <a:xfrm>
            <a:off x="2959748" y="2749761"/>
            <a:ext cx="2631356" cy="340519"/>
          </a:xfrm>
          <a:prstGeom prst="roundRect">
            <a:avLst/>
          </a:prstGeom>
          <a:solidFill>
            <a:srgbClr val="3CBA26">
              <a:alpha val="80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Autotrophs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3776D4-1613-4183-8704-5F6AF9CF8C61}"/>
              </a:ext>
            </a:extLst>
          </p:cNvPr>
          <p:cNvSpPr txBox="1"/>
          <p:nvPr/>
        </p:nvSpPr>
        <p:spPr>
          <a:xfrm>
            <a:off x="6305247" y="3448254"/>
            <a:ext cx="2124944" cy="340519"/>
          </a:xfrm>
          <a:prstGeom prst="roundRect">
            <a:avLst/>
          </a:prstGeom>
          <a:solidFill>
            <a:srgbClr val="FE4A49">
              <a:alpha val="80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Non-Plastid Parasites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3E6E3F-A38A-FA69-8862-7360A482991E}"/>
              </a:ext>
            </a:extLst>
          </p:cNvPr>
          <p:cNvSpPr txBox="1"/>
          <p:nvPr/>
        </p:nvSpPr>
        <p:spPr>
          <a:xfrm>
            <a:off x="4334972" y="434056"/>
            <a:ext cx="1678110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cs typeface="Times New Roman" panose="02020603050405020304" pitchFamily="18" charset="0"/>
              </a:rPr>
              <a:t>TORC1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1447D-2F9C-75C5-48AA-A9A2BDB0A639}"/>
              </a:ext>
            </a:extLst>
          </p:cNvPr>
          <p:cNvSpPr txBox="1"/>
          <p:nvPr/>
        </p:nvSpPr>
        <p:spPr>
          <a:xfrm>
            <a:off x="7457084" y="434056"/>
            <a:ext cx="1678110" cy="40011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cs typeface="Times New Roman" panose="02020603050405020304" pitchFamily="18" charset="0"/>
              </a:rPr>
              <a:t>TORC2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2EF2BF-4C1D-6E37-1723-E438DA71F0B6}"/>
              </a:ext>
            </a:extLst>
          </p:cNvPr>
          <p:cNvSpPr txBox="1"/>
          <p:nvPr/>
        </p:nvSpPr>
        <p:spPr>
          <a:xfrm>
            <a:off x="66628" y="3429000"/>
            <a:ext cx="2631356" cy="578883"/>
          </a:xfrm>
          <a:prstGeom prst="roundRect">
            <a:avLst/>
          </a:prstGeom>
          <a:solidFill>
            <a:srgbClr val="D0D1AC">
              <a:alpha val="80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Plastid</a:t>
            </a:r>
          </a:p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Parasites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B57549-B901-9087-9AB3-408FAA660D10}"/>
              </a:ext>
            </a:extLst>
          </p:cNvPr>
          <p:cNvSpPr txBox="1"/>
          <p:nvPr/>
        </p:nvSpPr>
        <p:spPr>
          <a:xfrm>
            <a:off x="536199" y="4997690"/>
            <a:ext cx="2631356" cy="340519"/>
          </a:xfrm>
          <a:prstGeom prst="roundRect">
            <a:avLst/>
          </a:prstGeom>
          <a:solidFill>
            <a:srgbClr val="A020F0">
              <a:alpha val="80000"/>
            </a:srgb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Endosymbionts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9A835E-CF86-7A9D-83D4-8FC051CD08EA}"/>
              </a:ext>
            </a:extLst>
          </p:cNvPr>
          <p:cNvSpPr txBox="1"/>
          <p:nvPr/>
        </p:nvSpPr>
        <p:spPr>
          <a:xfrm>
            <a:off x="8412733" y="2328301"/>
            <a:ext cx="1556768" cy="340519"/>
          </a:xfrm>
          <a:prstGeom prst="roundRect">
            <a:avLst/>
          </a:prstGeom>
          <a:solidFill>
            <a:schemeClr val="bg2">
              <a:lumMod val="75000"/>
              <a:alpha val="8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cs typeface="Times New Roman" panose="02020603050405020304" pitchFamily="18" charset="0"/>
              </a:rPr>
              <a:t>Ciliates*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5AC8A17-2DBD-F1CB-1439-56406954EB08}"/>
              </a:ext>
            </a:extLst>
          </p:cNvPr>
          <p:cNvSpPr/>
          <p:nvPr/>
        </p:nvSpPr>
        <p:spPr>
          <a:xfrm rot="16200000">
            <a:off x="7963104" y="1296329"/>
            <a:ext cx="152282" cy="78189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D42F5432-C2DD-DE5F-3876-336E99DF5B19}"/>
              </a:ext>
            </a:extLst>
          </p:cNvPr>
          <p:cNvSpPr/>
          <p:nvPr/>
        </p:nvSpPr>
        <p:spPr>
          <a:xfrm rot="5400000">
            <a:off x="8277885" y="3295948"/>
            <a:ext cx="131471" cy="17314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23769C-87CB-FB43-2730-ADF42A525F0E}"/>
              </a:ext>
            </a:extLst>
          </p:cNvPr>
          <p:cNvCxnSpPr>
            <a:stCxn id="5" idx="1"/>
            <a:endCxn id="2" idx="0"/>
          </p:cNvCxnSpPr>
          <p:nvPr/>
        </p:nvCxnSpPr>
        <p:spPr>
          <a:xfrm>
            <a:off x="8039245" y="1763416"/>
            <a:ext cx="1151872" cy="5648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B9B276-1D37-784B-9CA6-EECEC5C60A92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V="1">
            <a:off x="8343620" y="2668820"/>
            <a:ext cx="847497" cy="6479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74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48</Words>
  <Application>Microsoft Office PowerPoint</Application>
  <PresentationFormat>Widescreen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Johnson</dc:creator>
  <cp:lastModifiedBy>Kyle Johnson</cp:lastModifiedBy>
  <cp:revision>3</cp:revision>
  <dcterms:created xsi:type="dcterms:W3CDTF">2025-08-05T20:47:41Z</dcterms:created>
  <dcterms:modified xsi:type="dcterms:W3CDTF">2025-08-06T21:42:43Z</dcterms:modified>
</cp:coreProperties>
</file>