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ae830891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ae830891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ae830891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ae830891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ae830891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ae830891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ae830891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ae830891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ae830891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ae830891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ae830891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ae830891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ae830891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ae830891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ae830891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ae830891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ae830891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ae830891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ae830891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ae830891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ae83089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ae83089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ae830891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2ae830891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ae830891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ae830891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ae830891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2ae830891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ae830891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2ae830891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ae830891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2ae830891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ae830891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2ae830891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ae830891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2ae830891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ae830891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2ae830891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ae8308912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2ae830891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ae8308912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2ae830891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ae83089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ae83089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ae830891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ae830891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ae830891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ae830891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ae830891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ae830891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ae830891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ae830891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ae830891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ae830891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ae830891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ae830891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ubmed.ncbi.nlm.nih.gov/29104218/" TargetMode="External"/><Relationship Id="rId4" Type="http://schemas.openxmlformats.org/officeDocument/2006/relationships/hyperlink" Target="http://hmmer.org/" TargetMode="External"/><Relationship Id="rId5" Type="http://schemas.openxmlformats.org/officeDocument/2006/relationships/hyperlink" Target="https://deepmind.google/technologies/alphafold/" TargetMode="External"/><Relationship Id="rId6" Type="http://schemas.openxmlformats.org/officeDocument/2006/relationships/hyperlink" Target="https://www.cgl.ucsf.edu/chimerax/" TargetMode="External"/><Relationship Id="rId7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i.org/10.3390/biom7040077" TargetMode="External"/><Relationship Id="rId4" Type="http://schemas.openxmlformats.org/officeDocument/2006/relationships/hyperlink" Target="http://hmmer.org/" TargetMode="External"/><Relationship Id="rId11" Type="http://schemas.openxmlformats.org/officeDocument/2006/relationships/hyperlink" Target="https://www.drive5.com/muscle/" TargetMode="External"/><Relationship Id="rId10" Type="http://schemas.openxmlformats.org/officeDocument/2006/relationships/hyperlink" Target="https://doi.org/10.1002/pro.3290" TargetMode="External"/><Relationship Id="rId12" Type="http://schemas.openxmlformats.org/officeDocument/2006/relationships/hyperlink" Target="https://morgannprice.github.io/fasttree/" TargetMode="External"/><Relationship Id="rId9" Type="http://schemas.openxmlformats.org/officeDocument/2006/relationships/hyperlink" Target="https://academic.oup.com/mbe/article/38/10/4647/6329644" TargetMode="External"/><Relationship Id="rId5" Type="http://schemas.openxmlformats.org/officeDocument/2006/relationships/hyperlink" Target="https://doi.org/10.1371/journal.pcbi.1002195" TargetMode="External"/><Relationship Id="rId6" Type="http://schemas.openxmlformats.org/officeDocument/2006/relationships/hyperlink" Target="https://doi.org/10.1002/pro.4792" TargetMode="External"/><Relationship Id="rId7" Type="http://schemas.openxmlformats.org/officeDocument/2006/relationships/hyperlink" Target="https://www.ebi.ac.uk/interpro/" TargetMode="External"/><Relationship Id="rId8" Type="http://schemas.openxmlformats.org/officeDocument/2006/relationships/hyperlink" Target="https://pantherdb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cbi.nlm.nih.gov/" TargetMode="External"/><Relationship Id="rId4" Type="http://schemas.openxmlformats.org/officeDocument/2006/relationships/hyperlink" Target="http://hmmer.org/" TargetMode="External"/><Relationship Id="rId5" Type="http://schemas.openxmlformats.org/officeDocument/2006/relationships/hyperlink" Target="https://www.ebi.ac.uk/interpro/" TargetMode="External"/><Relationship Id="rId6" Type="http://schemas.openxmlformats.org/officeDocument/2006/relationships/hyperlink" Target="https://pantherdb.org/" TargetMode="External"/><Relationship Id="rId7" Type="http://schemas.openxmlformats.org/officeDocument/2006/relationships/hyperlink" Target="https://busco.ezlab.org/" TargetMode="External"/><Relationship Id="rId8" Type="http://schemas.openxmlformats.org/officeDocument/2006/relationships/hyperlink" Target="https://blast.ncbi.nlm.nih.gov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clustal.org/omega/" TargetMode="External"/><Relationship Id="rId4" Type="http://schemas.openxmlformats.org/officeDocument/2006/relationships/hyperlink" Target="https://www.drive5.com/muscle/" TargetMode="External"/><Relationship Id="rId5" Type="http://schemas.openxmlformats.org/officeDocument/2006/relationships/hyperlink" Target="https://morgannprice.github.io/fasttree/" TargetMode="External"/><Relationship Id="rId6" Type="http://schemas.openxmlformats.org/officeDocument/2006/relationships/hyperlink" Target="https://www.ncbi.nlm.nih.gov/Taxonomy/CommonTree/wwwcmt.cgi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1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Evolution and Loss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33800" y="2571750"/>
            <a:ext cx="4161000" cy="20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Kyle Johnson and Dellaraam Pourkeramati</a:t>
            </a:r>
            <a:endParaRPr sz="24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1/29/2025</a:t>
            </a:r>
            <a:endParaRPr sz="24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Phylogenetic Results: Alveolata RAPTOR,LST8,TOR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7334717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Phylogenetic Results: Rhizaria RICTOR, SIN1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7334717" cy="41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6775" y="3883175"/>
            <a:ext cx="2417227" cy="1206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5" name="Google Shape;135;p23"/>
          <p:cNvCxnSpPr/>
          <p:nvPr/>
        </p:nvCxnSpPr>
        <p:spPr>
          <a:xfrm>
            <a:off x="6831075" y="4330875"/>
            <a:ext cx="252900" cy="41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Phylogenetic Results: Rhizaria RAPTOR,LST8,TOR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7334717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Phylogenetic Results: Discoba RICTOR,SIN1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25" y="898275"/>
            <a:ext cx="7334717" cy="41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6775" y="3937250"/>
            <a:ext cx="2417227" cy="1206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9" name="Google Shape;149;p25"/>
          <p:cNvCxnSpPr/>
          <p:nvPr/>
        </p:nvCxnSpPr>
        <p:spPr>
          <a:xfrm flipH="1">
            <a:off x="8608700" y="4091975"/>
            <a:ext cx="413400" cy="562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Phylogenetic Results: Discoba RAPTOR,LST8,TOR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7334717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Phylogenetic Results: Metamonada RICTOR,SIN1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7334717" cy="41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4625" y="3869125"/>
            <a:ext cx="2417227" cy="1206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3" name="Google Shape;163;p27"/>
          <p:cNvCxnSpPr/>
          <p:nvPr/>
        </p:nvCxnSpPr>
        <p:spPr>
          <a:xfrm flipH="1">
            <a:off x="8608925" y="4028725"/>
            <a:ext cx="372300" cy="63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Phylogenetic Results: Metamonada RAPTOR,LST8,TOR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7334717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Phylogenetic Results: Chlorophyta RICTOR, SIN1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7334717" cy="41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2675" y="3869125"/>
            <a:ext cx="2151324" cy="1206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7" name="Google Shape;177;p29"/>
          <p:cNvCxnSpPr/>
          <p:nvPr/>
        </p:nvCxnSpPr>
        <p:spPr>
          <a:xfrm>
            <a:off x="7308875" y="3916300"/>
            <a:ext cx="330300" cy="25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Phylogenetic Results: Chlorophyta RAPTOR,LST8, 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7334717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Phylogenetic Results: Rhodophyta RICTOR, SIN1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7334717" cy="41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6525" y="3855075"/>
            <a:ext cx="2417227" cy="1206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1" name="Google Shape;191;p31"/>
          <p:cNvCxnSpPr/>
          <p:nvPr/>
        </p:nvCxnSpPr>
        <p:spPr>
          <a:xfrm flipH="1">
            <a:off x="7597050" y="3951450"/>
            <a:ext cx="21000" cy="19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started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Question: Why did Plants lose TORC2? Did other organisms lose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Shiozaki and Tatebe (2017)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</a:t>
            </a:r>
            <a:r>
              <a:rPr lang="en" u="sng">
                <a:solidFill>
                  <a:schemeClr val="hlink"/>
                </a:solidFill>
                <a:hlinkClick r:id="rId4"/>
              </a:rPr>
              <a:t>HMMER</a:t>
            </a:r>
            <a:r>
              <a:rPr lang="en"/>
              <a:t> over organisms present in said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data generated by HMMER, created table that confirmed/denied presence of </a:t>
            </a:r>
            <a:r>
              <a:rPr lang="en"/>
              <a:t>proteins associated with TORC1 and TORC2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Established rudimentary scoring rule for “borderline” proteins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</a:t>
            </a:r>
            <a:r>
              <a:rPr lang="en" u="sng">
                <a:solidFill>
                  <a:schemeClr val="hlink"/>
                </a:solidFill>
                <a:hlinkClick r:id="rId5"/>
              </a:rPr>
              <a:t>Alphafold</a:t>
            </a:r>
            <a:r>
              <a:rPr lang="en"/>
              <a:t> through </a:t>
            </a:r>
            <a:r>
              <a:rPr lang="en" u="sng">
                <a:solidFill>
                  <a:schemeClr val="hlink"/>
                </a:solidFill>
                <a:hlinkClick r:id="rId6"/>
              </a:rPr>
              <a:t>ChimeraX</a:t>
            </a:r>
            <a:r>
              <a:rPr lang="en"/>
              <a:t> for model predictions of “borderline” proteins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8625" y="3576951"/>
            <a:ext cx="3205377" cy="15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Phylogenetic Results: Rhodophyta RAPTOR, LST8, 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4224225" y="2735825"/>
            <a:ext cx="765900" cy="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75" y="1017727"/>
            <a:ext cx="7299850" cy="410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Streptophyta </a:t>
            </a:r>
            <a:r>
              <a:rPr lang="en"/>
              <a:t>Phylogenetics</a:t>
            </a:r>
            <a:r>
              <a:rPr lang="en"/>
              <a:t> and Proteins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the size of the amount of Streptophyta collected, required large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tree represents the phylogenetics of Streptophyta and whether or not the species contain TORC1 and TORC2 proteins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slides are arranged in the following order: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RAPTOR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LST8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324" y="3239850"/>
            <a:ext cx="3198325" cy="15960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06" name="Google Shape;206;p33"/>
          <p:cNvCxnSpPr/>
          <p:nvPr/>
        </p:nvCxnSpPr>
        <p:spPr>
          <a:xfrm>
            <a:off x="6268925" y="3424450"/>
            <a:ext cx="274200" cy="21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725"/>
            <a:ext cx="8520600" cy="483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48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48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48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26"/>
              <a:t>Based upon the results and the data collected, we believe we can answer the following:</a:t>
            </a:r>
            <a:endParaRPr sz="3626"/>
          </a:p>
          <a:p>
            <a:pPr indent="-33798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626"/>
              <a:t>We argue that TORC2 losses have occurred at multiple points in evolution. Furthermore, there has even been cases of TORC1 losses throughout evolution</a:t>
            </a:r>
            <a:endParaRPr sz="3626"/>
          </a:p>
          <a:p>
            <a:pPr indent="-3379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626"/>
              <a:t>We argue that RICTOR was likely to exist in LECA because of its presence in </a:t>
            </a:r>
            <a:r>
              <a:rPr lang="en" sz="3626"/>
              <a:t>excavates, thought to be closest related</a:t>
            </a:r>
            <a:r>
              <a:rPr lang="en" sz="3626"/>
              <a:t> </a:t>
            </a:r>
            <a:endParaRPr sz="3626"/>
          </a:p>
          <a:p>
            <a:pPr indent="-3379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626"/>
              <a:t>RAPTOR is unlikely to be lost unless certain conditions are met</a:t>
            </a:r>
            <a:endParaRPr sz="3626"/>
          </a:p>
          <a:p>
            <a:pPr indent="-3379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626"/>
              <a:t>Pattern of loss seems to follow as SIN1, RICTOR, RAPTOR, LST8, TOR whic</a:t>
            </a:r>
            <a:r>
              <a:rPr lang="en" sz="3626"/>
              <a:t>h is particularly seen in Alveolata </a:t>
            </a:r>
            <a:endParaRPr sz="3626"/>
          </a:p>
          <a:p>
            <a:pPr indent="-3015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18"/>
              <a:t>Least </a:t>
            </a:r>
            <a:r>
              <a:rPr lang="en" sz="2418"/>
              <a:t>conserved</a:t>
            </a:r>
            <a:r>
              <a:rPr lang="en" sz="2418"/>
              <a:t> to most conserved </a:t>
            </a:r>
            <a:endParaRPr sz="24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Ongoing Questions: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conditions that lead to the loss of RAPTOR, especially in Alveolata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ties the SIN1 protein so strongly to RICTOR that you never see it alone?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links, if any, between the photosynthetic organisms/proteins and the connection to the loss of TORC2. I.E. what about photosynthesis tends to disfavor TORC2?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functional are the TOR proteins in the species that kept them despite losing the other major component protein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Tatebe H, Shiozaki K. Evolutionary Conservation of the Components in the TOR Signaling Pathways. </a:t>
            </a:r>
            <a:r>
              <a:rPr i="1" lang="en" sz="3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Biomolecules</a:t>
            </a:r>
            <a:r>
              <a:rPr lang="en" sz="3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2017; 7(4):77. </a:t>
            </a:r>
            <a:r>
              <a:rPr lang="en" sz="3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https://doi.org/10.3390/biom7040077</a:t>
            </a:r>
            <a:endParaRPr sz="3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http://hmmer.org/</a:t>
            </a:r>
            <a:endParaRPr sz="3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02020"/>
                </a:solidFill>
                <a:highlight>
                  <a:srgbClr val="FFFFFF"/>
                </a:highlight>
              </a:rPr>
              <a:t>Eddy SR (2011) Accelerated Profile HMM Searches. PLOS Computational Biology 7(10): e1002195. </a:t>
            </a:r>
            <a:r>
              <a:rPr lang="en" sz="3200" u="sng">
                <a:solidFill>
                  <a:srgbClr val="1B73C5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https://doi.org/10.1371/journal.pcbi.1002195</a:t>
            </a:r>
            <a:endParaRPr sz="3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Jumper, J., Evans, R., Pritzel, A. </a:t>
            </a:r>
            <a:r>
              <a:rPr i="1" lang="en" sz="3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et al.</a:t>
            </a:r>
            <a:r>
              <a:rPr lang="en" sz="3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Highly accurate protein structure prediction with AlphaFold. </a:t>
            </a:r>
            <a:r>
              <a:rPr i="1" lang="en" sz="3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Nature</a:t>
            </a:r>
            <a:r>
              <a:rPr lang="en" sz="3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596, 583–589 (2021). https://doi.org/10.1038/s41586-021-03819-2</a:t>
            </a:r>
            <a:endParaRPr sz="3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C1D1E"/>
                </a:solidFill>
                <a:highlight>
                  <a:srgbClr val="FFFFFF"/>
                </a:highlight>
              </a:rPr>
              <a:t>Meng EC, Goddard TD, Pettersen EF, Couch GS, Pearson ZJ, Morris JH, et al. UCSF ChimeraX: Tools for structure building and analysis. </a:t>
            </a:r>
            <a:r>
              <a:rPr i="1" lang="en" sz="3200">
                <a:solidFill>
                  <a:srgbClr val="1C1D1E"/>
                </a:solidFill>
                <a:highlight>
                  <a:srgbClr val="FFFFFF"/>
                </a:highlight>
              </a:rPr>
              <a:t>Protein Science</a:t>
            </a:r>
            <a:r>
              <a:rPr lang="en" sz="3200">
                <a:solidFill>
                  <a:srgbClr val="1C1D1E"/>
                </a:solidFill>
                <a:highlight>
                  <a:srgbClr val="FFFFFF"/>
                </a:highlight>
              </a:rPr>
              <a:t>. 2023; 32(11):e4792. </a:t>
            </a:r>
            <a:r>
              <a:rPr lang="en" sz="3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https://doi.org/10.1002/pro.4792</a:t>
            </a:r>
            <a:endParaRPr sz="3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https://www.ebi.ac.uk/interpro/</a:t>
            </a:r>
            <a:endParaRPr sz="3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8"/>
              </a:rPr>
              <a:t>https://pantherdb.org/</a:t>
            </a:r>
            <a:endParaRPr sz="3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https://blast.ncbi.nlm.nih.gov/</a:t>
            </a:r>
            <a:endParaRPr sz="3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rgbClr val="2C3E5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Mosè Manni, Matthew R Berkeley, Mathieu Seppey, Felipe A Simão, Evgeny M Zdobnov, </a:t>
            </a:r>
            <a:r>
              <a:rPr i="1" lang="en" sz="3200">
                <a:solidFill>
                  <a:srgbClr val="AA0077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BUSCO Update: Novel and Streamlined Workflows along with Broader and Deeper Phylogenetic Coverage for Scoring of Eukaryotic, Prokaryotic, and Viral Genomes.</a:t>
            </a:r>
            <a:r>
              <a:rPr i="1" lang="en" sz="3200">
                <a:solidFill>
                  <a:srgbClr val="2C3E5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Molecular Biology and Evolution, Volume 38, Issue 10, October 2021, Pages 4647–4654</a:t>
            </a:r>
            <a:endParaRPr i="1" sz="3200">
              <a:solidFill>
                <a:srgbClr val="2C3E5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C1D1E"/>
                </a:solidFill>
                <a:highlight>
                  <a:srgbClr val="FFFFFF"/>
                </a:highlight>
              </a:rPr>
              <a:t>Sievers, F. and Higgins, D.G. (2018), Clustal Omega for making accurate alignments of many protein sequences. Protein Science, 27: 135-145. </a:t>
            </a:r>
            <a:r>
              <a:rPr lang="en" sz="3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https://doi.org/10.1002/pro.3290</a:t>
            </a:r>
            <a:endParaRPr sz="3200">
              <a:solidFill>
                <a:srgbClr val="2C3E5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1"/>
              </a:rPr>
              <a:t>https://www.drive5.com/muscle/</a:t>
            </a:r>
            <a:endParaRPr sz="3200">
              <a:solidFill>
                <a:srgbClr val="2C3E5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2"/>
              </a:rPr>
              <a:t>https://morgannprice.github.io/fasttree/</a:t>
            </a:r>
            <a:endParaRPr sz="3200">
              <a:solidFill>
                <a:srgbClr val="2C3E5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C3E5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https://www.ncbi.nlm.nih.gov/Taxonomy/CommonTree/wwwcmt.cgi</a:t>
            </a:r>
            <a:endParaRPr sz="3200">
              <a:solidFill>
                <a:srgbClr val="2C3E5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C3E5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C3E5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Questions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pattern of TORC1/TORC2 presence and absence?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say that LECA possessed both complexes by looking at excavata for protein components?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Photosynthetic organisms, is there a correlation between TORC2 loss and photosynthesis and how many times has TORC2 disappeared independently in said organisms?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Alveolates, how many independent instances of RAPTOR loss occur?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other organisms have lost RAPTOR besides the Alveolata?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Workflow/Pipeline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364575" y="1202125"/>
            <a:ext cx="1350000" cy="88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Genome information </a:t>
            </a:r>
            <a:r>
              <a:rPr lang="en" sz="1100"/>
              <a:t>from NCBI</a:t>
            </a:r>
            <a:endParaRPr sz="1100"/>
          </a:p>
        </p:txBody>
      </p:sp>
      <p:cxnSp>
        <p:nvCxnSpPr>
          <p:cNvPr id="75" name="Google Shape;75;p16"/>
          <p:cNvCxnSpPr>
            <a:stCxn id="74" idx="3"/>
            <a:endCxn id="76" idx="1"/>
          </p:cNvCxnSpPr>
          <p:nvPr/>
        </p:nvCxnSpPr>
        <p:spPr>
          <a:xfrm flipH="1" rot="10800000">
            <a:off x="1714575" y="1635625"/>
            <a:ext cx="6996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6"/>
          <p:cNvSpPr/>
          <p:nvPr/>
        </p:nvSpPr>
        <p:spPr>
          <a:xfrm>
            <a:off x="2414100" y="1192225"/>
            <a:ext cx="1251300" cy="88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BUSCO/HMMER/BLAST</a:t>
            </a:r>
            <a:endParaRPr sz="1100"/>
          </a:p>
        </p:txBody>
      </p:sp>
      <p:cxnSp>
        <p:nvCxnSpPr>
          <p:cNvPr id="77" name="Google Shape;77;p16"/>
          <p:cNvCxnSpPr>
            <a:stCxn id="76" idx="3"/>
            <a:endCxn id="78" idx="1"/>
          </p:cNvCxnSpPr>
          <p:nvPr/>
        </p:nvCxnSpPr>
        <p:spPr>
          <a:xfrm>
            <a:off x="3665400" y="1635625"/>
            <a:ext cx="798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6"/>
          <p:cNvSpPr/>
          <p:nvPr/>
        </p:nvSpPr>
        <p:spPr>
          <a:xfrm>
            <a:off x="4463600" y="1197175"/>
            <a:ext cx="1113600" cy="89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 tables + Taxonomy</a:t>
            </a:r>
            <a:endParaRPr sz="1100"/>
          </a:p>
        </p:txBody>
      </p:sp>
      <p:cxnSp>
        <p:nvCxnSpPr>
          <p:cNvPr id="79" name="Google Shape;79;p16"/>
          <p:cNvCxnSpPr>
            <a:stCxn id="78" idx="3"/>
            <a:endCxn id="80" idx="1"/>
          </p:cNvCxnSpPr>
          <p:nvPr/>
        </p:nvCxnSpPr>
        <p:spPr>
          <a:xfrm>
            <a:off x="5577200" y="1645525"/>
            <a:ext cx="6402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6"/>
          <p:cNvSpPr/>
          <p:nvPr/>
        </p:nvSpPr>
        <p:spPr>
          <a:xfrm>
            <a:off x="6217525" y="1202125"/>
            <a:ext cx="822900" cy="89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MSA</a:t>
            </a:r>
            <a:endParaRPr sz="1100"/>
          </a:p>
        </p:txBody>
      </p:sp>
      <p:sp>
        <p:nvSpPr>
          <p:cNvPr id="81" name="Google Shape;81;p16"/>
          <p:cNvSpPr/>
          <p:nvPr/>
        </p:nvSpPr>
        <p:spPr>
          <a:xfrm>
            <a:off x="7478775" y="1202125"/>
            <a:ext cx="1113600" cy="89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Phylogenetic Tree(s) </a:t>
            </a:r>
            <a:endParaRPr sz="1100"/>
          </a:p>
        </p:txBody>
      </p:sp>
      <p:cxnSp>
        <p:nvCxnSpPr>
          <p:cNvPr id="82" name="Google Shape;82;p16"/>
          <p:cNvCxnSpPr>
            <a:stCxn id="80" idx="3"/>
            <a:endCxn id="81" idx="1"/>
          </p:cNvCxnSpPr>
          <p:nvPr/>
        </p:nvCxnSpPr>
        <p:spPr>
          <a:xfrm>
            <a:off x="7040425" y="1650475"/>
            <a:ext cx="43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/>
          <p:nvPr/>
        </p:nvSpPr>
        <p:spPr>
          <a:xfrm>
            <a:off x="7321125" y="2788475"/>
            <a:ext cx="1428900" cy="9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Discern</a:t>
            </a:r>
            <a:r>
              <a:rPr lang="en" sz="1100"/>
              <a:t> Patterns of </a:t>
            </a:r>
            <a:r>
              <a:rPr lang="en" sz="1100"/>
              <a:t>component</a:t>
            </a:r>
            <a:r>
              <a:rPr lang="en" sz="1100"/>
              <a:t> loss</a:t>
            </a:r>
            <a:endParaRPr sz="1100"/>
          </a:p>
        </p:txBody>
      </p:sp>
      <p:cxnSp>
        <p:nvCxnSpPr>
          <p:cNvPr id="84" name="Google Shape;84;p16"/>
          <p:cNvCxnSpPr>
            <a:stCxn id="81" idx="2"/>
            <a:endCxn id="83" idx="0"/>
          </p:cNvCxnSpPr>
          <p:nvPr/>
        </p:nvCxnSpPr>
        <p:spPr>
          <a:xfrm>
            <a:off x="8035575" y="20988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stCxn id="78" idx="2"/>
            <a:endCxn id="86" idx="0"/>
          </p:cNvCxnSpPr>
          <p:nvPr/>
        </p:nvCxnSpPr>
        <p:spPr>
          <a:xfrm>
            <a:off x="5020400" y="2093875"/>
            <a:ext cx="990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/>
          <p:nvPr/>
        </p:nvSpPr>
        <p:spPr>
          <a:xfrm>
            <a:off x="4355300" y="2795825"/>
            <a:ext cx="1350000" cy="9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SRA /Diamond </a:t>
            </a:r>
            <a:r>
              <a:rPr lang="en" sz="1100"/>
              <a:t>alignment</a:t>
            </a:r>
            <a:r>
              <a:rPr lang="en" sz="1100"/>
              <a:t> for missing </a:t>
            </a:r>
            <a:r>
              <a:rPr lang="en" sz="1100"/>
              <a:t>components with low c scores</a:t>
            </a:r>
            <a:endParaRPr sz="1100"/>
          </a:p>
        </p:txBody>
      </p:sp>
      <p:cxnSp>
        <p:nvCxnSpPr>
          <p:cNvPr id="87" name="Google Shape;87;p16"/>
          <p:cNvCxnSpPr>
            <a:stCxn id="86" idx="3"/>
            <a:endCxn id="83" idx="1"/>
          </p:cNvCxnSpPr>
          <p:nvPr/>
        </p:nvCxnSpPr>
        <p:spPr>
          <a:xfrm flipH="1" rot="10800000">
            <a:off x="5705300" y="3246875"/>
            <a:ext cx="1615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Pipeline for Analysis 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Began with downloading proteome data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NCBI</a:t>
            </a:r>
            <a:r>
              <a:rPr lang="en"/>
              <a:t> </a:t>
            </a:r>
            <a:r>
              <a:rPr lang="en"/>
              <a:t>using the </a:t>
            </a:r>
            <a:r>
              <a:rPr lang="en" u="sng"/>
              <a:t>datasets command line </a:t>
            </a:r>
            <a:r>
              <a:rPr lang="en" u="sng"/>
              <a:t>package</a:t>
            </a:r>
            <a:r>
              <a:rPr lang="en"/>
              <a:t> for Archaeplastida, TSAR, and Excavata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</a:t>
            </a:r>
            <a:r>
              <a:rPr lang="en" u="sng">
                <a:solidFill>
                  <a:schemeClr val="hlink"/>
                </a:solidFill>
                <a:hlinkClick r:id="rId4"/>
              </a:rPr>
              <a:t>HMMER</a:t>
            </a:r>
            <a:r>
              <a:rPr lang="en"/>
              <a:t> using HMMs found on </a:t>
            </a:r>
            <a:r>
              <a:rPr lang="en" u="sng">
                <a:solidFill>
                  <a:schemeClr val="hlink"/>
                </a:solidFill>
                <a:hlinkClick r:id="rId5"/>
              </a:rPr>
              <a:t>InterPro</a:t>
            </a:r>
            <a:r>
              <a:rPr lang="en"/>
              <a:t>/</a:t>
            </a:r>
            <a:r>
              <a:rPr lang="en" u="sng">
                <a:solidFill>
                  <a:schemeClr val="hlink"/>
                </a:solidFill>
                <a:hlinkClick r:id="rId6"/>
              </a:rPr>
              <a:t>Panther</a:t>
            </a:r>
            <a:r>
              <a:rPr lang="en"/>
              <a:t> for the following proteins: RICTOR, RPTOR, SIN1, LST8, TOR. Default program values used at runtime.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</a:t>
            </a:r>
            <a:r>
              <a:rPr lang="en" u="sng">
                <a:solidFill>
                  <a:schemeClr val="hlink"/>
                </a:solidFill>
                <a:hlinkClick r:id="rId7"/>
              </a:rPr>
              <a:t>BUSCO</a:t>
            </a:r>
            <a:r>
              <a:rPr lang="en"/>
              <a:t> on all Proteomes collected for quality control. Used clade specific databases provided with BUSCO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results were combined in R language compatible files. Established scoring criteria based upon domain score values and overall score values from HMMER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lang="en" u="sng">
                <a:solidFill>
                  <a:schemeClr val="hlink"/>
                </a:solidFill>
                <a:hlinkClick r:id="rId8"/>
              </a:rPr>
              <a:t>BLAST</a:t>
            </a:r>
            <a:r>
              <a:rPr lang="en"/>
              <a:t> for establishing/confirming borderline cases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Pipeline for Analysis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MSAs were created from the established data for the aforementioned proteins to confirm presence of proteins. Used </a:t>
            </a:r>
            <a:r>
              <a:rPr lang="en" u="sng">
                <a:solidFill>
                  <a:schemeClr val="hlink"/>
                </a:solidFill>
                <a:hlinkClick r:id="rId3"/>
              </a:rPr>
              <a:t>ClustalO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MUSCLE</a:t>
            </a:r>
            <a:r>
              <a:rPr lang="en"/>
              <a:t> for alignment(s)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MSAs were then used to create custom </a:t>
            </a:r>
            <a:r>
              <a:rPr lang="en"/>
              <a:t>phylogenetic</a:t>
            </a:r>
            <a:r>
              <a:rPr lang="en"/>
              <a:t> trees using the </a:t>
            </a:r>
            <a:r>
              <a:rPr lang="en" u="sng">
                <a:solidFill>
                  <a:schemeClr val="hlink"/>
                </a:solidFill>
                <a:hlinkClick r:id="rId5"/>
              </a:rPr>
              <a:t>FastTree</a:t>
            </a:r>
            <a:r>
              <a:rPr lang="en"/>
              <a:t>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trees were gathered using Organism Taxonomic Identification Numbers by using </a:t>
            </a:r>
            <a:r>
              <a:rPr lang="en" u="sng">
                <a:solidFill>
                  <a:schemeClr val="hlink"/>
                </a:solidFill>
                <a:hlinkClick r:id="rId6"/>
              </a:rPr>
              <a:t>NCBI Common Tree</a:t>
            </a:r>
            <a:r>
              <a:rPr lang="en"/>
              <a:t> for taxonomic grouping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Losses of proteins were mapped on to the generated tree using the HMMR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results were then/continued to be stored on a github repository and cluster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Phylogenetic Results: Stramenopiles RICTOR &amp; SIN1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7113739" cy="400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6775" y="3812950"/>
            <a:ext cx="2417227" cy="1206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7" name="Google Shape;107;p19"/>
          <p:cNvCxnSpPr/>
          <p:nvPr/>
        </p:nvCxnSpPr>
        <p:spPr>
          <a:xfrm>
            <a:off x="6880250" y="4457350"/>
            <a:ext cx="133500" cy="40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Phylogenetic Results: Stramenopiles RAPTOR,LST8,TOR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388" y="970175"/>
            <a:ext cx="7419226" cy="41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Phylogenetic Results: Alveolata RICTOR,SIN1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7188715" cy="40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9975" y="3984225"/>
            <a:ext cx="2074026" cy="103497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1" name="Google Shape;121;p21"/>
          <p:cNvCxnSpPr/>
          <p:nvPr/>
        </p:nvCxnSpPr>
        <p:spPr>
          <a:xfrm>
            <a:off x="7196450" y="4288725"/>
            <a:ext cx="161700" cy="50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